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546" r:id="rId2"/>
    <p:sldId id="478" r:id="rId3"/>
    <p:sldId id="326" r:id="rId4"/>
    <p:sldId id="321" r:id="rId5"/>
    <p:sldId id="510" r:id="rId6"/>
    <p:sldId id="511" r:id="rId7"/>
    <p:sldId id="549" r:id="rId8"/>
    <p:sldId id="352" r:id="rId9"/>
    <p:sldId id="354" r:id="rId10"/>
    <p:sldId id="540" r:id="rId11"/>
    <p:sldId id="541" r:id="rId12"/>
    <p:sldId id="542" r:id="rId13"/>
    <p:sldId id="545" r:id="rId14"/>
    <p:sldId id="543" r:id="rId15"/>
    <p:sldId id="544" r:id="rId16"/>
    <p:sldId id="560" r:id="rId17"/>
    <p:sldId id="487" r:id="rId18"/>
    <p:sldId id="557" r:id="rId19"/>
    <p:sldId id="558" r:id="rId20"/>
    <p:sldId id="559" r:id="rId21"/>
    <p:sldId id="533" r:id="rId22"/>
    <p:sldId id="525" r:id="rId23"/>
    <p:sldId id="526" r:id="rId24"/>
    <p:sldId id="527" r:id="rId25"/>
    <p:sldId id="528" r:id="rId26"/>
    <p:sldId id="530" r:id="rId27"/>
    <p:sldId id="531" r:id="rId28"/>
    <p:sldId id="519" r:id="rId29"/>
    <p:sldId id="497" r:id="rId30"/>
    <p:sldId id="518" r:id="rId31"/>
    <p:sldId id="547" r:id="rId32"/>
    <p:sldId id="548" r:id="rId33"/>
    <p:sldId id="555" r:id="rId34"/>
    <p:sldId id="556" r:id="rId35"/>
  </p:sldIdLst>
  <p:sldSz cx="9144000" cy="6858000" type="screen4x3"/>
  <p:notesSz cx="6858000" cy="9199563"/>
  <p:defaultTextStyle>
    <a:defPPr>
      <a:defRPr lang="fr-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EFEBE5"/>
    <a:srgbClr val="E4DED4"/>
    <a:srgbClr val="D5CBBD"/>
    <a:srgbClr val="FFFF66"/>
    <a:srgbClr val="DDDDD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4640" autoAdjust="0"/>
  </p:normalViewPr>
  <p:slideViewPr>
    <p:cSldViewPr snapToGrid="0">
      <p:cViewPr>
        <p:scale>
          <a:sx n="70" d="100"/>
          <a:sy n="70" d="100"/>
        </p:scale>
        <p:origin x="-690" y="-186"/>
      </p:cViewPr>
      <p:guideLst>
        <p:guide orient="horz" pos="2160"/>
        <p:guide pos="2880"/>
      </p:guideLst>
    </p:cSldViewPr>
  </p:slideViewPr>
  <p:outlineViewPr>
    <p:cViewPr>
      <p:scale>
        <a:sx n="33" d="100"/>
        <a:sy n="33" d="100"/>
      </p:scale>
      <p:origin x="42" y="11862"/>
    </p:cViewPr>
  </p:outlineViewPr>
  <p:notesTextViewPr>
    <p:cViewPr>
      <p:scale>
        <a:sx n="100" d="100"/>
        <a:sy n="100" d="100"/>
      </p:scale>
      <p:origin x="0" y="0"/>
    </p:cViewPr>
  </p:notesTextViewPr>
  <p:sorterViewPr>
    <p:cViewPr>
      <p:scale>
        <a:sx n="100" d="100"/>
        <a:sy n="100" d="100"/>
      </p:scale>
      <p:origin x="0" y="43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CA"/>
          </a:p>
        </p:txBody>
      </p:sp>
      <p:sp>
        <p:nvSpPr>
          <p:cNvPr id="275459"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CA"/>
          </a:p>
        </p:txBody>
      </p:sp>
      <p:sp>
        <p:nvSpPr>
          <p:cNvPr id="275460"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CA"/>
          </a:p>
        </p:txBody>
      </p:sp>
      <p:sp>
        <p:nvSpPr>
          <p:cNvPr id="275461"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56BB8A37-86B7-4077-9F9F-A10637FFAA6E}"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fr-CA"/>
          </a:p>
        </p:txBody>
      </p:sp>
      <p:sp>
        <p:nvSpPr>
          <p:cNvPr id="819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fr-CA"/>
          </a:p>
        </p:txBody>
      </p:sp>
      <p:sp>
        <p:nvSpPr>
          <p:cNvPr id="48132"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p>
        </p:txBody>
      </p:sp>
      <p:sp>
        <p:nvSpPr>
          <p:cNvPr id="8198"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fr-CA"/>
          </a:p>
        </p:txBody>
      </p:sp>
      <p:sp>
        <p:nvSpPr>
          <p:cNvPr id="8199"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12A64655-11BA-4A44-AA33-06F3005CC09B}"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fr-FR"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1A8A2BD9-2612-4D48-A916-225C881ECA2C}" type="slidenum">
              <a:rPr lang="fr-CA" smtClean="0">
                <a:latin typeface="Arial" pitchFamily="34" charset="0"/>
                <a:cs typeface="Tahoma" pitchFamily="34" charset="0"/>
              </a:rPr>
              <a:pPr/>
              <a:t>16</a:t>
            </a:fld>
            <a:endParaRPr lang="fr-CA" smtClean="0">
              <a:latin typeface="Arial" pitchFamily="34" charset="0"/>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CA" smtClean="0"/>
              <a:t>To be qualified as a real Spatial OLAP solution, it must include fundamental characteristics that are essential to navigation and cartographic display:</a:t>
            </a:r>
          </a:p>
          <a:p>
            <a:endParaRPr lang="en-CA" smtClean="0"/>
          </a:p>
          <a:p>
            <a:pPr>
              <a:buFontTx/>
              <a:buChar char="•"/>
            </a:pPr>
            <a:r>
              <a:rPr lang="en-CA" smtClean="0"/>
              <a:t> The first basic functionality is necessary to manage and configure the element that compose the spatial data cube. </a:t>
            </a:r>
          </a:p>
          <a:p>
            <a:pPr>
              <a:buFontTx/>
              <a:buChar char="•"/>
            </a:pPr>
            <a:endParaRPr lang="en-CA" smtClean="0"/>
          </a:p>
          <a:p>
            <a:r>
              <a:rPr lang="en-CA" smtClean="0"/>
              <a:t>In order to view spatial members on a map and support drill operations on a spatial dimension, a link must be defined between the spatial members and the corresponding geometries stored in the spatial database. Actually, no intrinsic support for geospatial components exists in well-known datacube structure. Both parts (data and geometries) must thus be manage separately.</a:t>
            </a:r>
          </a:p>
          <a:p>
            <a:endParaRPr lang="en-CA" smtClean="0"/>
          </a:p>
          <a:p>
            <a:r>
              <a:rPr lang="en-CA" smtClean="0"/>
              <a:t>For example, a spatial dimension can be defined like this:</a:t>
            </a:r>
          </a:p>
          <a:p>
            <a:r>
              <a:rPr lang="en-CA" smtClean="0"/>
              <a:t>The spatial members are associated to their corresponding geometries (see polygons icons in the tree).</a:t>
            </a:r>
          </a:p>
          <a:p>
            <a:r>
              <a:rPr lang="en-CA" smtClean="0"/>
              <a:t>The spatial members are grouped into spatial levels (ex. Provinces) .</a:t>
            </a:r>
          </a:p>
          <a:p>
            <a:r>
              <a:rPr lang="en-CA" smtClean="0"/>
              <a:t>Spatial levels that form a hierarchy.</a:t>
            </a:r>
          </a:p>
          <a:p>
            <a:r>
              <a:rPr lang="en-CA" smtClean="0"/>
              <a:t>This structure supports the intelligence required for the navigation between spatial data.</a:t>
            </a:r>
            <a:endParaRPr lang="fr-CA" smtClean="0"/>
          </a:p>
        </p:txBody>
      </p:sp>
      <p:sp>
        <p:nvSpPr>
          <p:cNvPr id="4" name="Slide Number Placeholder 3"/>
          <p:cNvSpPr>
            <a:spLocks noGrp="1"/>
          </p:cNvSpPr>
          <p:nvPr>
            <p:ph type="sldNum" sz="quarter" idx="5"/>
          </p:nvPr>
        </p:nvSpPr>
        <p:spPr/>
        <p:txBody>
          <a:bodyPr/>
          <a:lstStyle/>
          <a:p>
            <a:pPr>
              <a:defRPr/>
            </a:pPr>
            <a:fld id="{5FD8154F-924B-40F0-BDE8-C02C2D86F93E}" type="slidenum">
              <a:rPr lang="fr-CA" smtClean="0"/>
              <a:pPr>
                <a:defRPr/>
              </a:pPr>
              <a:t>22</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CA" dirty="0" smtClean="0"/>
              <a:t>The second basic functionality is the navigation operator on spatial members. </a:t>
            </a:r>
          </a:p>
          <a:p>
            <a:r>
              <a:rPr lang="en-CA" dirty="0" smtClean="0"/>
              <a:t>This kind of operator replicates the operation applied on tables and diagrams of </a:t>
            </a:r>
            <a:r>
              <a:rPr lang="en-CA" dirty="0" err="1" smtClean="0"/>
              <a:t>OLAP</a:t>
            </a:r>
            <a:r>
              <a:rPr lang="en-CA" dirty="0" smtClean="0"/>
              <a:t> application on maps. </a:t>
            </a:r>
          </a:p>
          <a:p>
            <a:endParaRPr lang="en-CA" dirty="0" smtClean="0"/>
          </a:p>
          <a:p>
            <a:pPr marL="340328" lvl="1" indent="-340328" eaLnBrk="1" hangingPunct="1">
              <a:buSzPct val="80000"/>
              <a:buFont typeface="Wingdings" pitchFamily="2" charset="2"/>
              <a:buChar char="ü"/>
            </a:pPr>
            <a:r>
              <a:rPr lang="en-CA" dirty="0" smtClean="0"/>
              <a:t>Spatial drill operators are executed directly by clicking on the elements (dimension members) shown on the maps or on a selection of several elements (at the same or at different levels of detail of a dimension.)</a:t>
            </a:r>
          </a:p>
          <a:p>
            <a:pPr marL="340328" lvl="1" indent="-340328" eaLnBrk="1" hangingPunct="1">
              <a:buSzPct val="80000"/>
              <a:buFont typeface="Wingdings" pitchFamily="2" charset="2"/>
              <a:buChar char="ü"/>
            </a:pPr>
            <a:r>
              <a:rPr lang="en-CA" dirty="0" smtClean="0"/>
              <a:t>There are different types of spatial drill.</a:t>
            </a:r>
          </a:p>
          <a:p>
            <a:pPr marL="340328" lvl="1" indent="-340328" eaLnBrk="1" hangingPunct="1">
              <a:buSzPct val="80000"/>
              <a:buFont typeface="Wingdings" pitchFamily="2" charset="2"/>
              <a:buChar char="ü"/>
            </a:pPr>
            <a:r>
              <a:rPr lang="en-CA" dirty="0" smtClean="0"/>
              <a:t>A Spatial drill on a specific member displays only spatial members that are included into the selected member.  For example, if user selects Canada region (on the left), the drill operators will result in the display of all Canadian provinces.</a:t>
            </a:r>
          </a:p>
          <a:p>
            <a:pPr eaLnBrk="1" hangingPunct="1">
              <a:buFont typeface="Wingdings" pitchFamily="2" charset="2"/>
              <a:buChar char="ü"/>
            </a:pPr>
            <a:r>
              <a:rPr lang="en-CA" dirty="0" smtClean="0"/>
              <a:t>Spatial drill by selection allows to select multiple spatial members to drill into at the same time.  For example, by selecting United-States and Canada the result will contains states of America and Canadian provinces.</a:t>
            </a:r>
          </a:p>
          <a:p>
            <a:pPr eaLnBrk="1" hangingPunct="1">
              <a:buFont typeface="Wingdings" pitchFamily="2" charset="2"/>
              <a:buChar char="ü"/>
            </a:pPr>
            <a:r>
              <a:rPr lang="en-CA" dirty="0" smtClean="0"/>
              <a:t>Spatial drill by level displays all spatial members into a  spatial level. The operator applied on the country level will display the regional level for all countries of the world. In this example, this includes sub regions for Canada, United-State and South America.</a:t>
            </a:r>
          </a:p>
          <a:p>
            <a:pPr marL="340328" lvl="1" indent="-340328" eaLnBrk="1" hangingPunct="1">
              <a:buSzPct val="80000"/>
              <a:buFont typeface="Wingdings" pitchFamily="2" charset="2"/>
              <a:buChar char="ü"/>
            </a:pPr>
            <a:endParaRPr lang="en-CA" dirty="0" smtClean="0"/>
          </a:p>
          <a:p>
            <a:endParaRPr lang="en-CA" dirty="0" smtClean="0"/>
          </a:p>
          <a:p>
            <a:endParaRPr lang="en-CA" dirty="0" smtClean="0"/>
          </a:p>
          <a:p>
            <a:endParaRPr lang="fr-CA" dirty="0" smtClean="0"/>
          </a:p>
        </p:txBody>
      </p:sp>
      <p:sp>
        <p:nvSpPr>
          <p:cNvPr id="4" name="Slide Number Placeholder 3"/>
          <p:cNvSpPr>
            <a:spLocks noGrp="1"/>
          </p:cNvSpPr>
          <p:nvPr>
            <p:ph type="sldNum" sz="quarter" idx="5"/>
          </p:nvPr>
        </p:nvSpPr>
        <p:spPr/>
        <p:txBody>
          <a:bodyPr/>
          <a:lstStyle/>
          <a:p>
            <a:pPr>
              <a:defRPr/>
            </a:pPr>
            <a:fld id="{BCA5401C-6881-4FE6-BB07-8055E51AD77B}" type="slidenum">
              <a:rPr lang="fr-CA" smtClean="0"/>
              <a:pPr>
                <a:defRPr/>
              </a:pPr>
              <a:t>23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CA" smtClean="0"/>
              <a:t>Finally one of the most advanced functionality of some Spatial OLAP solutions is the pivot operator. </a:t>
            </a:r>
          </a:p>
          <a:p>
            <a:endParaRPr lang="en-CA" smtClean="0"/>
          </a:p>
          <a:p>
            <a:r>
              <a:rPr lang="en-CA" smtClean="0"/>
              <a:t>The pivot is a useful operation on multidimensional data. Applied on a table, the pivot operator changes the orientation of the dimensions to produce a new display.</a:t>
            </a:r>
          </a:p>
          <a:p>
            <a:endParaRPr lang="en-CA" smtClean="0"/>
          </a:p>
          <a:p>
            <a:r>
              <a:rPr lang="en-CA" smtClean="0"/>
              <a:t>Applied on a map, the pivot allows to produce a different type of map. </a:t>
            </a:r>
          </a:p>
          <a:p>
            <a:r>
              <a:rPr lang="en-CA" smtClean="0"/>
              <a:t>However, to be successfully applied, precise rules must be defined to produce the pivoted map that corresponds to the active dimension selection. </a:t>
            </a:r>
          </a:p>
          <a:p>
            <a:r>
              <a:rPr lang="en-CA" smtClean="0"/>
              <a:t>For example, a multimap per years can be pivoted as a map with superimposed diagrams where years divided the pie chart.. </a:t>
            </a:r>
          </a:p>
          <a:p>
            <a:endParaRPr lang="fr-CA" smtClean="0"/>
          </a:p>
        </p:txBody>
      </p:sp>
      <p:sp>
        <p:nvSpPr>
          <p:cNvPr id="4" name="Slide Number Placeholder 3"/>
          <p:cNvSpPr>
            <a:spLocks noGrp="1"/>
          </p:cNvSpPr>
          <p:nvPr>
            <p:ph type="sldNum" sz="quarter" idx="5"/>
          </p:nvPr>
        </p:nvSpPr>
        <p:spPr/>
        <p:txBody>
          <a:bodyPr/>
          <a:lstStyle/>
          <a:p>
            <a:pPr>
              <a:defRPr/>
            </a:pPr>
            <a:fld id="{6C1506A0-70EF-490A-84AC-54D323A29AE5}" type="slidenum">
              <a:rPr lang="fr-CA" smtClean="0"/>
              <a:pPr>
                <a:defRPr/>
              </a:pPr>
              <a:t>24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CA" smtClean="0"/>
              <a:t>The more the system supports advanced features, richer the display results will be. </a:t>
            </a:r>
          </a:p>
          <a:p>
            <a:endParaRPr lang="en-CA" smtClean="0"/>
          </a:p>
          <a:p>
            <a:r>
              <a:rPr lang="en-CA" smtClean="0"/>
              <a:t>When the system supports complex maps, it can propose alternative displays to view the result. </a:t>
            </a:r>
          </a:p>
          <a:p>
            <a:r>
              <a:rPr lang="en-CA" smtClean="0"/>
              <a:t>Commonly, solutions support simple map. </a:t>
            </a:r>
          </a:p>
          <a:p>
            <a:r>
              <a:rPr lang="en-CA" smtClean="0"/>
              <a:t>But a wide variety of maps can be used to produce a multidimensional result .</a:t>
            </a:r>
          </a:p>
          <a:p>
            <a:r>
              <a:rPr lang="en-CA" smtClean="0"/>
              <a:t>For example, a complex thematic map can be used to display several measures using different thematic values (such as colors or fill patterns)</a:t>
            </a:r>
          </a:p>
          <a:p>
            <a:r>
              <a:rPr lang="en-CA" smtClean="0"/>
              <a:t>A temporal multimap is a good way to compare data per years</a:t>
            </a:r>
          </a:p>
          <a:p>
            <a:r>
              <a:rPr lang="en-CA" smtClean="0"/>
              <a:t>Finally, map with superimposed diagrams can by used to classify many data values by regions. For example, to display data by age classes.</a:t>
            </a:r>
          </a:p>
          <a:p>
            <a:endParaRPr lang="en-CA" smtClean="0"/>
          </a:p>
          <a:p>
            <a:endParaRPr lang="fr-CA" smtClean="0"/>
          </a:p>
        </p:txBody>
      </p:sp>
      <p:sp>
        <p:nvSpPr>
          <p:cNvPr id="4" name="Slide Number Placeholder 3"/>
          <p:cNvSpPr>
            <a:spLocks noGrp="1"/>
          </p:cNvSpPr>
          <p:nvPr>
            <p:ph type="sldNum" sz="quarter" idx="5"/>
          </p:nvPr>
        </p:nvSpPr>
        <p:spPr/>
        <p:txBody>
          <a:bodyPr/>
          <a:lstStyle/>
          <a:p>
            <a:pPr>
              <a:defRPr/>
            </a:pPr>
            <a:fld id="{D3F5E3F4-BB33-46D5-8302-AC0A7FB6BFEB}" type="slidenum">
              <a:rPr lang="fr-CA" smtClean="0"/>
              <a:pPr>
                <a:defRPr/>
              </a:pPr>
              <a:t>25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CA" dirty="0" smtClean="0"/>
              <a:t>The more the system supports advanced features, easier will be the user manipulations.</a:t>
            </a:r>
          </a:p>
          <a:p>
            <a:r>
              <a:rPr lang="en-CA" dirty="0" smtClean="0"/>
              <a:t>In fact, to improve the knowledge discovery process and help maintain user’s train of thought, a minimal </a:t>
            </a:r>
            <a:r>
              <a:rPr lang="en-CA" dirty="0" err="1" smtClean="0"/>
              <a:t>automatization</a:t>
            </a:r>
            <a:r>
              <a:rPr lang="en-CA" dirty="0" smtClean="0"/>
              <a:t> processes are required. </a:t>
            </a:r>
          </a:p>
          <a:p>
            <a:r>
              <a:rPr lang="en-CA" dirty="0" smtClean="0"/>
              <a:t>Otherwise too much effort is necessary to build the result.</a:t>
            </a:r>
          </a:p>
          <a:p>
            <a:r>
              <a:rPr lang="en-CA" dirty="0" smtClean="0"/>
              <a:t>In a manual map creation, the knowledge must be own by the user (i.e. query language, database structure, graphical </a:t>
            </a:r>
            <a:r>
              <a:rPr lang="en-CA" dirty="0" err="1" smtClean="0"/>
              <a:t>semiology</a:t>
            </a:r>
            <a:r>
              <a:rPr lang="en-CA" dirty="0" smtClean="0"/>
              <a:t>). </a:t>
            </a:r>
          </a:p>
          <a:p>
            <a:r>
              <a:rPr lang="en-CA" dirty="0" smtClean="0"/>
              <a:t>This kind of process is time-consuming.  </a:t>
            </a:r>
          </a:p>
          <a:p>
            <a:endParaRPr lang="en-CA" dirty="0" smtClean="0"/>
          </a:p>
          <a:p>
            <a:r>
              <a:rPr lang="en-CA" dirty="0" smtClean="0"/>
              <a:t>In an automatic map creation process the system owns the knowledge.  The system generates coherent maps by using predefined display rules. It proposes to the user a display format based on his members and dimensions selection. And the system reapply automatically the active thematic after an operation.</a:t>
            </a:r>
          </a:p>
          <a:p>
            <a:r>
              <a:rPr lang="en-CA" dirty="0" smtClean="0"/>
              <a:t>The user have more time to discover data.</a:t>
            </a:r>
          </a:p>
          <a:p>
            <a:endParaRPr lang="en-CA" dirty="0" smtClean="0"/>
          </a:p>
          <a:p>
            <a:endParaRPr lang="fr-CA" dirty="0" smtClean="0"/>
          </a:p>
        </p:txBody>
      </p:sp>
      <p:sp>
        <p:nvSpPr>
          <p:cNvPr id="4" name="Slide Number Placeholder 3"/>
          <p:cNvSpPr>
            <a:spLocks noGrp="1"/>
          </p:cNvSpPr>
          <p:nvPr>
            <p:ph type="sldNum" sz="quarter" idx="5"/>
          </p:nvPr>
        </p:nvSpPr>
        <p:spPr/>
        <p:txBody>
          <a:bodyPr/>
          <a:lstStyle/>
          <a:p>
            <a:pPr>
              <a:defRPr/>
            </a:pPr>
            <a:fld id="{41368531-0608-4AA9-893F-C0C66673064E}" type="slidenum">
              <a:rPr lang="fr-CA" smtClean="0"/>
              <a:pPr>
                <a:defRPr/>
              </a:pPr>
              <a:t>27</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rot="10800000" flipH="1" flipV="1">
            <a:off x="0" y="3908425"/>
            <a:ext cx="2943225" cy="2949575"/>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folHlink"/>
              </a:gs>
              <a:gs pos="50000">
                <a:schemeClr val="bg1"/>
              </a:gs>
              <a:gs pos="100000">
                <a:schemeClr val="folHlink"/>
              </a:gs>
            </a:gsLst>
            <a:lin ang="18900000" scaled="1"/>
          </a:gradFill>
          <a:ln w="9525">
            <a:noFill/>
            <a:round/>
            <a:headEnd/>
            <a:tailEnd/>
          </a:ln>
        </p:spPr>
        <p:txBody>
          <a:bodyPr/>
          <a:lstStyle/>
          <a:p>
            <a:pPr eaLnBrk="0" hangingPunct="0">
              <a:defRPr/>
            </a:pPr>
            <a:endParaRPr lang="fr-CA">
              <a:latin typeface="Arial" charset="0"/>
              <a:cs typeface="+mn-cs"/>
            </a:endParaRPr>
          </a:p>
        </p:txBody>
      </p:sp>
      <p:sp>
        <p:nvSpPr>
          <p:cNvPr id="5" name="Freeform 3"/>
          <p:cNvSpPr>
            <a:spLocks/>
          </p:cNvSpPr>
          <p:nvPr/>
        </p:nvSpPr>
        <p:spPr bwMode="hidden">
          <a:xfrm rot="10800000">
            <a:off x="6200775" y="0"/>
            <a:ext cx="2943225" cy="2949575"/>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folHlink"/>
              </a:gs>
              <a:gs pos="50000">
                <a:schemeClr val="bg1"/>
              </a:gs>
              <a:gs pos="100000">
                <a:schemeClr val="folHlink"/>
              </a:gs>
            </a:gsLst>
            <a:lin ang="18900000" scaled="1"/>
          </a:gradFill>
          <a:ln w="9525">
            <a:noFill/>
            <a:round/>
            <a:headEnd/>
            <a:tailEnd/>
          </a:ln>
        </p:spPr>
        <p:txBody>
          <a:bodyPr/>
          <a:lstStyle/>
          <a:p>
            <a:pPr eaLnBrk="0" hangingPunct="0">
              <a:defRPr/>
            </a:pPr>
            <a:endParaRPr lang="fr-CA">
              <a:latin typeface="Arial" charset="0"/>
              <a:cs typeface="+mn-cs"/>
            </a:endParaRPr>
          </a:p>
        </p:txBody>
      </p:sp>
      <p:pic>
        <p:nvPicPr>
          <p:cNvPr id="6" name="Picture 8" descr="LogoUlaval_Transp"/>
          <p:cNvPicPr>
            <a:picLocks noChangeAspect="1" noChangeArrowheads="1"/>
          </p:cNvPicPr>
          <p:nvPr/>
        </p:nvPicPr>
        <p:blipFill>
          <a:blip r:embed="rId2" cstate="print"/>
          <a:srcRect/>
          <a:stretch>
            <a:fillRect/>
          </a:stretch>
        </p:blipFill>
        <p:spPr bwMode="auto">
          <a:xfrm>
            <a:off x="66675" y="6194425"/>
            <a:ext cx="1538288" cy="635000"/>
          </a:xfrm>
          <a:prstGeom prst="rect">
            <a:avLst/>
          </a:prstGeom>
          <a:noFill/>
          <a:ln w="9525">
            <a:noFill/>
            <a:miter lim="800000"/>
            <a:headEnd/>
            <a:tailEnd/>
          </a:ln>
        </p:spPr>
      </p:pic>
      <p:pic>
        <p:nvPicPr>
          <p:cNvPr id="7" name="Picture 9" descr="Logo_Gros_transp"/>
          <p:cNvPicPr>
            <a:picLocks noChangeAspect="1" noChangeArrowheads="1"/>
          </p:cNvPicPr>
          <p:nvPr/>
        </p:nvPicPr>
        <p:blipFill>
          <a:blip r:embed="rId3" cstate="print"/>
          <a:srcRect/>
          <a:stretch>
            <a:fillRect/>
          </a:stretch>
        </p:blipFill>
        <p:spPr bwMode="auto">
          <a:xfrm>
            <a:off x="38100" y="1881188"/>
            <a:ext cx="4011613" cy="3919537"/>
          </a:xfrm>
          <a:prstGeom prst="rect">
            <a:avLst/>
          </a:prstGeom>
          <a:noFill/>
          <a:ln w="9525">
            <a:noFill/>
            <a:miter lim="800000"/>
            <a:headEnd/>
            <a:tailEnd/>
          </a:ln>
        </p:spPr>
      </p:pic>
      <p:sp>
        <p:nvSpPr>
          <p:cNvPr id="5124" name="Rectangle 4"/>
          <p:cNvSpPr>
            <a:spLocks noGrp="1" noChangeArrowheads="1"/>
          </p:cNvSpPr>
          <p:nvPr>
            <p:ph type="ctrTitle" sz="quarter"/>
          </p:nvPr>
        </p:nvSpPr>
        <p:spPr>
          <a:xfrm>
            <a:off x="3632200" y="995363"/>
            <a:ext cx="4741863" cy="2470150"/>
          </a:xfrm>
        </p:spPr>
        <p:txBody>
          <a:bodyPr/>
          <a:lstStyle>
            <a:lvl1pPr>
              <a:defRPr sz="4000"/>
            </a:lvl1pPr>
          </a:lstStyle>
          <a:p>
            <a:r>
              <a:rPr lang="en-US"/>
              <a:t>Click to edit Master title style</a:t>
            </a:r>
          </a:p>
        </p:txBody>
      </p:sp>
      <p:sp>
        <p:nvSpPr>
          <p:cNvPr id="5125" name="Rectangle 5"/>
          <p:cNvSpPr>
            <a:spLocks noGrp="1" noChangeArrowheads="1"/>
          </p:cNvSpPr>
          <p:nvPr>
            <p:ph type="subTitle" sz="quarter" idx="1"/>
          </p:nvPr>
        </p:nvSpPr>
        <p:spPr>
          <a:xfrm>
            <a:off x="3624263" y="3684588"/>
            <a:ext cx="4859337" cy="1752600"/>
          </a:xfrm>
        </p:spPr>
        <p:txBody>
          <a:bodyPr/>
          <a:lstStyle>
            <a:lvl1pPr marL="0" indent="0" algn="ctr">
              <a:buFont typeface="Wingdings" pitchFamily="2" charset="2"/>
              <a:buNone/>
              <a:defRPr sz="2000"/>
            </a:lvl1pPr>
          </a:lstStyle>
          <a:p>
            <a:r>
              <a:rPr lang="en-US"/>
              <a:t>Click to edit Master subtitle style</a:t>
            </a:r>
          </a:p>
        </p:txBody>
      </p:sp>
      <p:sp>
        <p:nvSpPr>
          <p:cNvPr id="8" name="Rectangle 6"/>
          <p:cNvSpPr>
            <a:spLocks noGrp="1" noChangeArrowheads="1"/>
          </p:cNvSpPr>
          <p:nvPr>
            <p:ph type="ftr" sz="quarter" idx="10"/>
          </p:nvPr>
        </p:nvSpPr>
        <p:spPr/>
        <p:txBody>
          <a:bodyPr/>
          <a:lstStyle>
            <a:lvl1pPr>
              <a:defRPr/>
            </a:lvl1pPr>
          </a:lstStyle>
          <a:p>
            <a:pPr>
              <a:defRPr/>
            </a:pPr>
            <a:endParaRPr lang="en-US"/>
          </a:p>
        </p:txBody>
      </p:sp>
      <p:sp>
        <p:nvSpPr>
          <p:cNvPr id="9" name="Rectangle 7"/>
          <p:cNvSpPr>
            <a:spLocks noGrp="1" noChangeArrowheads="1"/>
          </p:cNvSpPr>
          <p:nvPr>
            <p:ph type="sldNum" sz="quarter" idx="11"/>
          </p:nvPr>
        </p:nvSpPr>
        <p:spPr/>
        <p:txBody>
          <a:bodyPr/>
          <a:lstStyle>
            <a:lvl1pPr>
              <a:defRPr/>
            </a:lvl1pPr>
          </a:lstStyle>
          <a:p>
            <a:pPr>
              <a:defRPr/>
            </a:pPr>
            <a:fld id="{E8BC7A49-255B-4308-97D3-4686ED1CD5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F020C-ADDD-4CD6-90A9-8B5281908A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8B8D0B-D15E-44F1-8D67-75CD101F56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58862"/>
          </a:xfrm>
        </p:spPr>
        <p:txBody>
          <a:bodyPr/>
          <a:lstStyle/>
          <a:p>
            <a:r>
              <a:rPr lang="en-US" smtClean="0"/>
              <a:t>Click to edit Master title style</a:t>
            </a:r>
            <a:endParaRPr lang="fr-CA"/>
          </a:p>
        </p:txBody>
      </p:sp>
      <p:sp>
        <p:nvSpPr>
          <p:cNvPr id="3" name="Text Placeholder 2"/>
          <p:cNvSpPr>
            <a:spLocks noGrp="1"/>
          </p:cNvSpPr>
          <p:nvPr>
            <p:ph type="body" sz="half" idx="1"/>
          </p:nvPr>
        </p:nvSpPr>
        <p:spPr>
          <a:xfrm>
            <a:off x="457200" y="1458913"/>
            <a:ext cx="4038600" cy="4672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458913"/>
            <a:ext cx="4038600" cy="4672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EBB54-D27A-4AD2-8BF2-E4DA8D45A2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C3C98-4CE1-44C1-9E19-30ACA9E0F4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9BAE9-7EEC-4D5E-BB62-E838B89DC0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458913"/>
            <a:ext cx="4038600" cy="467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458913"/>
            <a:ext cx="4038600" cy="467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20AFB-FC5E-40CB-A964-1F965C53CD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EA06DB-9BF6-4234-886D-C793FC9C8F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01B4B8-85E8-4D9A-B3D4-7642073A99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6AAF23-036B-4A47-A82B-B0C2C87A7C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5B9EC-67C3-44DA-92F4-F7AAFC89D2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7F2979-D931-4CB1-9122-9A5DFDB2DE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0588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458913"/>
            <a:ext cx="8229600" cy="4672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charset="0"/>
                <a:cs typeface="+mn-cs"/>
              </a:defRPr>
            </a:lvl1pPr>
          </a:lstStyle>
          <a:p>
            <a:pPr>
              <a:defRPr/>
            </a:pPr>
            <a:fld id="{F5FB6141-D8A4-40A5-AE3B-7E8037081397}" type="slidenum">
              <a:rPr lang="en-US"/>
              <a:pPr>
                <a:defRPr/>
              </a:pPr>
              <a:t>‹#›</a:t>
            </a:fld>
            <a:endParaRPr lang="en-US"/>
          </a:p>
        </p:txBody>
      </p:sp>
      <p:sp>
        <p:nvSpPr>
          <p:cNvPr id="4103" name="Freeform 7"/>
          <p:cNvSpPr>
            <a:spLocks/>
          </p:cNvSpPr>
          <p:nvPr/>
        </p:nvSpPr>
        <p:spPr bwMode="hidden">
          <a:xfrm>
            <a:off x="4932363" y="3213100"/>
            <a:ext cx="4211637" cy="3644900"/>
          </a:xfrm>
          <a:custGeom>
            <a:avLst/>
            <a:gdLst/>
            <a:ahLst/>
            <a:cxnLst>
              <a:cxn ang="0">
                <a:pos x="1854" y="1918"/>
              </a:cxn>
              <a:cxn ang="0">
                <a:pos x="0" y="1918"/>
              </a:cxn>
              <a:cxn ang="0">
                <a:pos x="1854" y="0"/>
              </a:cxn>
              <a:cxn ang="0">
                <a:pos x="1854" y="1918"/>
              </a:cxn>
              <a:cxn ang="0">
                <a:pos x="1854" y="1918"/>
              </a:cxn>
            </a:cxnLst>
            <a:rect l="0" t="0" r="r" b="b"/>
            <a:pathLst>
              <a:path w="1854" h="1918">
                <a:moveTo>
                  <a:pt x="1854" y="1918"/>
                </a:moveTo>
                <a:lnTo>
                  <a:pt x="0" y="1918"/>
                </a:lnTo>
                <a:lnTo>
                  <a:pt x="1854" y="0"/>
                </a:lnTo>
                <a:lnTo>
                  <a:pt x="1854" y="1918"/>
                </a:lnTo>
                <a:lnTo>
                  <a:pt x="1854" y="1918"/>
                </a:lnTo>
                <a:close/>
              </a:path>
            </a:pathLst>
          </a:custGeom>
          <a:gradFill rotWithShape="0">
            <a:gsLst>
              <a:gs pos="0">
                <a:srgbClr val="B08200"/>
              </a:gs>
              <a:gs pos="50000">
                <a:schemeClr val="bg1"/>
              </a:gs>
              <a:gs pos="100000">
                <a:srgbClr val="B08200"/>
              </a:gs>
            </a:gsLst>
            <a:lin ang="2700000" scaled="1"/>
          </a:gradFill>
          <a:ln w="9525">
            <a:noFill/>
            <a:round/>
            <a:headEnd/>
            <a:tailEnd/>
          </a:ln>
        </p:spPr>
        <p:txBody>
          <a:bodyPr/>
          <a:lstStyle/>
          <a:p>
            <a:pPr eaLnBrk="0" hangingPunct="0">
              <a:defRPr/>
            </a:pPr>
            <a:endParaRPr lang="fr-CA">
              <a:latin typeface="Arial" charset="0"/>
              <a:cs typeface="+mn-cs"/>
            </a:endParaRPr>
          </a:p>
        </p:txBody>
      </p:sp>
      <p:pic>
        <p:nvPicPr>
          <p:cNvPr id="5128" name="Picture 8" descr="Logo_Petit_Transp"/>
          <p:cNvPicPr>
            <a:picLocks noChangeAspect="1" noChangeArrowheads="1"/>
          </p:cNvPicPr>
          <p:nvPr/>
        </p:nvPicPr>
        <p:blipFill>
          <a:blip r:embed="rId14" cstate="print"/>
          <a:srcRect/>
          <a:stretch>
            <a:fillRect/>
          </a:stretch>
        </p:blipFill>
        <p:spPr bwMode="auto">
          <a:xfrm>
            <a:off x="7192963" y="4989513"/>
            <a:ext cx="1776412" cy="173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CC00"/>
          </a:solidFill>
          <a:latin typeface="+mj-lt"/>
          <a:ea typeface="+mj-ea"/>
          <a:cs typeface="+mj-cs"/>
        </a:defRPr>
      </a:lvl1pPr>
      <a:lvl2pPr algn="ctr" rtl="0" eaLnBrk="0" fontAlgn="base" hangingPunct="0">
        <a:spcBef>
          <a:spcPct val="0"/>
        </a:spcBef>
        <a:spcAft>
          <a:spcPct val="0"/>
        </a:spcAft>
        <a:defRPr sz="3600">
          <a:solidFill>
            <a:srgbClr val="FFCC00"/>
          </a:solidFill>
          <a:latin typeface="Tahoma" pitchFamily="34" charset="0"/>
          <a:cs typeface="Tahoma" pitchFamily="34" charset="0"/>
        </a:defRPr>
      </a:lvl2pPr>
      <a:lvl3pPr algn="ctr" rtl="0" eaLnBrk="0" fontAlgn="base" hangingPunct="0">
        <a:spcBef>
          <a:spcPct val="0"/>
        </a:spcBef>
        <a:spcAft>
          <a:spcPct val="0"/>
        </a:spcAft>
        <a:defRPr sz="3600">
          <a:solidFill>
            <a:srgbClr val="FFCC00"/>
          </a:solidFill>
          <a:latin typeface="Tahoma" pitchFamily="34" charset="0"/>
          <a:cs typeface="Tahoma" pitchFamily="34" charset="0"/>
        </a:defRPr>
      </a:lvl3pPr>
      <a:lvl4pPr algn="ctr" rtl="0" eaLnBrk="0" fontAlgn="base" hangingPunct="0">
        <a:spcBef>
          <a:spcPct val="0"/>
        </a:spcBef>
        <a:spcAft>
          <a:spcPct val="0"/>
        </a:spcAft>
        <a:defRPr sz="3600">
          <a:solidFill>
            <a:srgbClr val="FFCC00"/>
          </a:solidFill>
          <a:latin typeface="Tahoma" pitchFamily="34" charset="0"/>
          <a:cs typeface="Tahoma" pitchFamily="34" charset="0"/>
        </a:defRPr>
      </a:lvl4pPr>
      <a:lvl5pPr algn="ctr" rtl="0" eaLnBrk="0" fontAlgn="base" hangingPunct="0">
        <a:spcBef>
          <a:spcPct val="0"/>
        </a:spcBef>
        <a:spcAft>
          <a:spcPct val="0"/>
        </a:spcAft>
        <a:defRPr sz="3600">
          <a:solidFill>
            <a:srgbClr val="FFCC00"/>
          </a:solidFill>
          <a:latin typeface="Tahoma" pitchFamily="34" charset="0"/>
          <a:cs typeface="Tahoma" pitchFamily="34" charset="0"/>
        </a:defRPr>
      </a:lvl5pPr>
      <a:lvl6pPr marL="457200" algn="ctr" rtl="0" fontAlgn="base">
        <a:spcBef>
          <a:spcPct val="0"/>
        </a:spcBef>
        <a:spcAft>
          <a:spcPct val="0"/>
        </a:spcAft>
        <a:defRPr sz="3600">
          <a:solidFill>
            <a:srgbClr val="FFCC00"/>
          </a:solidFill>
          <a:latin typeface="Tahoma" pitchFamily="34" charset="0"/>
          <a:cs typeface="Tahoma" pitchFamily="34" charset="0"/>
        </a:defRPr>
      </a:lvl6pPr>
      <a:lvl7pPr marL="914400" algn="ctr" rtl="0" fontAlgn="base">
        <a:spcBef>
          <a:spcPct val="0"/>
        </a:spcBef>
        <a:spcAft>
          <a:spcPct val="0"/>
        </a:spcAft>
        <a:defRPr sz="3600">
          <a:solidFill>
            <a:srgbClr val="FFCC00"/>
          </a:solidFill>
          <a:latin typeface="Tahoma" pitchFamily="34" charset="0"/>
          <a:cs typeface="Tahoma" pitchFamily="34" charset="0"/>
        </a:defRPr>
      </a:lvl7pPr>
      <a:lvl8pPr marL="1371600" algn="ctr" rtl="0" fontAlgn="base">
        <a:spcBef>
          <a:spcPct val="0"/>
        </a:spcBef>
        <a:spcAft>
          <a:spcPct val="0"/>
        </a:spcAft>
        <a:defRPr sz="3600">
          <a:solidFill>
            <a:srgbClr val="FFCC00"/>
          </a:solidFill>
          <a:latin typeface="Tahoma" pitchFamily="34" charset="0"/>
          <a:cs typeface="Tahoma" pitchFamily="34" charset="0"/>
        </a:defRPr>
      </a:lvl8pPr>
      <a:lvl9pPr marL="1828800" algn="ctr" rtl="0" fontAlgn="base">
        <a:spcBef>
          <a:spcPct val="0"/>
        </a:spcBef>
        <a:spcAft>
          <a:spcPct val="0"/>
        </a:spcAft>
        <a:defRPr sz="3600">
          <a:solidFill>
            <a:srgbClr val="FFCC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Blip>
          <a:blip r:embed="rId15"/>
        </a:buBlip>
        <a:defRPr sz="28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Blip>
          <a:blip r:embed="rId15"/>
        </a:buBlip>
        <a:defRPr sz="24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Blip>
          <a:blip r:embed="rId15"/>
        </a:buBlip>
        <a:defRPr sz="20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6.jpeg"/><Relationship Id="rId7"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8" Type="http://schemas.openxmlformats.org/officeDocument/2006/relationships/hyperlink" Target="http://images.google.com/imgres?imgurl=https://diderot.ac-creteil.fr/spip/images/stories/calendrier2009orientation.png&amp;imgrefurl=https://diderot.ac-creteil.fr/spip/index.php?limitstart=25&amp;usg=__LnA4SLgw1yh6DYmbMuG1sUtNT9g=&amp;h=256&amp;w=256&amp;sz=26&amp;hl=fr&amp;start=43&amp;um=1&amp;tbnid=uFkNgstFaZcWCM:&amp;tbnh=111&amp;tbnw=111&amp;prev=/images?q=mois+calendrier+icone&amp;ndsp=21&amp;hl=fr&amp;rls=com.microsoft:en-CA:IE-SearchBox&amp;rlz=1I7GZHZ&amp;sa=N&amp;start=42&amp;um=1" TargetMode="External"/><Relationship Id="rId13" Type="http://schemas.openxmlformats.org/officeDocument/2006/relationships/image" Target="../media/image50.jpeg"/><Relationship Id="rId18" Type="http://schemas.openxmlformats.org/officeDocument/2006/relationships/image" Target="../media/image53.png"/><Relationship Id="rId3" Type="http://schemas.openxmlformats.org/officeDocument/2006/relationships/image" Target="../media/image44.jpeg"/><Relationship Id="rId7" Type="http://schemas.openxmlformats.org/officeDocument/2006/relationships/image" Target="../media/image47.jpeg"/><Relationship Id="rId12" Type="http://schemas.openxmlformats.org/officeDocument/2006/relationships/hyperlink" Target="http://images.google.com/imgres?imgurl=http://www.mauritius-travel.com/images/icone-telephone-fond-blanc.jpg&amp;imgrefurl=http://www.mauritius-travel.com/services/golf/accueil-golf-ile-maurice.html&amp;usg=__vG7B9g3LcinCRz7XrV53V65bKtg=&amp;h=160&amp;w=160&amp;sz=41&amp;hl=fr&amp;start=1&amp;um=1&amp;tbnid=SCxMWEgGmO_VnM:&amp;tbnh=98&amp;tbnw=98&amp;prev=/images?q=t%C3%A9l%C3%A9phone+icone&amp;hl=fr&amp;rls=com.microsoft:en-CA:IE-SearchBox&amp;rlz=1I7GZHZ&amp;um=1" TargetMode="External"/><Relationship Id="rId17" Type="http://schemas.openxmlformats.org/officeDocument/2006/relationships/image" Target="../media/image52.jpeg"/><Relationship Id="rId2" Type="http://schemas.openxmlformats.org/officeDocument/2006/relationships/image" Target="../media/image43.png"/><Relationship Id="rId16" Type="http://schemas.openxmlformats.org/officeDocument/2006/relationships/hyperlink" Target="http://images.google.com/imgres?imgurl=http://www.pimpampel.lu/images/ie7.jpg&amp;imgrefurl=http://www.pimpampel.lu/&amp;usg=__WoG74n20v9w1Pr4prAGAX86vFhU=&amp;h=300&amp;w=300&amp;sz=12&amp;hl=fr&amp;start=1&amp;um=1&amp;tbnid=4CRaF-4mtyTiMM:&amp;tbnh=116&amp;tbnw=116&amp;prev=/images?q=internet+explorer&amp;hl=fr&amp;rls=com.microsoft:en-CA:IE-SearchBox&amp;rlz=1I7GZHZ&amp;um=1" TargetMode="External"/><Relationship Id="rId1" Type="http://schemas.openxmlformats.org/officeDocument/2006/relationships/slideLayout" Target="../slideLayouts/slideLayout6.xml"/><Relationship Id="rId6" Type="http://schemas.openxmlformats.org/officeDocument/2006/relationships/hyperlink" Target="http://images.google.com/imgres?imgurl=http://arnoudm.files.wordpress.com/2006/10/document_pile.jpg&amp;imgrefurl=http://arnoudm.wordpress.com/2006/10/&amp;usg=__MLLwIXp6sBHu0c7ftHUjq7KY4g8=&amp;h=271&amp;w=147&amp;sz=6&amp;hl=fr&amp;start=1&amp;um=1&amp;tbnid=tyL9Ed5a4ht3cM:&amp;tbnh=113&amp;tbnw=61&amp;prev=/images?q=pile+document&amp;hl=fr&amp;rls=com.microsoft:en-CA:IE-SearchBox&amp;rlz=1I7GZHZ&amp;sa=N&amp;um=1" TargetMode="External"/><Relationship Id="rId11" Type="http://schemas.openxmlformats.org/officeDocument/2006/relationships/image" Target="../media/image49.jpeg"/><Relationship Id="rId5" Type="http://schemas.openxmlformats.org/officeDocument/2006/relationships/image" Target="../media/image46.jpeg"/><Relationship Id="rId15" Type="http://schemas.openxmlformats.org/officeDocument/2006/relationships/image" Target="../media/image51.jpeg"/><Relationship Id="rId10" Type="http://schemas.openxmlformats.org/officeDocument/2006/relationships/hyperlink" Target="http://images.google.com/imgres?imgurl=http://www.bricodepot.fr/toulon/files/files_maps/v1_pm/v1_pm_visuel/popup/53820.jpg&amp;imgrefurl=http://www.bricodepot.fr/toulon/node/3702&amp;usg=__w918MahpX_ibqz-PKauHtHyEiqw=&amp;h=312&amp;w=350&amp;sz=19&amp;hl=fr&amp;start=44&amp;um=1&amp;tbnid=oI44Klf5uD52YM:&amp;tbnh=107&amp;tbnw=120&amp;prev=/images?q=feuille+papier&amp;ndsp=21&amp;hl=fr&amp;rls=com.microsoft:en-CA:IE-SearchBox&amp;rlz=1I7GZHZ&amp;sa=N&amp;start=42&amp;um=1" TargetMode="External"/><Relationship Id="rId4" Type="http://schemas.openxmlformats.org/officeDocument/2006/relationships/image" Target="../media/image45.jpeg"/><Relationship Id="rId9" Type="http://schemas.openxmlformats.org/officeDocument/2006/relationships/image" Target="../media/image48.jpeg"/><Relationship Id="rId14" Type="http://schemas.openxmlformats.org/officeDocument/2006/relationships/hyperlink" Target="http://images.google.com/imgres?imgurl=http://img515.imageshack.us/img515/7770/mycomputerdl0.png&amp;imgrefurl=http://www.crystalxp.net/forum/fr/exposition-graphique/Logos-Textes-Icones-amp-Vectorisations-2/sujet_23910_1.htm&amp;usg=__JYqa6a8lcyuI6O3RR7DElVQp_h8=&amp;h=256&amp;w=256&amp;sz=44&amp;hl=fr&amp;start=1&amp;um=1&amp;tbnid=GT1ByseAs1otLM:&amp;tbnh=111&amp;tbnw=111&amp;prev=/images?q=ordinateur+icone&amp;hl=fr&amp;rls=com.microsoft:en-CA:IE-SearchBox&amp;rlz=1I7GZHZ&amp;um=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intelli3.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patialbi.com/" TargetMode="External"/><Relationship Id="rId2" Type="http://schemas.openxmlformats.org/officeDocument/2006/relationships/hyperlink" Target="http://sirs.scg.ulaval.ca/yvanbedard/" TargetMode="External"/><Relationship Id="rId1" Type="http://schemas.openxmlformats.org/officeDocument/2006/relationships/slideLayout" Target="../slideLayouts/slideLayout7.xml"/><Relationship Id="rId5" Type="http://schemas.openxmlformats.org/officeDocument/2006/relationships/hyperlink" Target="http://www.intelli3.com/" TargetMode="External"/><Relationship Id="rId4" Type="http://schemas.openxmlformats.org/officeDocument/2006/relationships/hyperlink" Target="http://mdspatialdb.chair.scg.ulaval.ca/english/Eindex.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CA" sz="3200" dirty="0" smtClean="0"/>
              <a:t>Integrating GIS and </a:t>
            </a:r>
            <a:r>
              <a:rPr lang="en-CA" sz="3200" dirty="0" smtClean="0"/>
              <a:t>BI:</a:t>
            </a:r>
            <a:br>
              <a:rPr lang="en-CA" sz="3200" dirty="0" smtClean="0"/>
            </a:br>
            <a:r>
              <a:rPr lang="en-CA" sz="3200" dirty="0" smtClean="0"/>
              <a:t>a </a:t>
            </a:r>
            <a:r>
              <a:rPr lang="en-CA" sz="3200" dirty="0" smtClean="0"/>
              <a:t>Powerful Way to Unlock Geospatial Data for</a:t>
            </a:r>
            <a:br>
              <a:rPr lang="en-CA" sz="3200" dirty="0" smtClean="0"/>
            </a:br>
            <a:r>
              <a:rPr lang="en-CA" sz="3200" dirty="0" smtClean="0"/>
              <a:t>Decision-Making</a:t>
            </a:r>
            <a:endParaRPr lang="en-CA" sz="3200" dirty="0"/>
          </a:p>
        </p:txBody>
      </p:sp>
      <p:sp>
        <p:nvSpPr>
          <p:cNvPr id="3" name="Subtitle 2"/>
          <p:cNvSpPr>
            <a:spLocks noGrp="1"/>
          </p:cNvSpPr>
          <p:nvPr>
            <p:ph type="subTitle" sz="quarter" idx="1"/>
          </p:nvPr>
        </p:nvSpPr>
        <p:spPr/>
        <p:txBody>
          <a:bodyPr/>
          <a:lstStyle/>
          <a:p>
            <a:r>
              <a:rPr lang="en-CA" dirty="0" smtClean="0"/>
              <a:t>Professor Yvan </a:t>
            </a:r>
            <a:r>
              <a:rPr lang="en-CA" dirty="0" err="1" smtClean="0"/>
              <a:t>Bedard</a:t>
            </a:r>
            <a:r>
              <a:rPr lang="en-CA" dirty="0" smtClean="0"/>
              <a:t>, PhD, </a:t>
            </a:r>
            <a:r>
              <a:rPr lang="en-CA" dirty="0" err="1" smtClean="0"/>
              <a:t>P.Eng</a:t>
            </a:r>
            <a:r>
              <a:rPr lang="en-CA" dirty="0" smtClean="0"/>
              <a:t>.</a:t>
            </a:r>
          </a:p>
          <a:p>
            <a:r>
              <a:rPr lang="en-CA" dirty="0" smtClean="0"/>
              <a:t>Centre for Research in </a:t>
            </a:r>
            <a:r>
              <a:rPr lang="en-CA" dirty="0" err="1" smtClean="0"/>
              <a:t>Geomatics</a:t>
            </a:r>
            <a:endParaRPr lang="en-CA" dirty="0" smtClean="0"/>
          </a:p>
          <a:p>
            <a:r>
              <a:rPr lang="en-CA" dirty="0" smtClean="0"/>
              <a:t>Laval Univ., Quebec, Canada</a:t>
            </a:r>
          </a:p>
          <a:p>
            <a:endParaRPr lang="en-CA" dirty="0" smtClean="0"/>
          </a:p>
          <a:p>
            <a:r>
              <a:rPr lang="en-CA" dirty="0" smtClean="0"/>
              <a:t>National Technical University of Athens</a:t>
            </a:r>
          </a:p>
          <a:p>
            <a:r>
              <a:rPr lang="en-CA" dirty="0" smtClean="0"/>
              <a:t>Mai 27</a:t>
            </a:r>
            <a:r>
              <a:rPr lang="en-CA" baseline="30000" dirty="0" smtClean="0"/>
              <a:t>th</a:t>
            </a:r>
            <a:r>
              <a:rPr lang="en-CA" dirty="0" smtClean="0"/>
              <a:t>, 2011 </a:t>
            </a:r>
            <a:endParaRPr lang="en-CA" dirty="0"/>
          </a:p>
        </p:txBody>
      </p:sp>
      <p:sp>
        <p:nvSpPr>
          <p:cNvPr id="4" name="Slide Number Placeholder 3"/>
          <p:cNvSpPr>
            <a:spLocks noGrp="1"/>
          </p:cNvSpPr>
          <p:nvPr>
            <p:ph type="sldNum" sz="quarter" idx="11"/>
          </p:nvPr>
        </p:nvSpPr>
        <p:spPr/>
        <p:txBody>
          <a:bodyPr/>
          <a:lstStyle/>
          <a:p>
            <a:pPr>
              <a:defRPr/>
            </a:pPr>
            <a:fld id="{E8BC7A49-255B-4308-97D3-4686ED1CD517}"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CA" b="1" smtClean="0">
                <a:latin typeface="Arial" pitchFamily="34" charset="0"/>
              </a:rPr>
              <a:t>Datacube </a:t>
            </a:r>
            <a:r>
              <a:rPr lang="fr-CA" b="1">
                <a:latin typeface="Arial" pitchFamily="34" charset="0"/>
              </a:rPr>
              <a:t>Concepts</a:t>
            </a:r>
          </a:p>
        </p:txBody>
      </p:sp>
      <p:sp>
        <p:nvSpPr>
          <p:cNvPr id="31747" name="Rectangle 3"/>
          <p:cNvSpPr>
            <a:spLocks noGrp="1" noChangeArrowheads="1"/>
          </p:cNvSpPr>
          <p:nvPr>
            <p:ph type="body" idx="1"/>
          </p:nvPr>
        </p:nvSpPr>
        <p:spPr/>
        <p:txBody>
          <a:bodyPr/>
          <a:lstStyle/>
          <a:p>
            <a:pPr marL="609600" indent="-609600">
              <a:buFontTx/>
              <a:buNone/>
            </a:pPr>
            <a:r>
              <a:rPr lang="fr-CA" sz="2400" b="1" dirty="0" smtClean="0">
                <a:solidFill>
                  <a:srgbClr val="FFCC00"/>
                </a:solidFill>
                <a:latin typeface="Arial" pitchFamily="34" charset="0"/>
              </a:rPr>
              <a:t>Dimension = axis of </a:t>
            </a:r>
            <a:r>
              <a:rPr lang="fr-CA" sz="2400" b="1" dirty="0" err="1" smtClean="0">
                <a:solidFill>
                  <a:srgbClr val="FFCC00"/>
                </a:solidFill>
                <a:latin typeface="Arial" pitchFamily="34" charset="0"/>
              </a:rPr>
              <a:t>analysis</a:t>
            </a:r>
            <a:r>
              <a:rPr lang="fr-CA" sz="2400" b="1" dirty="0" smtClean="0">
                <a:solidFill>
                  <a:srgbClr val="FFCC00"/>
                </a:solidFill>
                <a:latin typeface="Arial" pitchFamily="34" charset="0"/>
              </a:rPr>
              <a:t> </a:t>
            </a:r>
            <a:r>
              <a:rPr lang="fr-CA" sz="2400" b="1" dirty="0" err="1" smtClean="0">
                <a:solidFill>
                  <a:srgbClr val="FFCC00"/>
                </a:solidFill>
                <a:latin typeface="Arial" pitchFamily="34" charset="0"/>
              </a:rPr>
              <a:t>organized</a:t>
            </a:r>
            <a:r>
              <a:rPr lang="fr-CA" sz="2400" b="1" dirty="0" smtClean="0">
                <a:solidFill>
                  <a:srgbClr val="FFCC00"/>
                </a:solidFill>
                <a:latin typeface="Arial" pitchFamily="34" charset="0"/>
              </a:rPr>
              <a:t> </a:t>
            </a:r>
            <a:r>
              <a:rPr lang="fr-CA" sz="2400" b="1" dirty="0" err="1" smtClean="0">
                <a:solidFill>
                  <a:srgbClr val="FFCC00"/>
                </a:solidFill>
                <a:latin typeface="Arial" pitchFamily="34" charset="0"/>
              </a:rPr>
              <a:t>hierarchically</a:t>
            </a:r>
            <a:r>
              <a:rPr lang="fr-CA" sz="2400" b="1" dirty="0" smtClean="0">
                <a:solidFill>
                  <a:srgbClr val="FFCC00"/>
                </a:solidFill>
                <a:latin typeface="Arial" pitchFamily="34" charset="0"/>
              </a:rPr>
              <a:t> </a:t>
            </a: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endParaRPr lang="fr-CA" sz="2400" b="1" dirty="0" smtClean="0">
              <a:solidFill>
                <a:srgbClr val="FFCC00"/>
              </a:solidFill>
              <a:latin typeface="Arial" pitchFamily="34" charset="0"/>
            </a:endParaRPr>
          </a:p>
          <a:p>
            <a:pPr marL="609600" indent="-609600">
              <a:buFontTx/>
              <a:buNone/>
            </a:pPr>
            <a:r>
              <a:rPr lang="fr-CA" sz="2400" b="1" dirty="0" err="1" smtClean="0">
                <a:solidFill>
                  <a:srgbClr val="FFCC00"/>
                </a:solidFill>
                <a:latin typeface="Arial" pitchFamily="34" charset="0"/>
              </a:rPr>
              <a:t>Hypercube</a:t>
            </a:r>
            <a:r>
              <a:rPr lang="fr-CA" sz="2400" b="1" dirty="0" smtClean="0">
                <a:solidFill>
                  <a:srgbClr val="FFCC00"/>
                </a:solidFill>
                <a:latin typeface="Arial" pitchFamily="34" charset="0"/>
              </a:rPr>
              <a:t> = N dimensions</a:t>
            </a:r>
          </a:p>
          <a:p>
            <a:pPr marL="609600" indent="-609600">
              <a:buFontTx/>
              <a:buNone/>
            </a:pPr>
            <a:r>
              <a:rPr lang="fr-CA" sz="2400" b="1" dirty="0" smtClean="0">
                <a:solidFill>
                  <a:srgbClr val="FFCC00"/>
                </a:solidFill>
                <a:latin typeface="Arial" pitchFamily="34" charset="0"/>
              </a:rPr>
              <a:t>Cube = </a:t>
            </a:r>
            <a:r>
              <a:rPr lang="fr-CA" sz="2400" b="1" dirty="0" err="1" smtClean="0">
                <a:solidFill>
                  <a:srgbClr val="FFCC00"/>
                </a:solidFill>
                <a:latin typeface="Arial" pitchFamily="34" charset="0"/>
              </a:rPr>
              <a:t>casual</a:t>
            </a:r>
            <a:r>
              <a:rPr lang="fr-CA" sz="2400" b="1" dirty="0" smtClean="0">
                <a:solidFill>
                  <a:srgbClr val="FFCC00"/>
                </a:solidFill>
                <a:latin typeface="Arial" pitchFamily="34" charset="0"/>
              </a:rPr>
              <a:t> </a:t>
            </a:r>
            <a:r>
              <a:rPr lang="fr-CA" sz="2400" b="1" dirty="0" err="1" smtClean="0">
                <a:solidFill>
                  <a:srgbClr val="FFCC00"/>
                </a:solidFill>
                <a:latin typeface="Arial" pitchFamily="34" charset="0"/>
              </a:rPr>
              <a:t>name</a:t>
            </a:r>
            <a:r>
              <a:rPr lang="fr-CA" sz="2400" b="1" dirty="0" smtClean="0">
                <a:solidFill>
                  <a:srgbClr val="FFCC00"/>
                </a:solidFill>
                <a:latin typeface="Arial" pitchFamily="34" charset="0"/>
              </a:rPr>
              <a:t> = </a:t>
            </a:r>
            <a:r>
              <a:rPr lang="fr-CA" sz="2400" b="1" dirty="0" err="1" smtClean="0">
                <a:solidFill>
                  <a:srgbClr val="FFCC00"/>
                </a:solidFill>
                <a:latin typeface="Arial" pitchFamily="34" charset="0"/>
              </a:rPr>
              <a:t>hypercube</a:t>
            </a:r>
            <a:endParaRPr lang="fr-CA" sz="2400" b="1" dirty="0" smtClean="0">
              <a:solidFill>
                <a:srgbClr val="FFCC00"/>
              </a:solidFill>
              <a:latin typeface="Arial" pitchFamily="34" charset="0"/>
            </a:endParaRPr>
          </a:p>
        </p:txBody>
      </p:sp>
      <p:sp>
        <p:nvSpPr>
          <p:cNvPr id="31748" name="Text Box 4"/>
          <p:cNvSpPr txBox="1">
            <a:spLocks noChangeArrowheads="1"/>
          </p:cNvSpPr>
          <p:nvPr/>
        </p:nvSpPr>
        <p:spPr bwMode="auto">
          <a:xfrm>
            <a:off x="8089900" y="6096000"/>
            <a:ext cx="755650" cy="457200"/>
          </a:xfrm>
          <a:prstGeom prst="rect">
            <a:avLst/>
          </a:prstGeom>
          <a:noFill/>
          <a:ln w="9525">
            <a:noFill/>
            <a:miter lim="800000"/>
            <a:headEnd/>
            <a:tailEnd/>
          </a:ln>
          <a:effectLst/>
        </p:spPr>
        <p:txBody>
          <a:bodyPr>
            <a:spAutoFit/>
          </a:bodyPr>
          <a:lstStyle/>
          <a:p>
            <a:pPr>
              <a:spcBef>
                <a:spcPct val="50000"/>
              </a:spcBef>
            </a:pPr>
            <a:r>
              <a:rPr lang="fr-CA" b="1">
                <a:latin typeface="Arial" pitchFamily="34" charset="0"/>
              </a:rPr>
              <a:t>1/4</a:t>
            </a:r>
            <a:endParaRPr lang="en-US" b="1">
              <a:latin typeface="Arial" pitchFamily="34" charset="0"/>
            </a:endParaRPr>
          </a:p>
        </p:txBody>
      </p:sp>
      <p:sp>
        <p:nvSpPr>
          <p:cNvPr id="31848" name="Rectangle 104"/>
          <p:cNvSpPr>
            <a:spLocks noChangeArrowheads="1"/>
          </p:cNvSpPr>
          <p:nvPr/>
        </p:nvSpPr>
        <p:spPr bwMode="auto">
          <a:xfrm>
            <a:off x="4171950" y="2138363"/>
            <a:ext cx="604838" cy="498475"/>
          </a:xfrm>
          <a:prstGeom prst="rect">
            <a:avLst/>
          </a:prstGeom>
          <a:solidFill>
            <a:srgbClr val="FFCC00"/>
          </a:solidFill>
          <a:ln w="9525">
            <a:solidFill>
              <a:schemeClr val="tx1"/>
            </a:solidFill>
            <a:miter lim="800000"/>
            <a:headEnd/>
            <a:tailEnd/>
          </a:ln>
          <a:effectLst/>
        </p:spPr>
        <p:txBody>
          <a:bodyPr wrap="none" anchor="ctr"/>
          <a:lstStyle/>
          <a:p>
            <a:endParaRPr lang="fr-CA"/>
          </a:p>
        </p:txBody>
      </p:sp>
      <p:grpSp>
        <p:nvGrpSpPr>
          <p:cNvPr id="2" name="Group 145"/>
          <p:cNvGrpSpPr>
            <a:grpSpLocks/>
          </p:cNvGrpSpPr>
          <p:nvPr/>
        </p:nvGrpSpPr>
        <p:grpSpPr bwMode="auto">
          <a:xfrm>
            <a:off x="3263900" y="2636838"/>
            <a:ext cx="2427288" cy="923925"/>
            <a:chOff x="2509" y="1583"/>
            <a:chExt cx="1529" cy="582"/>
          </a:xfrm>
        </p:grpSpPr>
        <p:sp>
          <p:nvSpPr>
            <p:cNvPr id="31851" name="Rectangle 107"/>
            <p:cNvSpPr>
              <a:spLocks noChangeArrowheads="1"/>
            </p:cNvSpPr>
            <p:nvPr/>
          </p:nvSpPr>
          <p:spPr bwMode="auto">
            <a:xfrm>
              <a:off x="2509" y="1851"/>
              <a:ext cx="381" cy="314"/>
            </a:xfrm>
            <a:prstGeom prst="rect">
              <a:avLst/>
            </a:prstGeom>
            <a:solidFill>
              <a:schemeClr val="accent1"/>
            </a:solidFill>
            <a:ln w="9525">
              <a:solidFill>
                <a:schemeClr val="tx1"/>
              </a:solidFill>
              <a:miter lim="800000"/>
              <a:headEnd/>
              <a:tailEnd/>
            </a:ln>
            <a:effectLst/>
          </p:spPr>
          <p:txBody>
            <a:bodyPr wrap="none" anchor="ctr"/>
            <a:lstStyle/>
            <a:p>
              <a:endParaRPr lang="fr-CA"/>
            </a:p>
          </p:txBody>
        </p:sp>
        <p:sp>
          <p:nvSpPr>
            <p:cNvPr id="31852" name="Rectangle 108"/>
            <p:cNvSpPr>
              <a:spLocks noChangeArrowheads="1"/>
            </p:cNvSpPr>
            <p:nvPr/>
          </p:nvSpPr>
          <p:spPr bwMode="auto">
            <a:xfrm>
              <a:off x="3085" y="1851"/>
              <a:ext cx="381" cy="314"/>
            </a:xfrm>
            <a:prstGeom prst="rect">
              <a:avLst/>
            </a:prstGeom>
            <a:solidFill>
              <a:schemeClr val="accent1"/>
            </a:solidFill>
            <a:ln w="9525">
              <a:solidFill>
                <a:schemeClr val="tx1"/>
              </a:solidFill>
              <a:miter lim="800000"/>
              <a:headEnd/>
              <a:tailEnd/>
            </a:ln>
            <a:effectLst/>
          </p:spPr>
          <p:txBody>
            <a:bodyPr wrap="none" anchor="ctr"/>
            <a:lstStyle/>
            <a:p>
              <a:endParaRPr lang="fr-CA"/>
            </a:p>
          </p:txBody>
        </p:sp>
        <p:sp>
          <p:nvSpPr>
            <p:cNvPr id="31856" name="Rectangle 112"/>
            <p:cNvSpPr>
              <a:spLocks noChangeArrowheads="1"/>
            </p:cNvSpPr>
            <p:nvPr/>
          </p:nvSpPr>
          <p:spPr bwMode="auto">
            <a:xfrm>
              <a:off x="3657" y="1851"/>
              <a:ext cx="381" cy="314"/>
            </a:xfrm>
            <a:prstGeom prst="rect">
              <a:avLst/>
            </a:prstGeom>
            <a:solidFill>
              <a:schemeClr val="accent1"/>
            </a:solidFill>
            <a:ln w="9525">
              <a:solidFill>
                <a:schemeClr val="tx1"/>
              </a:solidFill>
              <a:miter lim="800000"/>
              <a:headEnd/>
              <a:tailEnd/>
            </a:ln>
            <a:effectLst/>
          </p:spPr>
          <p:txBody>
            <a:bodyPr wrap="none" anchor="ctr"/>
            <a:lstStyle/>
            <a:p>
              <a:endParaRPr lang="fr-CA"/>
            </a:p>
          </p:txBody>
        </p:sp>
        <p:sp>
          <p:nvSpPr>
            <p:cNvPr id="31870" name="Line 126"/>
            <p:cNvSpPr>
              <a:spLocks noChangeShapeType="1"/>
            </p:cNvSpPr>
            <p:nvPr/>
          </p:nvSpPr>
          <p:spPr bwMode="auto">
            <a:xfrm flipH="1">
              <a:off x="2704" y="1583"/>
              <a:ext cx="567" cy="268"/>
            </a:xfrm>
            <a:prstGeom prst="line">
              <a:avLst/>
            </a:prstGeom>
            <a:noFill/>
            <a:ln w="9525">
              <a:solidFill>
                <a:schemeClr val="tx1"/>
              </a:solidFill>
              <a:round/>
              <a:headEnd/>
              <a:tailEnd/>
            </a:ln>
            <a:effectLst/>
          </p:spPr>
          <p:txBody>
            <a:bodyPr/>
            <a:lstStyle/>
            <a:p>
              <a:endParaRPr lang="fr-CA"/>
            </a:p>
          </p:txBody>
        </p:sp>
        <p:sp>
          <p:nvSpPr>
            <p:cNvPr id="31871" name="Line 127"/>
            <p:cNvSpPr>
              <a:spLocks noChangeShapeType="1"/>
            </p:cNvSpPr>
            <p:nvPr/>
          </p:nvSpPr>
          <p:spPr bwMode="auto">
            <a:xfrm>
              <a:off x="3276" y="1583"/>
              <a:ext cx="0" cy="268"/>
            </a:xfrm>
            <a:prstGeom prst="line">
              <a:avLst/>
            </a:prstGeom>
            <a:noFill/>
            <a:ln w="9525">
              <a:solidFill>
                <a:schemeClr val="tx1"/>
              </a:solidFill>
              <a:round/>
              <a:headEnd/>
              <a:tailEnd/>
            </a:ln>
            <a:effectLst/>
          </p:spPr>
          <p:txBody>
            <a:bodyPr/>
            <a:lstStyle/>
            <a:p>
              <a:endParaRPr lang="fr-CA"/>
            </a:p>
          </p:txBody>
        </p:sp>
        <p:sp>
          <p:nvSpPr>
            <p:cNvPr id="31872" name="Line 128"/>
            <p:cNvSpPr>
              <a:spLocks noChangeShapeType="1"/>
            </p:cNvSpPr>
            <p:nvPr/>
          </p:nvSpPr>
          <p:spPr bwMode="auto">
            <a:xfrm>
              <a:off x="3276" y="1583"/>
              <a:ext cx="571" cy="268"/>
            </a:xfrm>
            <a:prstGeom prst="line">
              <a:avLst/>
            </a:prstGeom>
            <a:noFill/>
            <a:ln w="9525">
              <a:solidFill>
                <a:schemeClr val="tx1"/>
              </a:solidFill>
              <a:round/>
              <a:headEnd/>
              <a:tailEnd/>
            </a:ln>
            <a:effectLst/>
          </p:spPr>
          <p:txBody>
            <a:bodyPr/>
            <a:lstStyle/>
            <a:p>
              <a:endParaRPr lang="fr-CA"/>
            </a:p>
          </p:txBody>
        </p:sp>
      </p:grpSp>
      <p:grpSp>
        <p:nvGrpSpPr>
          <p:cNvPr id="3" name="Group 146"/>
          <p:cNvGrpSpPr>
            <a:grpSpLocks/>
          </p:cNvGrpSpPr>
          <p:nvPr/>
        </p:nvGrpSpPr>
        <p:grpSpPr bwMode="auto">
          <a:xfrm>
            <a:off x="1827213" y="3560763"/>
            <a:ext cx="5045075" cy="922337"/>
            <a:chOff x="1604" y="2165"/>
            <a:chExt cx="3178" cy="581"/>
          </a:xfrm>
          <a:solidFill>
            <a:srgbClr val="FFC000"/>
          </a:solidFill>
        </p:grpSpPr>
        <p:sp>
          <p:nvSpPr>
            <p:cNvPr id="31853" name="Rectangle 109"/>
            <p:cNvSpPr>
              <a:spLocks noChangeArrowheads="1"/>
            </p:cNvSpPr>
            <p:nvPr/>
          </p:nvSpPr>
          <p:spPr bwMode="auto">
            <a:xfrm>
              <a:off x="2704"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54" name="Rectangle 110"/>
            <p:cNvSpPr>
              <a:spLocks noChangeArrowheads="1"/>
            </p:cNvSpPr>
            <p:nvPr/>
          </p:nvSpPr>
          <p:spPr bwMode="auto">
            <a:xfrm>
              <a:off x="3847"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55" name="Rectangle 111"/>
            <p:cNvSpPr>
              <a:spLocks noChangeArrowheads="1"/>
            </p:cNvSpPr>
            <p:nvPr/>
          </p:nvSpPr>
          <p:spPr bwMode="auto">
            <a:xfrm>
              <a:off x="2140"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57" name="Rectangle 113"/>
            <p:cNvSpPr>
              <a:spLocks noChangeArrowheads="1"/>
            </p:cNvSpPr>
            <p:nvPr/>
          </p:nvSpPr>
          <p:spPr bwMode="auto">
            <a:xfrm>
              <a:off x="3276"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58" name="Rectangle 114"/>
            <p:cNvSpPr>
              <a:spLocks noChangeArrowheads="1"/>
            </p:cNvSpPr>
            <p:nvPr/>
          </p:nvSpPr>
          <p:spPr bwMode="auto">
            <a:xfrm>
              <a:off x="4401"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61" name="Rectangle 117"/>
            <p:cNvSpPr>
              <a:spLocks noChangeArrowheads="1"/>
            </p:cNvSpPr>
            <p:nvPr/>
          </p:nvSpPr>
          <p:spPr bwMode="auto">
            <a:xfrm>
              <a:off x="1604" y="2432"/>
              <a:ext cx="381" cy="314"/>
            </a:xfrm>
            <a:prstGeom prst="rect">
              <a:avLst/>
            </a:prstGeom>
            <a:grpFill/>
            <a:ln w="9525">
              <a:solidFill>
                <a:schemeClr val="tx1"/>
              </a:solidFill>
              <a:miter lim="800000"/>
              <a:headEnd/>
              <a:tailEnd/>
            </a:ln>
            <a:effectLst/>
          </p:spPr>
          <p:txBody>
            <a:bodyPr wrap="none" anchor="ctr"/>
            <a:lstStyle/>
            <a:p>
              <a:endParaRPr lang="fr-CA"/>
            </a:p>
          </p:txBody>
        </p:sp>
        <p:sp>
          <p:nvSpPr>
            <p:cNvPr id="31873" name="Line 129"/>
            <p:cNvSpPr>
              <a:spLocks noChangeShapeType="1"/>
            </p:cNvSpPr>
            <p:nvPr/>
          </p:nvSpPr>
          <p:spPr bwMode="auto">
            <a:xfrm flipH="1">
              <a:off x="1806" y="2165"/>
              <a:ext cx="898" cy="267"/>
            </a:xfrm>
            <a:prstGeom prst="line">
              <a:avLst/>
            </a:prstGeom>
            <a:grpFill/>
            <a:ln w="9525">
              <a:solidFill>
                <a:schemeClr val="tx1"/>
              </a:solidFill>
              <a:round/>
              <a:headEnd/>
              <a:tailEnd/>
            </a:ln>
            <a:effectLst/>
          </p:spPr>
          <p:txBody>
            <a:bodyPr/>
            <a:lstStyle/>
            <a:p>
              <a:endParaRPr lang="fr-CA"/>
            </a:p>
          </p:txBody>
        </p:sp>
        <p:sp>
          <p:nvSpPr>
            <p:cNvPr id="31874" name="Line 130"/>
            <p:cNvSpPr>
              <a:spLocks noChangeShapeType="1"/>
            </p:cNvSpPr>
            <p:nvPr/>
          </p:nvSpPr>
          <p:spPr bwMode="auto">
            <a:xfrm flipH="1">
              <a:off x="2338" y="2165"/>
              <a:ext cx="366" cy="267"/>
            </a:xfrm>
            <a:prstGeom prst="line">
              <a:avLst/>
            </a:prstGeom>
            <a:grpFill/>
            <a:ln w="9525">
              <a:solidFill>
                <a:schemeClr val="tx1"/>
              </a:solidFill>
              <a:round/>
              <a:headEnd/>
              <a:tailEnd/>
            </a:ln>
            <a:effectLst/>
          </p:spPr>
          <p:txBody>
            <a:bodyPr/>
            <a:lstStyle/>
            <a:p>
              <a:endParaRPr lang="fr-CA"/>
            </a:p>
          </p:txBody>
        </p:sp>
        <p:sp>
          <p:nvSpPr>
            <p:cNvPr id="31875" name="Line 131"/>
            <p:cNvSpPr>
              <a:spLocks noChangeShapeType="1"/>
            </p:cNvSpPr>
            <p:nvPr/>
          </p:nvSpPr>
          <p:spPr bwMode="auto">
            <a:xfrm flipH="1">
              <a:off x="2890" y="2165"/>
              <a:ext cx="381" cy="267"/>
            </a:xfrm>
            <a:prstGeom prst="line">
              <a:avLst/>
            </a:prstGeom>
            <a:grpFill/>
            <a:ln w="9525">
              <a:solidFill>
                <a:schemeClr val="tx1"/>
              </a:solidFill>
              <a:round/>
              <a:headEnd/>
              <a:tailEnd/>
            </a:ln>
            <a:effectLst/>
          </p:spPr>
          <p:txBody>
            <a:bodyPr/>
            <a:lstStyle/>
            <a:p>
              <a:endParaRPr lang="fr-CA"/>
            </a:p>
          </p:txBody>
        </p:sp>
        <p:sp>
          <p:nvSpPr>
            <p:cNvPr id="31876" name="Line 132"/>
            <p:cNvSpPr>
              <a:spLocks noChangeShapeType="1"/>
            </p:cNvSpPr>
            <p:nvPr/>
          </p:nvSpPr>
          <p:spPr bwMode="auto">
            <a:xfrm>
              <a:off x="3276" y="2165"/>
              <a:ext cx="186" cy="267"/>
            </a:xfrm>
            <a:prstGeom prst="line">
              <a:avLst/>
            </a:prstGeom>
            <a:grpFill/>
            <a:ln w="9525">
              <a:solidFill>
                <a:schemeClr val="tx1"/>
              </a:solidFill>
              <a:round/>
              <a:headEnd/>
              <a:tailEnd/>
            </a:ln>
            <a:effectLst/>
          </p:spPr>
          <p:txBody>
            <a:bodyPr/>
            <a:lstStyle/>
            <a:p>
              <a:endParaRPr lang="fr-CA"/>
            </a:p>
          </p:txBody>
        </p:sp>
        <p:sp>
          <p:nvSpPr>
            <p:cNvPr id="31877" name="Line 133"/>
            <p:cNvSpPr>
              <a:spLocks noChangeShapeType="1"/>
            </p:cNvSpPr>
            <p:nvPr/>
          </p:nvSpPr>
          <p:spPr bwMode="auto">
            <a:xfrm>
              <a:off x="3847" y="2165"/>
              <a:ext cx="191" cy="267"/>
            </a:xfrm>
            <a:prstGeom prst="line">
              <a:avLst/>
            </a:prstGeom>
            <a:grpFill/>
            <a:ln w="9525">
              <a:solidFill>
                <a:schemeClr val="tx1"/>
              </a:solidFill>
              <a:round/>
              <a:headEnd/>
              <a:tailEnd/>
            </a:ln>
            <a:effectLst/>
          </p:spPr>
          <p:txBody>
            <a:bodyPr/>
            <a:lstStyle/>
            <a:p>
              <a:endParaRPr lang="fr-CA"/>
            </a:p>
          </p:txBody>
        </p:sp>
        <p:sp>
          <p:nvSpPr>
            <p:cNvPr id="31878" name="Line 134"/>
            <p:cNvSpPr>
              <a:spLocks noChangeShapeType="1"/>
            </p:cNvSpPr>
            <p:nvPr/>
          </p:nvSpPr>
          <p:spPr bwMode="auto">
            <a:xfrm>
              <a:off x="3847" y="2165"/>
              <a:ext cx="772" cy="267"/>
            </a:xfrm>
            <a:prstGeom prst="line">
              <a:avLst/>
            </a:prstGeom>
            <a:grpFill/>
            <a:ln w="9525">
              <a:solidFill>
                <a:schemeClr val="tx1"/>
              </a:solidFill>
              <a:round/>
              <a:headEnd/>
              <a:tailEnd/>
            </a:ln>
            <a:effectLst/>
          </p:spPr>
          <p:txBody>
            <a:bodyPr/>
            <a:lstStyle/>
            <a:p>
              <a:endParaRPr lang="fr-CA"/>
            </a:p>
          </p:txBody>
        </p:sp>
      </p:grpSp>
      <p:grpSp>
        <p:nvGrpSpPr>
          <p:cNvPr id="4" name="Group 147"/>
          <p:cNvGrpSpPr>
            <a:grpSpLocks/>
          </p:cNvGrpSpPr>
          <p:nvPr/>
        </p:nvGrpSpPr>
        <p:grpSpPr bwMode="auto">
          <a:xfrm>
            <a:off x="1222375" y="4483100"/>
            <a:ext cx="6516688" cy="868363"/>
            <a:chOff x="1223" y="2746"/>
            <a:chExt cx="4105" cy="547"/>
          </a:xfrm>
        </p:grpSpPr>
        <p:sp>
          <p:nvSpPr>
            <p:cNvPr id="31859" name="Rectangle 115"/>
            <p:cNvSpPr>
              <a:spLocks noChangeArrowheads="1"/>
            </p:cNvSpPr>
            <p:nvPr/>
          </p:nvSpPr>
          <p:spPr bwMode="auto">
            <a:xfrm>
              <a:off x="1641"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0" name="Rectangle 116"/>
            <p:cNvSpPr>
              <a:spLocks noChangeArrowheads="1"/>
            </p:cNvSpPr>
            <p:nvPr/>
          </p:nvSpPr>
          <p:spPr bwMode="auto">
            <a:xfrm>
              <a:off x="1223"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2" name="Rectangle 118"/>
            <p:cNvSpPr>
              <a:spLocks noChangeArrowheads="1"/>
            </p:cNvSpPr>
            <p:nvPr/>
          </p:nvSpPr>
          <p:spPr bwMode="auto">
            <a:xfrm>
              <a:off x="2056"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3" name="Rectangle 119"/>
            <p:cNvSpPr>
              <a:spLocks noChangeArrowheads="1"/>
            </p:cNvSpPr>
            <p:nvPr/>
          </p:nvSpPr>
          <p:spPr bwMode="auto">
            <a:xfrm>
              <a:off x="2473"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4" name="Rectangle 120"/>
            <p:cNvSpPr>
              <a:spLocks noChangeArrowheads="1"/>
            </p:cNvSpPr>
            <p:nvPr/>
          </p:nvSpPr>
          <p:spPr bwMode="auto">
            <a:xfrm>
              <a:off x="4947"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5" name="Rectangle 121"/>
            <p:cNvSpPr>
              <a:spLocks noChangeArrowheads="1"/>
            </p:cNvSpPr>
            <p:nvPr/>
          </p:nvSpPr>
          <p:spPr bwMode="auto">
            <a:xfrm>
              <a:off x="4534"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6" name="Rectangle 122"/>
            <p:cNvSpPr>
              <a:spLocks noChangeArrowheads="1"/>
            </p:cNvSpPr>
            <p:nvPr/>
          </p:nvSpPr>
          <p:spPr bwMode="auto">
            <a:xfrm>
              <a:off x="2890"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7" name="Rectangle 123"/>
            <p:cNvSpPr>
              <a:spLocks noChangeArrowheads="1"/>
            </p:cNvSpPr>
            <p:nvPr/>
          </p:nvSpPr>
          <p:spPr bwMode="auto">
            <a:xfrm>
              <a:off x="3718"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8" name="Rectangle 124"/>
            <p:cNvSpPr>
              <a:spLocks noChangeArrowheads="1"/>
            </p:cNvSpPr>
            <p:nvPr/>
          </p:nvSpPr>
          <p:spPr bwMode="auto">
            <a:xfrm>
              <a:off x="4129"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69" name="Rectangle 125"/>
            <p:cNvSpPr>
              <a:spLocks noChangeArrowheads="1"/>
            </p:cNvSpPr>
            <p:nvPr/>
          </p:nvSpPr>
          <p:spPr bwMode="auto">
            <a:xfrm>
              <a:off x="3306" y="2979"/>
              <a:ext cx="381" cy="314"/>
            </a:xfrm>
            <a:prstGeom prst="rect">
              <a:avLst/>
            </a:prstGeom>
            <a:solidFill>
              <a:srgbClr val="C68400"/>
            </a:solidFill>
            <a:ln w="9525">
              <a:solidFill>
                <a:schemeClr val="tx1"/>
              </a:solidFill>
              <a:miter lim="800000"/>
              <a:headEnd/>
              <a:tailEnd/>
            </a:ln>
            <a:effectLst/>
          </p:spPr>
          <p:txBody>
            <a:bodyPr wrap="none" anchor="ctr"/>
            <a:lstStyle/>
            <a:p>
              <a:endParaRPr lang="fr-CA"/>
            </a:p>
          </p:txBody>
        </p:sp>
        <p:sp>
          <p:nvSpPr>
            <p:cNvPr id="31879" name="Line 135"/>
            <p:cNvSpPr>
              <a:spLocks noChangeShapeType="1"/>
            </p:cNvSpPr>
            <p:nvPr/>
          </p:nvSpPr>
          <p:spPr bwMode="auto">
            <a:xfrm flipH="1">
              <a:off x="1409" y="2746"/>
              <a:ext cx="397" cy="233"/>
            </a:xfrm>
            <a:prstGeom prst="line">
              <a:avLst/>
            </a:prstGeom>
            <a:noFill/>
            <a:ln w="9525">
              <a:solidFill>
                <a:schemeClr val="tx1"/>
              </a:solidFill>
              <a:round/>
              <a:headEnd/>
              <a:tailEnd/>
            </a:ln>
            <a:effectLst/>
          </p:spPr>
          <p:txBody>
            <a:bodyPr/>
            <a:lstStyle/>
            <a:p>
              <a:endParaRPr lang="fr-CA"/>
            </a:p>
          </p:txBody>
        </p:sp>
        <p:sp>
          <p:nvSpPr>
            <p:cNvPr id="31880" name="Line 136"/>
            <p:cNvSpPr>
              <a:spLocks noChangeShapeType="1"/>
            </p:cNvSpPr>
            <p:nvPr/>
          </p:nvSpPr>
          <p:spPr bwMode="auto">
            <a:xfrm>
              <a:off x="1806" y="2746"/>
              <a:ext cx="0" cy="233"/>
            </a:xfrm>
            <a:prstGeom prst="line">
              <a:avLst/>
            </a:prstGeom>
            <a:noFill/>
            <a:ln w="9525">
              <a:solidFill>
                <a:schemeClr val="tx1"/>
              </a:solidFill>
              <a:round/>
              <a:headEnd/>
              <a:tailEnd/>
            </a:ln>
            <a:effectLst/>
          </p:spPr>
          <p:txBody>
            <a:bodyPr/>
            <a:lstStyle/>
            <a:p>
              <a:endParaRPr lang="fr-CA"/>
            </a:p>
          </p:txBody>
        </p:sp>
        <p:sp>
          <p:nvSpPr>
            <p:cNvPr id="31881" name="Line 137"/>
            <p:cNvSpPr>
              <a:spLocks noChangeShapeType="1"/>
            </p:cNvSpPr>
            <p:nvPr/>
          </p:nvSpPr>
          <p:spPr bwMode="auto">
            <a:xfrm flipH="1">
              <a:off x="2237" y="2746"/>
              <a:ext cx="101" cy="233"/>
            </a:xfrm>
            <a:prstGeom prst="line">
              <a:avLst/>
            </a:prstGeom>
            <a:noFill/>
            <a:ln w="9525">
              <a:solidFill>
                <a:schemeClr val="tx1"/>
              </a:solidFill>
              <a:round/>
              <a:headEnd/>
              <a:tailEnd/>
            </a:ln>
            <a:effectLst/>
          </p:spPr>
          <p:txBody>
            <a:bodyPr/>
            <a:lstStyle/>
            <a:p>
              <a:endParaRPr lang="fr-CA"/>
            </a:p>
          </p:txBody>
        </p:sp>
        <p:sp>
          <p:nvSpPr>
            <p:cNvPr id="31882" name="Line 138"/>
            <p:cNvSpPr>
              <a:spLocks noChangeShapeType="1"/>
            </p:cNvSpPr>
            <p:nvPr/>
          </p:nvSpPr>
          <p:spPr bwMode="auto">
            <a:xfrm>
              <a:off x="2338" y="2746"/>
              <a:ext cx="366" cy="233"/>
            </a:xfrm>
            <a:prstGeom prst="line">
              <a:avLst/>
            </a:prstGeom>
            <a:noFill/>
            <a:ln w="9525">
              <a:solidFill>
                <a:schemeClr val="tx1"/>
              </a:solidFill>
              <a:round/>
              <a:headEnd/>
              <a:tailEnd/>
            </a:ln>
            <a:effectLst/>
          </p:spPr>
          <p:txBody>
            <a:bodyPr/>
            <a:lstStyle/>
            <a:p>
              <a:endParaRPr lang="fr-CA"/>
            </a:p>
          </p:txBody>
        </p:sp>
        <p:sp>
          <p:nvSpPr>
            <p:cNvPr id="31883" name="Line 139"/>
            <p:cNvSpPr>
              <a:spLocks noChangeShapeType="1"/>
            </p:cNvSpPr>
            <p:nvPr/>
          </p:nvSpPr>
          <p:spPr bwMode="auto">
            <a:xfrm>
              <a:off x="2890" y="2746"/>
              <a:ext cx="191" cy="233"/>
            </a:xfrm>
            <a:prstGeom prst="line">
              <a:avLst/>
            </a:prstGeom>
            <a:noFill/>
            <a:ln w="9525">
              <a:solidFill>
                <a:schemeClr val="tx1"/>
              </a:solidFill>
              <a:round/>
              <a:headEnd/>
              <a:tailEnd/>
            </a:ln>
            <a:effectLst/>
          </p:spPr>
          <p:txBody>
            <a:bodyPr/>
            <a:lstStyle/>
            <a:p>
              <a:endParaRPr lang="fr-CA"/>
            </a:p>
          </p:txBody>
        </p:sp>
        <p:sp>
          <p:nvSpPr>
            <p:cNvPr id="31884" name="Line 140"/>
            <p:cNvSpPr>
              <a:spLocks noChangeShapeType="1"/>
            </p:cNvSpPr>
            <p:nvPr/>
          </p:nvSpPr>
          <p:spPr bwMode="auto">
            <a:xfrm>
              <a:off x="3466" y="2746"/>
              <a:ext cx="0" cy="233"/>
            </a:xfrm>
            <a:prstGeom prst="line">
              <a:avLst/>
            </a:prstGeom>
            <a:noFill/>
            <a:ln w="9525">
              <a:solidFill>
                <a:schemeClr val="tx1"/>
              </a:solidFill>
              <a:round/>
              <a:headEnd/>
              <a:tailEnd/>
            </a:ln>
            <a:effectLst/>
          </p:spPr>
          <p:txBody>
            <a:bodyPr/>
            <a:lstStyle/>
            <a:p>
              <a:endParaRPr lang="fr-CA"/>
            </a:p>
          </p:txBody>
        </p:sp>
        <p:sp>
          <p:nvSpPr>
            <p:cNvPr id="31885" name="Line 141"/>
            <p:cNvSpPr>
              <a:spLocks noChangeShapeType="1"/>
            </p:cNvSpPr>
            <p:nvPr/>
          </p:nvSpPr>
          <p:spPr bwMode="auto">
            <a:xfrm flipH="1">
              <a:off x="3920" y="2746"/>
              <a:ext cx="118" cy="233"/>
            </a:xfrm>
            <a:prstGeom prst="line">
              <a:avLst/>
            </a:prstGeom>
            <a:noFill/>
            <a:ln w="9525">
              <a:solidFill>
                <a:schemeClr val="tx1"/>
              </a:solidFill>
              <a:round/>
              <a:headEnd/>
              <a:tailEnd/>
            </a:ln>
            <a:effectLst/>
          </p:spPr>
          <p:txBody>
            <a:bodyPr/>
            <a:lstStyle/>
            <a:p>
              <a:endParaRPr lang="fr-CA"/>
            </a:p>
          </p:txBody>
        </p:sp>
        <p:sp>
          <p:nvSpPr>
            <p:cNvPr id="31886" name="Line 142"/>
            <p:cNvSpPr>
              <a:spLocks noChangeShapeType="1"/>
            </p:cNvSpPr>
            <p:nvPr/>
          </p:nvSpPr>
          <p:spPr bwMode="auto">
            <a:xfrm>
              <a:off x="4038" y="2746"/>
              <a:ext cx="285" cy="233"/>
            </a:xfrm>
            <a:prstGeom prst="line">
              <a:avLst/>
            </a:prstGeom>
            <a:noFill/>
            <a:ln w="9525">
              <a:solidFill>
                <a:schemeClr val="tx1"/>
              </a:solidFill>
              <a:round/>
              <a:headEnd/>
              <a:tailEnd/>
            </a:ln>
            <a:effectLst/>
          </p:spPr>
          <p:txBody>
            <a:bodyPr/>
            <a:lstStyle/>
            <a:p>
              <a:endParaRPr lang="fr-CA"/>
            </a:p>
          </p:txBody>
        </p:sp>
        <p:sp>
          <p:nvSpPr>
            <p:cNvPr id="31887" name="Line 143"/>
            <p:cNvSpPr>
              <a:spLocks noChangeShapeType="1"/>
            </p:cNvSpPr>
            <p:nvPr/>
          </p:nvSpPr>
          <p:spPr bwMode="auto">
            <a:xfrm>
              <a:off x="4619" y="2746"/>
              <a:ext cx="95" cy="233"/>
            </a:xfrm>
            <a:prstGeom prst="line">
              <a:avLst/>
            </a:prstGeom>
            <a:noFill/>
            <a:ln w="9525">
              <a:solidFill>
                <a:schemeClr val="tx1"/>
              </a:solidFill>
              <a:round/>
              <a:headEnd/>
              <a:tailEnd/>
            </a:ln>
            <a:effectLst/>
          </p:spPr>
          <p:txBody>
            <a:bodyPr/>
            <a:lstStyle/>
            <a:p>
              <a:endParaRPr lang="fr-CA"/>
            </a:p>
          </p:txBody>
        </p:sp>
        <p:sp>
          <p:nvSpPr>
            <p:cNvPr id="31888" name="Line 144"/>
            <p:cNvSpPr>
              <a:spLocks noChangeShapeType="1"/>
            </p:cNvSpPr>
            <p:nvPr/>
          </p:nvSpPr>
          <p:spPr bwMode="auto">
            <a:xfrm>
              <a:off x="4619" y="2746"/>
              <a:ext cx="548" cy="233"/>
            </a:xfrm>
            <a:prstGeom prst="line">
              <a:avLst/>
            </a:prstGeom>
            <a:noFill/>
            <a:ln w="9525">
              <a:solidFill>
                <a:schemeClr val="tx1"/>
              </a:solidFill>
              <a:round/>
              <a:headEnd/>
              <a:tailEnd/>
            </a:ln>
            <a:effectLst/>
          </p:spPr>
          <p:txBody>
            <a:bodyPr/>
            <a:lstStyle/>
            <a:p>
              <a:endParaRPr lang="fr-CA"/>
            </a:p>
          </p:txBody>
        </p:sp>
      </p:grpSp>
      <p:grpSp>
        <p:nvGrpSpPr>
          <p:cNvPr id="5" name="Group 159"/>
          <p:cNvGrpSpPr>
            <a:grpSpLocks/>
          </p:cNvGrpSpPr>
          <p:nvPr/>
        </p:nvGrpSpPr>
        <p:grpSpPr bwMode="auto">
          <a:xfrm>
            <a:off x="1885950" y="3074990"/>
            <a:ext cx="3852863" cy="427038"/>
            <a:chOff x="1188" y="1937"/>
            <a:chExt cx="2427" cy="269"/>
          </a:xfrm>
        </p:grpSpPr>
        <p:sp>
          <p:nvSpPr>
            <p:cNvPr id="31899" name="Text Box 155"/>
            <p:cNvSpPr txBox="1">
              <a:spLocks noChangeArrowheads="1"/>
            </p:cNvSpPr>
            <p:nvPr/>
          </p:nvSpPr>
          <p:spPr bwMode="auto">
            <a:xfrm>
              <a:off x="1188" y="1937"/>
              <a:ext cx="1014" cy="252"/>
            </a:xfrm>
            <a:prstGeom prst="rect">
              <a:avLst/>
            </a:prstGeom>
            <a:noFill/>
            <a:ln w="9525">
              <a:noFill/>
              <a:miter lim="800000"/>
              <a:headEnd/>
              <a:tailEnd/>
            </a:ln>
            <a:effectLst/>
          </p:spPr>
          <p:txBody>
            <a:bodyPr>
              <a:spAutoFit/>
            </a:bodyPr>
            <a:lstStyle/>
            <a:p>
              <a:pPr>
                <a:spcBef>
                  <a:spcPct val="50000"/>
                </a:spcBef>
              </a:pPr>
              <a:r>
                <a:rPr lang="fr-CA" sz="2000" dirty="0" err="1" smtClean="0">
                  <a:solidFill>
                    <a:schemeClr val="accent1"/>
                  </a:solidFill>
                  <a:latin typeface="Arial" pitchFamily="34" charset="0"/>
                </a:rPr>
                <a:t>Members</a:t>
              </a:r>
              <a:endParaRPr lang="fr-CA" sz="2000" dirty="0" smtClean="0">
                <a:solidFill>
                  <a:schemeClr val="accent1"/>
                </a:solidFill>
                <a:latin typeface="Arial" pitchFamily="34" charset="0"/>
              </a:endParaRPr>
            </a:p>
          </p:txBody>
        </p:sp>
        <p:sp>
          <p:nvSpPr>
            <p:cNvPr id="31900" name="Text Box 156"/>
            <p:cNvSpPr txBox="1">
              <a:spLocks noChangeArrowheads="1"/>
            </p:cNvSpPr>
            <p:nvPr/>
          </p:nvSpPr>
          <p:spPr bwMode="auto">
            <a:xfrm>
              <a:off x="2020" y="1973"/>
              <a:ext cx="437" cy="233"/>
            </a:xfrm>
            <a:prstGeom prst="rect">
              <a:avLst/>
            </a:prstGeom>
            <a:noFill/>
            <a:ln w="9525">
              <a:noFill/>
              <a:miter lim="800000"/>
              <a:headEnd/>
              <a:tailEnd/>
            </a:ln>
            <a:effectLst/>
          </p:spPr>
          <p:txBody>
            <a:bodyPr>
              <a:spAutoFit/>
            </a:bodyPr>
            <a:lstStyle/>
            <a:p>
              <a:pPr>
                <a:spcBef>
                  <a:spcPct val="50000"/>
                </a:spcBef>
              </a:pPr>
              <a:r>
                <a:rPr lang="fr-CA" sz="1800" b="1" smtClean="0">
                  <a:latin typeface="Arial" pitchFamily="34" charset="0"/>
                </a:rPr>
                <a:t>2008</a:t>
              </a:r>
              <a:endParaRPr lang="en-CA" sz="1800" b="1">
                <a:latin typeface="Arial" pitchFamily="34" charset="0"/>
              </a:endParaRPr>
            </a:p>
          </p:txBody>
        </p:sp>
        <p:sp>
          <p:nvSpPr>
            <p:cNvPr id="31901" name="Text Box 157"/>
            <p:cNvSpPr txBox="1">
              <a:spLocks noChangeArrowheads="1"/>
            </p:cNvSpPr>
            <p:nvPr/>
          </p:nvSpPr>
          <p:spPr bwMode="auto">
            <a:xfrm>
              <a:off x="2610" y="1973"/>
              <a:ext cx="437" cy="233"/>
            </a:xfrm>
            <a:prstGeom prst="rect">
              <a:avLst/>
            </a:prstGeom>
            <a:noFill/>
            <a:ln w="9525">
              <a:noFill/>
              <a:miter lim="800000"/>
              <a:headEnd/>
              <a:tailEnd/>
            </a:ln>
            <a:effectLst/>
          </p:spPr>
          <p:txBody>
            <a:bodyPr>
              <a:spAutoFit/>
            </a:bodyPr>
            <a:lstStyle/>
            <a:p>
              <a:pPr>
                <a:spcBef>
                  <a:spcPct val="50000"/>
                </a:spcBef>
              </a:pPr>
              <a:r>
                <a:rPr lang="fr-CA" sz="1800" b="1" smtClean="0">
                  <a:latin typeface="Arial" pitchFamily="34" charset="0"/>
                </a:rPr>
                <a:t>2009</a:t>
              </a:r>
              <a:endParaRPr lang="en-CA" sz="1800" b="1">
                <a:latin typeface="Arial" pitchFamily="34" charset="0"/>
              </a:endParaRPr>
            </a:p>
          </p:txBody>
        </p:sp>
        <p:sp>
          <p:nvSpPr>
            <p:cNvPr id="31902" name="Text Box 158"/>
            <p:cNvSpPr txBox="1">
              <a:spLocks noChangeArrowheads="1"/>
            </p:cNvSpPr>
            <p:nvPr/>
          </p:nvSpPr>
          <p:spPr bwMode="auto">
            <a:xfrm>
              <a:off x="3178" y="1967"/>
              <a:ext cx="437" cy="231"/>
            </a:xfrm>
            <a:prstGeom prst="rect">
              <a:avLst/>
            </a:prstGeom>
            <a:noFill/>
            <a:ln w="9525">
              <a:noFill/>
              <a:miter lim="800000"/>
              <a:headEnd/>
              <a:tailEnd/>
            </a:ln>
            <a:effectLst/>
          </p:spPr>
          <p:txBody>
            <a:bodyPr>
              <a:spAutoFit/>
            </a:bodyPr>
            <a:lstStyle/>
            <a:p>
              <a:pPr>
                <a:spcBef>
                  <a:spcPct val="50000"/>
                </a:spcBef>
              </a:pPr>
              <a:r>
                <a:rPr lang="fr-CA" sz="1800" b="1" smtClean="0">
                  <a:latin typeface="Arial" pitchFamily="34" charset="0"/>
                </a:rPr>
                <a:t>2010</a:t>
              </a:r>
              <a:endParaRPr lang="en-CA" sz="1800" b="1">
                <a:latin typeface="Arial" pitchFamily="34" charset="0"/>
              </a:endParaRPr>
            </a:p>
          </p:txBody>
        </p:sp>
      </p:grpSp>
      <p:grpSp>
        <p:nvGrpSpPr>
          <p:cNvPr id="6" name="Group 161"/>
          <p:cNvGrpSpPr>
            <a:grpSpLocks/>
          </p:cNvGrpSpPr>
          <p:nvPr/>
        </p:nvGrpSpPr>
        <p:grpSpPr bwMode="auto">
          <a:xfrm>
            <a:off x="4881563" y="2138363"/>
            <a:ext cx="3916362" cy="3213100"/>
            <a:chOff x="3075" y="1347"/>
            <a:chExt cx="2467" cy="2024"/>
          </a:xfrm>
        </p:grpSpPr>
        <p:grpSp>
          <p:nvGrpSpPr>
            <p:cNvPr id="7" name="Group 153"/>
            <p:cNvGrpSpPr>
              <a:grpSpLocks/>
            </p:cNvGrpSpPr>
            <p:nvPr/>
          </p:nvGrpSpPr>
          <p:grpSpPr bwMode="auto">
            <a:xfrm>
              <a:off x="3075" y="1347"/>
              <a:ext cx="2467" cy="2024"/>
              <a:chOff x="3075" y="1347"/>
              <a:chExt cx="2467" cy="2024"/>
            </a:xfrm>
          </p:grpSpPr>
          <p:sp>
            <p:nvSpPr>
              <p:cNvPr id="31892" name="Text Box 148"/>
              <p:cNvSpPr txBox="1">
                <a:spLocks noChangeArrowheads="1"/>
              </p:cNvSpPr>
              <p:nvPr/>
            </p:nvSpPr>
            <p:spPr bwMode="auto">
              <a:xfrm>
                <a:off x="3075" y="1347"/>
                <a:ext cx="1481" cy="288"/>
              </a:xfrm>
              <a:prstGeom prst="rect">
                <a:avLst/>
              </a:prstGeom>
              <a:noFill/>
              <a:ln w="9525">
                <a:noFill/>
                <a:miter lim="800000"/>
                <a:headEnd/>
                <a:tailEnd/>
              </a:ln>
              <a:effectLst/>
            </p:spPr>
            <p:txBody>
              <a:bodyPr>
                <a:spAutoFit/>
              </a:bodyPr>
              <a:lstStyle/>
              <a:p>
                <a:pPr>
                  <a:spcBef>
                    <a:spcPct val="50000"/>
                  </a:spcBef>
                </a:pPr>
                <a:r>
                  <a:rPr lang="fr-CA" dirty="0">
                    <a:latin typeface="Arial" pitchFamily="34" charset="0"/>
                  </a:rPr>
                  <a:t>All </a:t>
                </a:r>
                <a:r>
                  <a:rPr lang="fr-CA" dirty="0" err="1">
                    <a:latin typeface="Arial" pitchFamily="34" charset="0"/>
                  </a:rPr>
                  <a:t>years</a:t>
                </a:r>
                <a:endParaRPr lang="en-CA" dirty="0">
                  <a:latin typeface="Arial" pitchFamily="34" charset="0"/>
                </a:endParaRPr>
              </a:p>
            </p:txBody>
          </p:sp>
          <p:sp>
            <p:nvSpPr>
              <p:cNvPr id="31893" name="Text Box 149"/>
              <p:cNvSpPr txBox="1">
                <a:spLocks noChangeArrowheads="1"/>
              </p:cNvSpPr>
              <p:nvPr/>
            </p:nvSpPr>
            <p:spPr bwMode="auto">
              <a:xfrm>
                <a:off x="3649" y="1937"/>
                <a:ext cx="719" cy="288"/>
              </a:xfrm>
              <a:prstGeom prst="rect">
                <a:avLst/>
              </a:prstGeom>
              <a:noFill/>
              <a:ln w="9525">
                <a:noFill/>
                <a:miter lim="800000"/>
                <a:headEnd/>
                <a:tailEnd/>
              </a:ln>
              <a:effectLst/>
            </p:spPr>
            <p:txBody>
              <a:bodyPr>
                <a:spAutoFit/>
              </a:bodyPr>
              <a:lstStyle/>
              <a:p>
                <a:pPr>
                  <a:spcBef>
                    <a:spcPct val="50000"/>
                  </a:spcBef>
                </a:pPr>
                <a:r>
                  <a:rPr lang="fr-CA">
                    <a:latin typeface="Arial" pitchFamily="34" charset="0"/>
                  </a:rPr>
                  <a:t>Years</a:t>
                </a:r>
                <a:endParaRPr lang="en-CA">
                  <a:latin typeface="Arial" pitchFamily="34" charset="0"/>
                </a:endParaRPr>
              </a:p>
            </p:txBody>
          </p:sp>
          <p:sp>
            <p:nvSpPr>
              <p:cNvPr id="31894" name="Text Box 150"/>
              <p:cNvSpPr txBox="1">
                <a:spLocks noChangeArrowheads="1"/>
              </p:cNvSpPr>
              <p:nvPr/>
            </p:nvSpPr>
            <p:spPr bwMode="auto">
              <a:xfrm>
                <a:off x="4391" y="2510"/>
                <a:ext cx="877" cy="288"/>
              </a:xfrm>
              <a:prstGeom prst="rect">
                <a:avLst/>
              </a:prstGeom>
              <a:noFill/>
              <a:ln w="9525">
                <a:noFill/>
                <a:miter lim="800000"/>
                <a:headEnd/>
                <a:tailEnd/>
              </a:ln>
              <a:effectLst/>
            </p:spPr>
            <p:txBody>
              <a:bodyPr>
                <a:spAutoFit/>
              </a:bodyPr>
              <a:lstStyle/>
              <a:p>
                <a:pPr>
                  <a:spcBef>
                    <a:spcPct val="50000"/>
                  </a:spcBef>
                </a:pPr>
                <a:r>
                  <a:rPr lang="fr-CA">
                    <a:latin typeface="Arial" pitchFamily="34" charset="0"/>
                  </a:rPr>
                  <a:t>Months</a:t>
                </a:r>
                <a:endParaRPr lang="en-CA">
                  <a:latin typeface="Arial" pitchFamily="34" charset="0"/>
                </a:endParaRPr>
              </a:p>
            </p:txBody>
          </p:sp>
          <p:sp>
            <p:nvSpPr>
              <p:cNvPr id="31895" name="Text Box 151"/>
              <p:cNvSpPr txBox="1">
                <a:spLocks noChangeArrowheads="1"/>
              </p:cNvSpPr>
              <p:nvPr/>
            </p:nvSpPr>
            <p:spPr bwMode="auto">
              <a:xfrm>
                <a:off x="4909" y="3083"/>
                <a:ext cx="633" cy="288"/>
              </a:xfrm>
              <a:prstGeom prst="rect">
                <a:avLst/>
              </a:prstGeom>
              <a:noFill/>
              <a:ln w="9525">
                <a:noFill/>
                <a:miter lim="800000"/>
                <a:headEnd/>
                <a:tailEnd/>
              </a:ln>
              <a:effectLst/>
            </p:spPr>
            <p:txBody>
              <a:bodyPr>
                <a:spAutoFit/>
              </a:bodyPr>
              <a:lstStyle/>
              <a:p>
                <a:pPr>
                  <a:spcBef>
                    <a:spcPct val="50000"/>
                  </a:spcBef>
                </a:pPr>
                <a:r>
                  <a:rPr lang="fr-CA">
                    <a:latin typeface="Arial" pitchFamily="34" charset="0"/>
                  </a:rPr>
                  <a:t> Days</a:t>
                </a:r>
                <a:endParaRPr lang="en-CA">
                  <a:latin typeface="Arial" pitchFamily="34" charset="0"/>
                </a:endParaRPr>
              </a:p>
            </p:txBody>
          </p:sp>
        </p:grpSp>
        <p:sp>
          <p:nvSpPr>
            <p:cNvPr id="31904" name="Text Box 160"/>
            <p:cNvSpPr txBox="1">
              <a:spLocks noChangeArrowheads="1"/>
            </p:cNvSpPr>
            <p:nvPr/>
          </p:nvSpPr>
          <p:spPr bwMode="auto">
            <a:xfrm>
              <a:off x="4693" y="1993"/>
              <a:ext cx="806" cy="250"/>
            </a:xfrm>
            <a:prstGeom prst="rect">
              <a:avLst/>
            </a:prstGeom>
            <a:noFill/>
            <a:ln w="9525">
              <a:noFill/>
              <a:miter lim="800000"/>
              <a:headEnd/>
              <a:tailEnd/>
            </a:ln>
            <a:effectLst/>
          </p:spPr>
          <p:txBody>
            <a:bodyPr>
              <a:spAutoFit/>
            </a:bodyPr>
            <a:lstStyle/>
            <a:p>
              <a:pPr>
                <a:spcBef>
                  <a:spcPct val="50000"/>
                </a:spcBef>
              </a:pPr>
              <a:r>
                <a:rPr lang="fr-CA" sz="2000">
                  <a:latin typeface="Arial" pitchFamily="34" charset="0"/>
                </a:rPr>
                <a:t>Levels</a:t>
              </a:r>
              <a:endParaRPr lang="en-CA" sz="2000">
                <a:latin typeface="Arial" pitchFamily="34" charset="0"/>
              </a:endParaRPr>
            </a:p>
          </p:txBody>
        </p:sp>
      </p:grpSp>
      <p:sp>
        <p:nvSpPr>
          <p:cNvPr id="60" name="Text Box 148"/>
          <p:cNvSpPr txBox="1">
            <a:spLocks noChangeArrowheads="1"/>
          </p:cNvSpPr>
          <p:nvPr/>
        </p:nvSpPr>
        <p:spPr bwMode="auto">
          <a:xfrm>
            <a:off x="2338338" y="2077013"/>
            <a:ext cx="1651759" cy="646331"/>
          </a:xfrm>
          <a:prstGeom prst="rect">
            <a:avLst/>
          </a:prstGeom>
          <a:noFill/>
          <a:ln w="9525">
            <a:noFill/>
            <a:miter lim="800000"/>
            <a:headEnd/>
            <a:tailEnd/>
          </a:ln>
          <a:effectLst/>
        </p:spPr>
        <p:txBody>
          <a:bodyPr wrap="square">
            <a:spAutoFit/>
          </a:bodyPr>
          <a:lstStyle/>
          <a:p>
            <a:pPr>
              <a:spcBef>
                <a:spcPct val="50000"/>
              </a:spcBef>
            </a:pPr>
            <a:r>
              <a:rPr lang="fr-CA" b="1" dirty="0" smtClean="0"/>
              <a:t>Ex: a Time dimension</a:t>
            </a:r>
            <a:endParaRPr lang="en-CA" b="1"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Oval 238"/>
          <p:cNvSpPr/>
          <p:nvPr/>
        </p:nvSpPr>
        <p:spPr bwMode="auto">
          <a:xfrm>
            <a:off x="4148918" y="3398292"/>
            <a:ext cx="668740" cy="627797"/>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45058" name="Rectangle 2"/>
          <p:cNvSpPr>
            <a:spLocks noGrp="1" noChangeArrowheads="1"/>
          </p:cNvSpPr>
          <p:nvPr>
            <p:ph type="title"/>
          </p:nvPr>
        </p:nvSpPr>
        <p:spPr/>
        <p:txBody>
          <a:bodyPr/>
          <a:lstStyle/>
          <a:p>
            <a:r>
              <a:rPr lang="fr-CA" b="1" dirty="0" err="1" smtClean="0">
                <a:latin typeface="Arial" pitchFamily="34" charset="0"/>
              </a:rPr>
              <a:t>Datacube</a:t>
            </a:r>
            <a:r>
              <a:rPr lang="fr-CA" b="1" dirty="0" smtClean="0">
                <a:latin typeface="Arial" pitchFamily="34" charset="0"/>
              </a:rPr>
              <a:t> </a:t>
            </a:r>
            <a:r>
              <a:rPr lang="fr-CA" b="1" dirty="0">
                <a:latin typeface="Arial" pitchFamily="34" charset="0"/>
              </a:rPr>
              <a:t>Concepts</a:t>
            </a:r>
          </a:p>
        </p:txBody>
      </p:sp>
      <p:sp>
        <p:nvSpPr>
          <p:cNvPr id="45059" name="Rectangle 3"/>
          <p:cNvSpPr>
            <a:spLocks noGrp="1" noChangeArrowheads="1"/>
          </p:cNvSpPr>
          <p:nvPr>
            <p:ph type="body" idx="1"/>
          </p:nvPr>
        </p:nvSpPr>
        <p:spPr/>
        <p:txBody>
          <a:bodyPr/>
          <a:lstStyle/>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endParaRPr lang="fr-CA" sz="2400" b="1" dirty="0" smtClean="0">
              <a:solidFill>
                <a:srgbClr val="FFCC00"/>
              </a:solidFill>
              <a:effectLst/>
              <a:latin typeface="Arial" pitchFamily="34" charset="0"/>
            </a:endParaRPr>
          </a:p>
          <a:p>
            <a:pPr>
              <a:buFontTx/>
              <a:buNone/>
            </a:pPr>
            <a:r>
              <a:rPr lang="fr-CA" sz="2400" b="1" dirty="0" err="1" smtClean="0">
                <a:solidFill>
                  <a:srgbClr val="FFCC00"/>
                </a:solidFill>
                <a:effectLst/>
                <a:latin typeface="Arial" pitchFamily="34" charset="0"/>
              </a:rPr>
              <a:t>Members</a:t>
            </a:r>
            <a:r>
              <a:rPr lang="fr-CA" sz="2400" b="1" dirty="0" smtClean="0">
                <a:solidFill>
                  <a:srgbClr val="FFCC00"/>
                </a:solidFill>
                <a:effectLst/>
                <a:latin typeface="Arial" pitchFamily="34" charset="0"/>
              </a:rPr>
              <a:t> </a:t>
            </a:r>
            <a:r>
              <a:rPr lang="fr-CA" sz="2400" b="1" dirty="0" smtClean="0">
                <a:solidFill>
                  <a:srgbClr val="FFCC00"/>
                </a:solidFill>
                <a:effectLst/>
                <a:latin typeface="Arial" pitchFamily="34" charset="0"/>
              </a:rPr>
              <a:t>= </a:t>
            </a:r>
            <a:r>
              <a:rPr lang="fr-CA" sz="2400" b="1" dirty="0" err="1" smtClean="0">
                <a:solidFill>
                  <a:srgbClr val="FFCC00"/>
                </a:solidFill>
                <a:effectLst/>
                <a:latin typeface="Arial" pitchFamily="34" charset="0"/>
              </a:rPr>
              <a:t>independant</a:t>
            </a:r>
            <a:r>
              <a:rPr lang="fr-CA" sz="2400" b="1" dirty="0" smtClean="0">
                <a:solidFill>
                  <a:srgbClr val="FFCC00"/>
                </a:solidFill>
                <a:effectLst/>
                <a:latin typeface="Arial" pitchFamily="34" charset="0"/>
              </a:rPr>
              <a:t> </a:t>
            </a:r>
            <a:r>
              <a:rPr lang="fr-CA" sz="2400" b="1" dirty="0" smtClean="0">
                <a:solidFill>
                  <a:srgbClr val="FFCC00"/>
                </a:solidFill>
                <a:effectLst/>
                <a:latin typeface="Arial" pitchFamily="34" charset="0"/>
              </a:rPr>
              <a:t>variables</a:t>
            </a:r>
            <a:endParaRPr lang="fr-CA" sz="2400" b="1" dirty="0" smtClean="0">
              <a:solidFill>
                <a:srgbClr val="FFCC00"/>
              </a:solidFill>
              <a:effectLst/>
              <a:latin typeface="Arial" pitchFamily="34" charset="0"/>
            </a:endParaRPr>
          </a:p>
          <a:p>
            <a:pPr>
              <a:buFontTx/>
              <a:buNone/>
            </a:pPr>
            <a:r>
              <a:rPr lang="fr-CA" sz="2400" b="1" dirty="0" err="1" smtClean="0">
                <a:solidFill>
                  <a:srgbClr val="92D050"/>
                </a:solidFill>
                <a:effectLst/>
                <a:latin typeface="Arial" pitchFamily="34" charset="0"/>
              </a:rPr>
              <a:t>Measures</a:t>
            </a:r>
            <a:r>
              <a:rPr lang="fr-CA" sz="2400" b="1" dirty="0" smtClean="0">
                <a:solidFill>
                  <a:srgbClr val="92D050"/>
                </a:solidFill>
                <a:effectLst/>
                <a:latin typeface="Arial" pitchFamily="34" charset="0"/>
              </a:rPr>
              <a:t> = </a:t>
            </a:r>
            <a:r>
              <a:rPr lang="fr-CA" sz="2400" b="1" dirty="0" err="1" smtClean="0">
                <a:solidFill>
                  <a:srgbClr val="92D050"/>
                </a:solidFill>
                <a:effectLst/>
                <a:latin typeface="Arial" pitchFamily="34" charset="0"/>
              </a:rPr>
              <a:t>dependant</a:t>
            </a:r>
            <a:r>
              <a:rPr lang="fr-CA" sz="2400" b="1" dirty="0" smtClean="0">
                <a:solidFill>
                  <a:srgbClr val="92D050"/>
                </a:solidFill>
                <a:effectLst/>
                <a:latin typeface="Arial" pitchFamily="34" charset="0"/>
              </a:rPr>
              <a:t> variables</a:t>
            </a:r>
            <a:endParaRPr lang="fr-CA" sz="2400" b="1" dirty="0" smtClean="0">
              <a:solidFill>
                <a:srgbClr val="92D050"/>
              </a:solidFill>
              <a:effectLst/>
              <a:latin typeface="Arial" pitchFamily="34" charset="0"/>
            </a:endParaRPr>
          </a:p>
        </p:txBody>
      </p:sp>
      <p:sp>
        <p:nvSpPr>
          <p:cNvPr id="45060" name="Text Box 4"/>
          <p:cNvSpPr txBox="1">
            <a:spLocks noChangeArrowheads="1"/>
          </p:cNvSpPr>
          <p:nvPr/>
        </p:nvSpPr>
        <p:spPr bwMode="auto">
          <a:xfrm>
            <a:off x="8089900" y="6416625"/>
            <a:ext cx="755650" cy="457200"/>
          </a:xfrm>
          <a:prstGeom prst="rect">
            <a:avLst/>
          </a:prstGeom>
          <a:noFill/>
          <a:ln w="9525">
            <a:noFill/>
            <a:miter lim="800000"/>
            <a:headEnd/>
            <a:tailEnd/>
          </a:ln>
          <a:effectLst/>
        </p:spPr>
        <p:txBody>
          <a:bodyPr>
            <a:spAutoFit/>
          </a:bodyPr>
          <a:lstStyle/>
          <a:p>
            <a:pPr>
              <a:spcBef>
                <a:spcPct val="50000"/>
              </a:spcBef>
            </a:pPr>
            <a:r>
              <a:rPr lang="fr-CA" b="1">
                <a:latin typeface="Arial" pitchFamily="34" charset="0"/>
              </a:rPr>
              <a:t>2/4</a:t>
            </a:r>
            <a:endParaRPr lang="en-US" b="1">
              <a:latin typeface="Arial" pitchFamily="34" charset="0"/>
            </a:endParaRPr>
          </a:p>
        </p:txBody>
      </p:sp>
      <p:grpSp>
        <p:nvGrpSpPr>
          <p:cNvPr id="237" name="Group 236"/>
          <p:cNvGrpSpPr/>
          <p:nvPr/>
        </p:nvGrpSpPr>
        <p:grpSpPr>
          <a:xfrm>
            <a:off x="1553693" y="4220553"/>
            <a:ext cx="2429954" cy="999313"/>
            <a:chOff x="1553693" y="4220553"/>
            <a:chExt cx="2429954" cy="999313"/>
          </a:xfrm>
        </p:grpSpPr>
        <p:grpSp>
          <p:nvGrpSpPr>
            <p:cNvPr id="192" name="Group 191"/>
            <p:cNvGrpSpPr/>
            <p:nvPr/>
          </p:nvGrpSpPr>
          <p:grpSpPr>
            <a:xfrm rot="19561359">
              <a:off x="3096641" y="4220553"/>
              <a:ext cx="887006" cy="695381"/>
              <a:chOff x="5847008" y="1803080"/>
              <a:chExt cx="887006" cy="695381"/>
            </a:xfrm>
          </p:grpSpPr>
          <p:sp>
            <p:nvSpPr>
              <p:cNvPr id="193" name="Freeform 192"/>
              <p:cNvSpPr/>
              <p:nvPr/>
            </p:nvSpPr>
            <p:spPr>
              <a:xfrm>
                <a:off x="5847008" y="2134445"/>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r>
                  <a:rPr lang="en-CA" sz="600" kern="1200" dirty="0" smtClean="0"/>
                  <a:t> </a:t>
                </a:r>
                <a:endParaRPr lang="en-CA" sz="600" kern="1200" dirty="0"/>
              </a:p>
            </p:txBody>
          </p:sp>
          <p:sp>
            <p:nvSpPr>
              <p:cNvPr id="194" name="Freeform 193"/>
              <p:cNvSpPr/>
              <p:nvPr/>
            </p:nvSpPr>
            <p:spPr>
              <a:xfrm rot="19570977">
                <a:off x="6022844" y="1959573"/>
                <a:ext cx="559419" cy="45719"/>
              </a:xfrm>
              <a:custGeom>
                <a:avLst/>
                <a:gdLst>
                  <a:gd name="connsiteX0" fmla="*/ 0 w 216394"/>
                  <a:gd name="connsiteY0" fmla="*/ 17907 h 35815"/>
                  <a:gd name="connsiteX1" fmla="*/ 216394 w 216394"/>
                  <a:gd name="connsiteY1" fmla="*/ 17907 h 35815"/>
                </a:gdLst>
                <a:ahLst/>
                <a:cxnLst>
                  <a:cxn ang="0">
                    <a:pos x="connsiteX0" y="connsiteY0"/>
                  </a:cxn>
                  <a:cxn ang="0">
                    <a:pos x="connsiteX1" y="connsiteY1"/>
                  </a:cxn>
                </a:cxnLst>
                <a:rect l="l" t="t" r="r" b="b"/>
                <a:pathLst>
                  <a:path w="216394" h="35815">
                    <a:moveTo>
                      <a:pt x="0" y="17907"/>
                    </a:moveTo>
                    <a:lnTo>
                      <a:pt x="216394" y="179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5486" tIns="12497" rIns="115488" bIns="12498" numCol="1" spcCol="1270" anchor="ctr" anchorCtr="0">
                <a:noAutofit/>
              </a:bodyPr>
              <a:lstStyle/>
              <a:p>
                <a:pPr lvl="0" algn="ctr" defTabSz="222250">
                  <a:lnSpc>
                    <a:spcPct val="90000"/>
                  </a:lnSpc>
                  <a:spcBef>
                    <a:spcPct val="0"/>
                  </a:spcBef>
                  <a:spcAft>
                    <a:spcPct val="35000"/>
                  </a:spcAft>
                </a:pPr>
                <a:endParaRPr lang="en-CA" sz="500" kern="1200"/>
              </a:p>
            </p:txBody>
          </p:sp>
          <p:sp>
            <p:nvSpPr>
              <p:cNvPr id="195" name="Freeform 194"/>
              <p:cNvSpPr/>
              <p:nvPr/>
            </p:nvSpPr>
            <p:spPr>
              <a:xfrm>
                <a:off x="6524494" y="1803080"/>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r>
                  <a:rPr lang="en-CA" sz="600" kern="1200" dirty="0" smtClean="0"/>
                  <a:t> </a:t>
                </a:r>
                <a:endParaRPr lang="en-CA" sz="600" kern="1200" dirty="0"/>
              </a:p>
            </p:txBody>
          </p:sp>
          <p:sp>
            <p:nvSpPr>
              <p:cNvPr id="196" name="Freeform 195"/>
              <p:cNvSpPr/>
              <p:nvPr/>
            </p:nvSpPr>
            <p:spPr>
              <a:xfrm rot="21446280">
                <a:off x="6048454" y="2145291"/>
                <a:ext cx="145807" cy="35815"/>
              </a:xfrm>
              <a:custGeom>
                <a:avLst/>
                <a:gdLst>
                  <a:gd name="connsiteX0" fmla="*/ 0 w 145807"/>
                  <a:gd name="connsiteY0" fmla="*/ 17907 h 35815"/>
                  <a:gd name="connsiteX1" fmla="*/ 145807 w 145807"/>
                  <a:gd name="connsiteY1" fmla="*/ 17907 h 35815"/>
                </a:gdLst>
                <a:ahLst/>
                <a:cxnLst>
                  <a:cxn ang="0">
                    <a:pos x="connsiteX0" y="connsiteY0"/>
                  </a:cxn>
                  <a:cxn ang="0">
                    <a:pos x="connsiteX1" y="connsiteY1"/>
                  </a:cxn>
                </a:cxnLst>
                <a:rect l="l" t="t" r="r" b="b"/>
                <a:pathLst>
                  <a:path w="145807" h="35815">
                    <a:moveTo>
                      <a:pt x="0" y="17907"/>
                    </a:moveTo>
                    <a:lnTo>
                      <a:pt x="145807" y="179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958" tIns="14262" rIns="81958" bIns="14262" numCol="1" spcCol="1270" anchor="ctr" anchorCtr="0">
                <a:noAutofit/>
              </a:bodyPr>
              <a:lstStyle/>
              <a:p>
                <a:pPr lvl="0" algn="ctr" defTabSz="222250">
                  <a:lnSpc>
                    <a:spcPct val="90000"/>
                  </a:lnSpc>
                  <a:spcBef>
                    <a:spcPct val="0"/>
                  </a:spcBef>
                  <a:spcAft>
                    <a:spcPct val="35000"/>
                  </a:spcAft>
                </a:pPr>
                <a:endParaRPr lang="en-CA" sz="500" kern="1200"/>
              </a:p>
            </p:txBody>
          </p:sp>
          <p:sp>
            <p:nvSpPr>
              <p:cNvPr id="197" name="Freeform 196"/>
              <p:cNvSpPr/>
              <p:nvPr/>
            </p:nvSpPr>
            <p:spPr>
              <a:xfrm>
                <a:off x="6190704" y="2114849"/>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r>
                  <a:rPr lang="en-CA" sz="600" kern="1200" dirty="0" smtClean="0"/>
                  <a:t> </a:t>
                </a:r>
                <a:endParaRPr lang="en-CA" sz="600" kern="1200" dirty="0"/>
              </a:p>
            </p:txBody>
          </p:sp>
          <p:sp>
            <p:nvSpPr>
              <p:cNvPr id="198" name="Freeform 197"/>
              <p:cNvSpPr/>
              <p:nvPr/>
            </p:nvSpPr>
            <p:spPr>
              <a:xfrm rot="19879935">
                <a:off x="6386397" y="2086352"/>
                <a:ext cx="151923" cy="35815"/>
              </a:xfrm>
              <a:custGeom>
                <a:avLst/>
                <a:gdLst>
                  <a:gd name="connsiteX0" fmla="*/ 0 w 151923"/>
                  <a:gd name="connsiteY0" fmla="*/ 17907 h 35815"/>
                  <a:gd name="connsiteX1" fmla="*/ 151923 w 151923"/>
                  <a:gd name="connsiteY1" fmla="*/ 17907 h 35815"/>
                </a:gdLst>
                <a:ahLst/>
                <a:cxnLst>
                  <a:cxn ang="0">
                    <a:pos x="connsiteX0" y="connsiteY0"/>
                  </a:cxn>
                  <a:cxn ang="0">
                    <a:pos x="connsiteX1" y="connsiteY1"/>
                  </a:cxn>
                </a:cxnLst>
                <a:rect l="l" t="t" r="r" b="b"/>
                <a:pathLst>
                  <a:path w="151923" h="35815">
                    <a:moveTo>
                      <a:pt x="0" y="17907"/>
                    </a:moveTo>
                    <a:lnTo>
                      <a:pt x="151923" y="179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4863" tIns="14109" rIns="84863" bIns="14109" numCol="1" spcCol="1270" anchor="ctr" anchorCtr="0">
                <a:noAutofit/>
              </a:bodyPr>
              <a:lstStyle/>
              <a:p>
                <a:pPr lvl="0" algn="ctr" defTabSz="222250">
                  <a:lnSpc>
                    <a:spcPct val="90000"/>
                  </a:lnSpc>
                  <a:spcBef>
                    <a:spcPct val="0"/>
                  </a:spcBef>
                  <a:spcAft>
                    <a:spcPct val="35000"/>
                  </a:spcAft>
                </a:pPr>
                <a:endParaRPr lang="en-CA" sz="500" kern="1200"/>
              </a:p>
            </p:txBody>
          </p:sp>
          <p:sp>
            <p:nvSpPr>
              <p:cNvPr id="199" name="Freeform 198"/>
              <p:cNvSpPr/>
              <p:nvPr/>
            </p:nvSpPr>
            <p:spPr>
              <a:xfrm>
                <a:off x="6529009" y="1990809"/>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endParaRPr lang="en-CA" sz="600" kern="1200" dirty="0"/>
              </a:p>
            </p:txBody>
          </p:sp>
          <p:sp>
            <p:nvSpPr>
              <p:cNvPr id="200" name="Freeform 199"/>
              <p:cNvSpPr/>
              <p:nvPr/>
            </p:nvSpPr>
            <p:spPr>
              <a:xfrm rot="1119126">
                <a:off x="6392014" y="2145291"/>
                <a:ext cx="140689" cy="35815"/>
              </a:xfrm>
              <a:custGeom>
                <a:avLst/>
                <a:gdLst>
                  <a:gd name="connsiteX0" fmla="*/ 0 w 140689"/>
                  <a:gd name="connsiteY0" fmla="*/ 17907 h 35815"/>
                  <a:gd name="connsiteX1" fmla="*/ 140689 w 140689"/>
                  <a:gd name="connsiteY1" fmla="*/ 17907 h 35815"/>
                </a:gdLst>
                <a:ahLst/>
                <a:cxnLst>
                  <a:cxn ang="0">
                    <a:pos x="connsiteX0" y="connsiteY0"/>
                  </a:cxn>
                  <a:cxn ang="0">
                    <a:pos x="connsiteX1" y="connsiteY1"/>
                  </a:cxn>
                </a:cxnLst>
                <a:rect l="l" t="t" r="r" b="b"/>
                <a:pathLst>
                  <a:path w="140689" h="35815">
                    <a:moveTo>
                      <a:pt x="0" y="17907"/>
                    </a:moveTo>
                    <a:lnTo>
                      <a:pt x="140689" y="179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9527" tIns="14389" rIns="79527" bIns="14391" numCol="1" spcCol="1270" anchor="ctr" anchorCtr="0">
                <a:noAutofit/>
              </a:bodyPr>
              <a:lstStyle/>
              <a:p>
                <a:pPr lvl="0" algn="ctr" defTabSz="222250">
                  <a:lnSpc>
                    <a:spcPct val="90000"/>
                  </a:lnSpc>
                  <a:spcBef>
                    <a:spcPct val="0"/>
                  </a:spcBef>
                  <a:spcAft>
                    <a:spcPct val="35000"/>
                  </a:spcAft>
                </a:pPr>
                <a:endParaRPr lang="en-CA" sz="500" kern="1200"/>
              </a:p>
            </p:txBody>
          </p:sp>
          <p:sp>
            <p:nvSpPr>
              <p:cNvPr id="201" name="Freeform 200"/>
              <p:cNvSpPr/>
              <p:nvPr/>
            </p:nvSpPr>
            <p:spPr>
              <a:xfrm>
                <a:off x="6529009" y="2108687"/>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endParaRPr lang="en-CA" sz="600" kern="1200" dirty="0"/>
              </a:p>
            </p:txBody>
          </p:sp>
          <p:sp>
            <p:nvSpPr>
              <p:cNvPr id="202" name="Freeform 201"/>
              <p:cNvSpPr/>
              <p:nvPr/>
            </p:nvSpPr>
            <p:spPr>
              <a:xfrm rot="3287766">
                <a:off x="6006190" y="2256197"/>
                <a:ext cx="216394" cy="35815"/>
              </a:xfrm>
              <a:custGeom>
                <a:avLst/>
                <a:gdLst>
                  <a:gd name="connsiteX0" fmla="*/ 0 w 216394"/>
                  <a:gd name="connsiteY0" fmla="*/ 17907 h 35815"/>
                  <a:gd name="connsiteX1" fmla="*/ 216394 w 216394"/>
                  <a:gd name="connsiteY1" fmla="*/ 17907 h 35815"/>
                </a:gdLst>
                <a:ahLst/>
                <a:cxnLst>
                  <a:cxn ang="0">
                    <a:pos x="connsiteX0" y="connsiteY0"/>
                  </a:cxn>
                  <a:cxn ang="0">
                    <a:pos x="connsiteX1" y="connsiteY1"/>
                  </a:cxn>
                </a:cxnLst>
                <a:rect l="l" t="t" r="r" b="b"/>
                <a:pathLst>
                  <a:path w="216394" h="35815">
                    <a:moveTo>
                      <a:pt x="0" y="17907"/>
                    </a:moveTo>
                    <a:lnTo>
                      <a:pt x="216394" y="179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5487" tIns="12498" rIns="115487" bIns="12497" numCol="1" spcCol="1270" anchor="ctr" anchorCtr="0">
                <a:noAutofit/>
              </a:bodyPr>
              <a:lstStyle/>
              <a:p>
                <a:pPr lvl="0" algn="ctr" defTabSz="222250">
                  <a:lnSpc>
                    <a:spcPct val="90000"/>
                  </a:lnSpc>
                  <a:spcBef>
                    <a:spcPct val="0"/>
                  </a:spcBef>
                  <a:spcAft>
                    <a:spcPct val="35000"/>
                  </a:spcAft>
                </a:pPr>
                <a:endParaRPr lang="en-CA" sz="500" kern="1200"/>
              </a:p>
            </p:txBody>
          </p:sp>
          <p:sp>
            <p:nvSpPr>
              <p:cNvPr id="203" name="Freeform 202"/>
              <p:cNvSpPr/>
              <p:nvPr/>
            </p:nvSpPr>
            <p:spPr>
              <a:xfrm>
                <a:off x="6176761" y="2311262"/>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r>
                  <a:rPr lang="en-CA" sz="600" kern="1200" dirty="0" smtClean="0"/>
                  <a:t> </a:t>
                </a:r>
                <a:endParaRPr lang="en-CA" sz="600" kern="1200" dirty="0"/>
              </a:p>
            </p:txBody>
          </p:sp>
          <p:sp>
            <p:nvSpPr>
              <p:cNvPr id="204" name="Freeform 203"/>
              <p:cNvSpPr/>
              <p:nvPr/>
            </p:nvSpPr>
            <p:spPr>
              <a:xfrm rot="20291074">
                <a:off x="6376087" y="2315136"/>
                <a:ext cx="158600" cy="35815"/>
              </a:xfrm>
              <a:custGeom>
                <a:avLst/>
                <a:gdLst>
                  <a:gd name="connsiteX0" fmla="*/ 0 w 158600"/>
                  <a:gd name="connsiteY0" fmla="*/ 17907 h 35815"/>
                  <a:gd name="connsiteX1" fmla="*/ 158600 w 158600"/>
                  <a:gd name="connsiteY1" fmla="*/ 17907 h 35815"/>
                </a:gdLst>
                <a:ahLst/>
                <a:cxnLst>
                  <a:cxn ang="0">
                    <a:pos x="connsiteX0" y="connsiteY0"/>
                  </a:cxn>
                  <a:cxn ang="0">
                    <a:pos x="connsiteX1" y="connsiteY1"/>
                  </a:cxn>
                </a:cxnLst>
                <a:rect l="l" t="t" r="r" b="b"/>
                <a:pathLst>
                  <a:path w="158600" h="35815">
                    <a:moveTo>
                      <a:pt x="0" y="17907"/>
                    </a:moveTo>
                    <a:lnTo>
                      <a:pt x="158600" y="179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035" tIns="13942" rIns="88034" bIns="13942" numCol="1" spcCol="1270" anchor="ctr" anchorCtr="0">
                <a:noAutofit/>
              </a:bodyPr>
              <a:lstStyle/>
              <a:p>
                <a:pPr lvl="0" algn="ctr" defTabSz="222250">
                  <a:lnSpc>
                    <a:spcPct val="90000"/>
                  </a:lnSpc>
                  <a:spcBef>
                    <a:spcPct val="0"/>
                  </a:spcBef>
                  <a:spcAft>
                    <a:spcPct val="35000"/>
                  </a:spcAft>
                </a:pPr>
                <a:endParaRPr lang="en-CA" sz="500" kern="1200"/>
              </a:p>
            </p:txBody>
          </p:sp>
          <p:sp>
            <p:nvSpPr>
              <p:cNvPr id="205" name="Freeform 204"/>
              <p:cNvSpPr/>
              <p:nvPr/>
            </p:nvSpPr>
            <p:spPr>
              <a:xfrm>
                <a:off x="6529009" y="2278081"/>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endParaRPr lang="en-CA" sz="600" kern="1200" dirty="0"/>
              </a:p>
            </p:txBody>
          </p:sp>
          <p:sp>
            <p:nvSpPr>
              <p:cNvPr id="206" name="Freeform 205"/>
              <p:cNvSpPr/>
              <p:nvPr/>
            </p:nvSpPr>
            <p:spPr>
              <a:xfrm rot="1308926">
                <a:off x="6376087" y="2374075"/>
                <a:ext cx="158600" cy="35815"/>
              </a:xfrm>
              <a:custGeom>
                <a:avLst/>
                <a:gdLst>
                  <a:gd name="connsiteX0" fmla="*/ 0 w 158600"/>
                  <a:gd name="connsiteY0" fmla="*/ 17907 h 35815"/>
                  <a:gd name="connsiteX1" fmla="*/ 158600 w 158600"/>
                  <a:gd name="connsiteY1" fmla="*/ 17907 h 35815"/>
                </a:gdLst>
                <a:ahLst/>
                <a:cxnLst>
                  <a:cxn ang="0">
                    <a:pos x="connsiteX0" y="connsiteY0"/>
                  </a:cxn>
                  <a:cxn ang="0">
                    <a:pos x="connsiteX1" y="connsiteY1"/>
                  </a:cxn>
                </a:cxnLst>
                <a:rect l="l" t="t" r="r" b="b"/>
                <a:pathLst>
                  <a:path w="158600" h="35815">
                    <a:moveTo>
                      <a:pt x="0" y="17907"/>
                    </a:moveTo>
                    <a:lnTo>
                      <a:pt x="158600" y="179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035" tIns="13941" rIns="88034" bIns="13943" numCol="1" spcCol="1270" anchor="ctr" anchorCtr="0">
                <a:noAutofit/>
              </a:bodyPr>
              <a:lstStyle/>
              <a:p>
                <a:pPr lvl="0" algn="ctr" defTabSz="222250">
                  <a:lnSpc>
                    <a:spcPct val="90000"/>
                  </a:lnSpc>
                  <a:spcBef>
                    <a:spcPct val="0"/>
                  </a:spcBef>
                  <a:spcAft>
                    <a:spcPct val="35000"/>
                  </a:spcAft>
                </a:pPr>
                <a:endParaRPr lang="en-CA" sz="500" kern="1200"/>
              </a:p>
            </p:txBody>
          </p:sp>
          <p:sp>
            <p:nvSpPr>
              <p:cNvPr id="207" name="Freeform 206"/>
              <p:cNvSpPr/>
              <p:nvPr/>
            </p:nvSpPr>
            <p:spPr>
              <a:xfrm>
                <a:off x="6529009" y="2395959"/>
                <a:ext cx="205005" cy="102502"/>
              </a:xfrm>
              <a:custGeom>
                <a:avLst/>
                <a:gdLst>
                  <a:gd name="connsiteX0" fmla="*/ 0 w 205005"/>
                  <a:gd name="connsiteY0" fmla="*/ 10250 h 102502"/>
                  <a:gd name="connsiteX1" fmla="*/ 3002 w 205005"/>
                  <a:gd name="connsiteY1" fmla="*/ 3002 h 102502"/>
                  <a:gd name="connsiteX2" fmla="*/ 10250 w 205005"/>
                  <a:gd name="connsiteY2" fmla="*/ 0 h 102502"/>
                  <a:gd name="connsiteX3" fmla="*/ 194755 w 205005"/>
                  <a:gd name="connsiteY3" fmla="*/ 0 h 102502"/>
                  <a:gd name="connsiteX4" fmla="*/ 202003 w 205005"/>
                  <a:gd name="connsiteY4" fmla="*/ 3002 h 102502"/>
                  <a:gd name="connsiteX5" fmla="*/ 205005 w 205005"/>
                  <a:gd name="connsiteY5" fmla="*/ 10250 h 102502"/>
                  <a:gd name="connsiteX6" fmla="*/ 205005 w 205005"/>
                  <a:gd name="connsiteY6" fmla="*/ 92252 h 102502"/>
                  <a:gd name="connsiteX7" fmla="*/ 202003 w 205005"/>
                  <a:gd name="connsiteY7" fmla="*/ 99500 h 102502"/>
                  <a:gd name="connsiteX8" fmla="*/ 194755 w 205005"/>
                  <a:gd name="connsiteY8" fmla="*/ 102502 h 102502"/>
                  <a:gd name="connsiteX9" fmla="*/ 10250 w 205005"/>
                  <a:gd name="connsiteY9" fmla="*/ 102502 h 102502"/>
                  <a:gd name="connsiteX10" fmla="*/ 3002 w 205005"/>
                  <a:gd name="connsiteY10" fmla="*/ 99500 h 102502"/>
                  <a:gd name="connsiteX11" fmla="*/ 0 w 205005"/>
                  <a:gd name="connsiteY11" fmla="*/ 92252 h 102502"/>
                  <a:gd name="connsiteX12" fmla="*/ 0 w 205005"/>
                  <a:gd name="connsiteY12" fmla="*/ 10250 h 1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05" h="102502">
                    <a:moveTo>
                      <a:pt x="0" y="10250"/>
                    </a:moveTo>
                    <a:cubicBezTo>
                      <a:pt x="0" y="7532"/>
                      <a:pt x="1080" y="4924"/>
                      <a:pt x="3002" y="3002"/>
                    </a:cubicBezTo>
                    <a:cubicBezTo>
                      <a:pt x="4924" y="1080"/>
                      <a:pt x="7531" y="0"/>
                      <a:pt x="10250" y="0"/>
                    </a:cubicBezTo>
                    <a:lnTo>
                      <a:pt x="194755" y="0"/>
                    </a:lnTo>
                    <a:cubicBezTo>
                      <a:pt x="197473" y="0"/>
                      <a:pt x="200081" y="1080"/>
                      <a:pt x="202003" y="3002"/>
                    </a:cubicBezTo>
                    <a:cubicBezTo>
                      <a:pt x="203925" y="4924"/>
                      <a:pt x="205005" y="7531"/>
                      <a:pt x="205005" y="10250"/>
                    </a:cubicBezTo>
                    <a:lnTo>
                      <a:pt x="205005" y="92252"/>
                    </a:lnTo>
                    <a:cubicBezTo>
                      <a:pt x="205005" y="94970"/>
                      <a:pt x="203925" y="97578"/>
                      <a:pt x="202003" y="99500"/>
                    </a:cubicBezTo>
                    <a:cubicBezTo>
                      <a:pt x="200081" y="101422"/>
                      <a:pt x="197474" y="102502"/>
                      <a:pt x="194755" y="102502"/>
                    </a:cubicBezTo>
                    <a:lnTo>
                      <a:pt x="10250" y="102502"/>
                    </a:lnTo>
                    <a:cubicBezTo>
                      <a:pt x="7532" y="102502"/>
                      <a:pt x="4924" y="101422"/>
                      <a:pt x="3002" y="99500"/>
                    </a:cubicBezTo>
                    <a:cubicBezTo>
                      <a:pt x="1080" y="97578"/>
                      <a:pt x="0" y="94971"/>
                      <a:pt x="0" y="92252"/>
                    </a:cubicBezTo>
                    <a:lnTo>
                      <a:pt x="0" y="102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2" tIns="6812" rIns="6812" bIns="6812" numCol="1" spcCol="1270" anchor="ctr" anchorCtr="0">
                <a:noAutofit/>
              </a:bodyPr>
              <a:lstStyle/>
              <a:p>
                <a:pPr lvl="0" algn="ctr" defTabSz="266700">
                  <a:lnSpc>
                    <a:spcPct val="90000"/>
                  </a:lnSpc>
                  <a:spcBef>
                    <a:spcPct val="0"/>
                  </a:spcBef>
                  <a:spcAft>
                    <a:spcPct val="35000"/>
                  </a:spcAft>
                </a:pPr>
                <a:endParaRPr lang="en-CA" sz="600" kern="1200" dirty="0"/>
              </a:p>
            </p:txBody>
          </p:sp>
        </p:grpSp>
        <p:sp>
          <p:nvSpPr>
            <p:cNvPr id="159" name="Text Box 42"/>
            <p:cNvSpPr txBox="1">
              <a:spLocks noChangeArrowheads="1"/>
            </p:cNvSpPr>
            <p:nvPr/>
          </p:nvSpPr>
          <p:spPr bwMode="auto">
            <a:xfrm>
              <a:off x="1553693" y="4604313"/>
              <a:ext cx="1723902" cy="615553"/>
            </a:xfrm>
            <a:prstGeom prst="rect">
              <a:avLst/>
            </a:prstGeom>
            <a:noFill/>
            <a:ln w="9525">
              <a:noFill/>
              <a:miter lim="800000"/>
              <a:headEnd/>
              <a:tailEnd/>
            </a:ln>
            <a:effectLst/>
          </p:spPr>
          <p:txBody>
            <a:bodyPr wrap="square">
              <a:spAutoFit/>
            </a:bodyPr>
            <a:lstStyle/>
            <a:p>
              <a:pPr>
                <a:spcBef>
                  <a:spcPct val="50000"/>
                </a:spcBef>
              </a:pPr>
              <a:r>
                <a:rPr lang="fr-CA" dirty="0" smtClean="0">
                  <a:solidFill>
                    <a:srgbClr val="0070C0"/>
                  </a:solidFill>
                  <a:latin typeface="Arial" pitchFamily="34" charset="0"/>
                </a:rPr>
                <a:t>Dimension 4 </a:t>
              </a:r>
              <a:r>
                <a:rPr lang="fr-CA" sz="1600" dirty="0" smtClean="0"/>
                <a:t>(ex. </a:t>
              </a:r>
              <a:r>
                <a:rPr lang="fr-CA" sz="1600" dirty="0" err="1" smtClean="0"/>
                <a:t>inconsistent</a:t>
              </a:r>
              <a:r>
                <a:rPr lang="fr-CA" sz="1600" dirty="0" smtClean="0">
                  <a:latin typeface="Arial" pitchFamily="34" charset="0"/>
                </a:rPr>
                <a:t>)</a:t>
              </a:r>
              <a:endParaRPr lang="en-CA" sz="1600" dirty="0">
                <a:latin typeface="Arial" pitchFamily="34" charset="0"/>
              </a:endParaRPr>
            </a:p>
          </p:txBody>
        </p:sp>
      </p:grpSp>
      <p:grpSp>
        <p:nvGrpSpPr>
          <p:cNvPr id="234" name="Group 233"/>
          <p:cNvGrpSpPr/>
          <p:nvPr/>
        </p:nvGrpSpPr>
        <p:grpSpPr>
          <a:xfrm>
            <a:off x="2561112" y="1650267"/>
            <a:ext cx="2447184" cy="1360714"/>
            <a:chOff x="2561112" y="1650267"/>
            <a:chExt cx="2447184" cy="1360714"/>
          </a:xfrm>
        </p:grpSpPr>
        <p:grpSp>
          <p:nvGrpSpPr>
            <p:cNvPr id="58" name="Group 57"/>
            <p:cNvGrpSpPr/>
            <p:nvPr/>
          </p:nvGrpSpPr>
          <p:grpSpPr>
            <a:xfrm rot="5400000">
              <a:off x="3790724" y="1793409"/>
              <a:ext cx="1360714" cy="1074430"/>
              <a:chOff x="6477554" y="2786428"/>
              <a:chExt cx="1360714" cy="1074430"/>
            </a:xfrm>
          </p:grpSpPr>
          <p:sp>
            <p:nvSpPr>
              <p:cNvPr id="59" name="Freeform 58"/>
              <p:cNvSpPr/>
              <p:nvPr/>
            </p:nvSpPr>
            <p:spPr>
              <a:xfrm>
                <a:off x="6477554" y="328428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60" name="Freeform 59"/>
              <p:cNvSpPr/>
              <p:nvPr/>
            </p:nvSpPr>
            <p:spPr>
              <a:xfrm rot="18680471">
                <a:off x="6553126" y="3136018"/>
                <a:ext cx="482264" cy="13170"/>
              </a:xfrm>
              <a:custGeom>
                <a:avLst/>
                <a:gdLst>
                  <a:gd name="connsiteX0" fmla="*/ 0 w 482264"/>
                  <a:gd name="connsiteY0" fmla="*/ 6585 h 13170"/>
                  <a:gd name="connsiteX1" fmla="*/ 482264 w 482264"/>
                  <a:gd name="connsiteY1" fmla="*/ 6585 h 13170"/>
                </a:gdLst>
                <a:ahLst/>
                <a:cxnLst>
                  <a:cxn ang="0">
                    <a:pos x="connsiteX0" y="connsiteY0"/>
                  </a:cxn>
                  <a:cxn ang="0">
                    <a:pos x="connsiteX1" y="connsiteY1"/>
                  </a:cxn>
                </a:cxnLst>
                <a:rect l="l" t="t" r="r" b="b"/>
                <a:pathLst>
                  <a:path w="482264" h="13170">
                    <a:moveTo>
                      <a:pt x="0" y="6585"/>
                    </a:moveTo>
                    <a:lnTo>
                      <a:pt x="482264" y="65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1775" tIns="-5471" rIns="241775" bIns="-5473" numCol="1" spcCol="1270" anchor="ctr" anchorCtr="0">
                <a:noAutofit/>
              </a:bodyPr>
              <a:lstStyle/>
              <a:p>
                <a:pPr lvl="0" algn="ctr" defTabSz="177800">
                  <a:lnSpc>
                    <a:spcPct val="90000"/>
                  </a:lnSpc>
                  <a:spcBef>
                    <a:spcPct val="0"/>
                  </a:spcBef>
                  <a:spcAft>
                    <a:spcPct val="35000"/>
                  </a:spcAft>
                </a:pPr>
                <a:endParaRPr lang="en-CA" sz="400" kern="1200"/>
              </a:p>
            </p:txBody>
          </p:sp>
          <p:sp>
            <p:nvSpPr>
              <p:cNvPr id="61" name="Freeform 60"/>
              <p:cNvSpPr/>
              <p:nvPr/>
            </p:nvSpPr>
            <p:spPr>
              <a:xfrm>
                <a:off x="6953536" y="292220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62" name="Freeform 61"/>
              <p:cNvSpPr/>
              <p:nvPr/>
            </p:nvSpPr>
            <p:spPr>
              <a:xfrm rot="20242808">
                <a:off x="7101910" y="2909719"/>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2" tIns="701" rIns="124491" bIns="701" numCol="1" spcCol="1270" anchor="ctr" anchorCtr="0">
                <a:noAutofit/>
              </a:bodyPr>
              <a:lstStyle/>
              <a:p>
                <a:pPr lvl="0" algn="ctr" defTabSz="177800">
                  <a:lnSpc>
                    <a:spcPct val="90000"/>
                  </a:lnSpc>
                  <a:spcBef>
                    <a:spcPct val="0"/>
                  </a:spcBef>
                  <a:spcAft>
                    <a:spcPct val="35000"/>
                  </a:spcAft>
                </a:pPr>
                <a:endParaRPr lang="en-CA" sz="400" kern="1200"/>
              </a:p>
            </p:txBody>
          </p:sp>
          <p:sp>
            <p:nvSpPr>
              <p:cNvPr id="63" name="Freeform 62"/>
              <p:cNvSpPr/>
              <p:nvPr/>
            </p:nvSpPr>
            <p:spPr>
              <a:xfrm>
                <a:off x="7328209" y="283168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64" name="Freeform 63"/>
              <p:cNvSpPr/>
              <p:nvPr/>
            </p:nvSpPr>
            <p:spPr>
              <a:xfrm rot="20816780">
                <a:off x="7483046" y="2841829"/>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6" rIns="107883" bIns="1574" numCol="1" spcCol="1270" anchor="ctr" anchorCtr="0">
                <a:noAutofit/>
              </a:bodyPr>
              <a:lstStyle/>
              <a:p>
                <a:pPr lvl="0" algn="ctr" defTabSz="177800">
                  <a:lnSpc>
                    <a:spcPct val="90000"/>
                  </a:lnSpc>
                  <a:spcBef>
                    <a:spcPct val="0"/>
                  </a:spcBef>
                  <a:spcAft>
                    <a:spcPct val="35000"/>
                  </a:spcAft>
                </a:pPr>
                <a:endParaRPr lang="en-CA" sz="400" kern="1200"/>
              </a:p>
            </p:txBody>
          </p:sp>
          <p:sp>
            <p:nvSpPr>
              <p:cNvPr id="65" name="Freeform 64"/>
              <p:cNvSpPr/>
              <p:nvPr/>
            </p:nvSpPr>
            <p:spPr>
              <a:xfrm>
                <a:off x="7680843" y="278642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66" name="Freeform 65"/>
              <p:cNvSpPr/>
              <p:nvPr/>
            </p:nvSpPr>
            <p:spPr>
              <a:xfrm rot="783220">
                <a:off x="7483046" y="2887089"/>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67" name="Freeform 66"/>
              <p:cNvSpPr/>
              <p:nvPr/>
            </p:nvSpPr>
            <p:spPr>
              <a:xfrm>
                <a:off x="7680843" y="287694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68" name="Freeform 67"/>
              <p:cNvSpPr/>
              <p:nvPr/>
            </p:nvSpPr>
            <p:spPr>
              <a:xfrm rot="1357192">
                <a:off x="7101910" y="3000239"/>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1" tIns="700" rIns="124492" bIns="702" numCol="1" spcCol="1270" anchor="ctr" anchorCtr="0">
                <a:noAutofit/>
              </a:bodyPr>
              <a:lstStyle/>
              <a:p>
                <a:pPr lvl="0" algn="ctr" defTabSz="177800">
                  <a:lnSpc>
                    <a:spcPct val="90000"/>
                  </a:lnSpc>
                  <a:spcBef>
                    <a:spcPct val="0"/>
                  </a:spcBef>
                  <a:spcAft>
                    <a:spcPct val="35000"/>
                  </a:spcAft>
                </a:pPr>
                <a:endParaRPr lang="en-CA" sz="400" kern="1200"/>
              </a:p>
            </p:txBody>
          </p:sp>
          <p:sp>
            <p:nvSpPr>
              <p:cNvPr id="69" name="Freeform 68"/>
              <p:cNvSpPr/>
              <p:nvPr/>
            </p:nvSpPr>
            <p:spPr>
              <a:xfrm>
                <a:off x="7328209" y="301272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70" name="Freeform 69"/>
              <p:cNvSpPr/>
              <p:nvPr/>
            </p:nvSpPr>
            <p:spPr>
              <a:xfrm rot="20816780">
                <a:off x="7483046" y="3022869"/>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71" name="Freeform 70"/>
              <p:cNvSpPr/>
              <p:nvPr/>
            </p:nvSpPr>
            <p:spPr>
              <a:xfrm>
                <a:off x="7680843" y="2967468"/>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72" name="Freeform 71"/>
              <p:cNvSpPr/>
              <p:nvPr/>
            </p:nvSpPr>
            <p:spPr>
              <a:xfrm rot="783220">
                <a:off x="7483046" y="3068129"/>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4" rIns="107883" bIns="1576" numCol="1" spcCol="1270" anchor="ctr" anchorCtr="0">
                <a:noAutofit/>
              </a:bodyPr>
              <a:lstStyle/>
              <a:p>
                <a:pPr lvl="0" algn="ctr" defTabSz="177800">
                  <a:lnSpc>
                    <a:spcPct val="90000"/>
                  </a:lnSpc>
                  <a:spcBef>
                    <a:spcPct val="0"/>
                  </a:spcBef>
                  <a:spcAft>
                    <a:spcPct val="35000"/>
                  </a:spcAft>
                </a:pPr>
                <a:endParaRPr lang="en-CA" sz="400" kern="1200"/>
              </a:p>
            </p:txBody>
          </p:sp>
          <p:sp>
            <p:nvSpPr>
              <p:cNvPr id="73" name="Freeform 72"/>
              <p:cNvSpPr/>
              <p:nvPr/>
            </p:nvSpPr>
            <p:spPr>
              <a:xfrm>
                <a:off x="7680843" y="305798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74" name="Freeform 73"/>
              <p:cNvSpPr/>
              <p:nvPr/>
            </p:nvSpPr>
            <p:spPr>
              <a:xfrm>
                <a:off x="6634980" y="3317058"/>
                <a:ext cx="318555" cy="13170"/>
              </a:xfrm>
              <a:custGeom>
                <a:avLst/>
                <a:gdLst>
                  <a:gd name="connsiteX0" fmla="*/ 0 w 318555"/>
                  <a:gd name="connsiteY0" fmla="*/ 6585 h 13170"/>
                  <a:gd name="connsiteX1" fmla="*/ 318555 w 318555"/>
                  <a:gd name="connsiteY1" fmla="*/ 6585 h 13170"/>
                </a:gdLst>
                <a:ahLst/>
                <a:cxnLst>
                  <a:cxn ang="0">
                    <a:pos x="connsiteX0" y="connsiteY0"/>
                  </a:cxn>
                  <a:cxn ang="0">
                    <a:pos x="connsiteX1" y="connsiteY1"/>
                  </a:cxn>
                </a:cxnLst>
                <a:rect l="l" t="t" r="r" b="b"/>
                <a:pathLst>
                  <a:path w="318555" h="13170">
                    <a:moveTo>
                      <a:pt x="0" y="6585"/>
                    </a:moveTo>
                    <a:lnTo>
                      <a:pt x="318555" y="65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4014" tIns="-1378" rIns="164014" bIns="-1379" numCol="1" spcCol="1270" anchor="ctr" anchorCtr="0">
                <a:noAutofit/>
              </a:bodyPr>
              <a:lstStyle/>
              <a:p>
                <a:pPr lvl="0" algn="ctr" defTabSz="177800">
                  <a:lnSpc>
                    <a:spcPct val="90000"/>
                  </a:lnSpc>
                  <a:spcBef>
                    <a:spcPct val="0"/>
                  </a:spcBef>
                  <a:spcAft>
                    <a:spcPct val="35000"/>
                  </a:spcAft>
                </a:pPr>
                <a:endParaRPr lang="en-CA" sz="400" kern="1200"/>
              </a:p>
            </p:txBody>
          </p:sp>
          <p:sp>
            <p:nvSpPr>
              <p:cNvPr id="75" name="Freeform 74"/>
              <p:cNvSpPr/>
              <p:nvPr/>
            </p:nvSpPr>
            <p:spPr>
              <a:xfrm>
                <a:off x="6953536" y="328428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76" name="Freeform 75"/>
              <p:cNvSpPr/>
              <p:nvPr/>
            </p:nvSpPr>
            <p:spPr>
              <a:xfrm rot="20242808">
                <a:off x="7101910" y="3271798"/>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1" tIns="702" rIns="124492" bIns="700" numCol="1" spcCol="1270" anchor="ctr" anchorCtr="0">
                <a:noAutofit/>
              </a:bodyPr>
              <a:lstStyle/>
              <a:p>
                <a:pPr lvl="0" algn="ctr" defTabSz="177800">
                  <a:lnSpc>
                    <a:spcPct val="90000"/>
                  </a:lnSpc>
                  <a:spcBef>
                    <a:spcPct val="0"/>
                  </a:spcBef>
                  <a:spcAft>
                    <a:spcPct val="35000"/>
                  </a:spcAft>
                </a:pPr>
                <a:endParaRPr lang="en-CA" sz="400" kern="1200"/>
              </a:p>
            </p:txBody>
          </p:sp>
          <p:sp>
            <p:nvSpPr>
              <p:cNvPr id="77" name="Freeform 76"/>
              <p:cNvSpPr/>
              <p:nvPr/>
            </p:nvSpPr>
            <p:spPr>
              <a:xfrm>
                <a:off x="7328209" y="319376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78" name="Freeform 77"/>
              <p:cNvSpPr/>
              <p:nvPr/>
            </p:nvSpPr>
            <p:spPr>
              <a:xfrm rot="20816780">
                <a:off x="7483046" y="320390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6" rIns="107883" bIns="1574" numCol="1" spcCol="1270" anchor="ctr" anchorCtr="0">
                <a:noAutofit/>
              </a:bodyPr>
              <a:lstStyle/>
              <a:p>
                <a:pPr lvl="0" algn="ctr" defTabSz="177800">
                  <a:lnSpc>
                    <a:spcPct val="90000"/>
                  </a:lnSpc>
                  <a:spcBef>
                    <a:spcPct val="0"/>
                  </a:spcBef>
                  <a:spcAft>
                    <a:spcPct val="35000"/>
                  </a:spcAft>
                </a:pPr>
                <a:endParaRPr lang="en-CA" sz="400" kern="1200"/>
              </a:p>
            </p:txBody>
          </p:sp>
          <p:sp>
            <p:nvSpPr>
              <p:cNvPr id="79" name="Freeform 78"/>
              <p:cNvSpPr/>
              <p:nvPr/>
            </p:nvSpPr>
            <p:spPr>
              <a:xfrm>
                <a:off x="7680843" y="314850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80" name="Freeform 79"/>
              <p:cNvSpPr/>
              <p:nvPr/>
            </p:nvSpPr>
            <p:spPr>
              <a:xfrm rot="783220">
                <a:off x="7483046" y="324916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81" name="Freeform 80"/>
              <p:cNvSpPr/>
              <p:nvPr/>
            </p:nvSpPr>
            <p:spPr>
              <a:xfrm>
                <a:off x="7680843" y="323902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82" name="Freeform 81"/>
              <p:cNvSpPr/>
              <p:nvPr/>
            </p:nvSpPr>
            <p:spPr>
              <a:xfrm rot="1357192">
                <a:off x="7101910" y="3362318"/>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2" tIns="701" rIns="124491" bIns="701" numCol="1" spcCol="1270" anchor="ctr" anchorCtr="0">
                <a:noAutofit/>
              </a:bodyPr>
              <a:lstStyle/>
              <a:p>
                <a:pPr lvl="0" algn="ctr" defTabSz="177800">
                  <a:lnSpc>
                    <a:spcPct val="90000"/>
                  </a:lnSpc>
                  <a:spcBef>
                    <a:spcPct val="0"/>
                  </a:spcBef>
                  <a:spcAft>
                    <a:spcPct val="35000"/>
                  </a:spcAft>
                </a:pPr>
                <a:endParaRPr lang="en-CA" sz="400" kern="1200"/>
              </a:p>
            </p:txBody>
          </p:sp>
          <p:sp>
            <p:nvSpPr>
              <p:cNvPr id="83" name="Freeform 82"/>
              <p:cNvSpPr/>
              <p:nvPr/>
            </p:nvSpPr>
            <p:spPr>
              <a:xfrm>
                <a:off x="7328209" y="337480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84" name="Freeform 83"/>
              <p:cNvSpPr/>
              <p:nvPr/>
            </p:nvSpPr>
            <p:spPr>
              <a:xfrm rot="20816780">
                <a:off x="7483046" y="338494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6" rIns="107883" bIns="1574" numCol="1" spcCol="1270" anchor="ctr" anchorCtr="0">
                <a:noAutofit/>
              </a:bodyPr>
              <a:lstStyle/>
              <a:p>
                <a:pPr lvl="0" algn="ctr" defTabSz="177800">
                  <a:lnSpc>
                    <a:spcPct val="90000"/>
                  </a:lnSpc>
                  <a:spcBef>
                    <a:spcPct val="0"/>
                  </a:spcBef>
                  <a:spcAft>
                    <a:spcPct val="35000"/>
                  </a:spcAft>
                </a:pPr>
                <a:endParaRPr lang="en-CA" sz="400" kern="1200"/>
              </a:p>
            </p:txBody>
          </p:sp>
          <p:sp>
            <p:nvSpPr>
              <p:cNvPr id="85" name="Freeform 84"/>
              <p:cNvSpPr/>
              <p:nvPr/>
            </p:nvSpPr>
            <p:spPr>
              <a:xfrm>
                <a:off x="7680843" y="332954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86" name="Freeform 85"/>
              <p:cNvSpPr/>
              <p:nvPr/>
            </p:nvSpPr>
            <p:spPr>
              <a:xfrm rot="783220">
                <a:off x="7483046" y="343020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87" name="Freeform 86"/>
              <p:cNvSpPr/>
              <p:nvPr/>
            </p:nvSpPr>
            <p:spPr>
              <a:xfrm>
                <a:off x="7680843" y="342006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88" name="Freeform 87"/>
              <p:cNvSpPr/>
              <p:nvPr/>
            </p:nvSpPr>
            <p:spPr>
              <a:xfrm rot="2919529">
                <a:off x="6553126" y="3498098"/>
                <a:ext cx="482264" cy="13170"/>
              </a:xfrm>
              <a:custGeom>
                <a:avLst/>
                <a:gdLst>
                  <a:gd name="connsiteX0" fmla="*/ 0 w 482264"/>
                  <a:gd name="connsiteY0" fmla="*/ 6585 h 13170"/>
                  <a:gd name="connsiteX1" fmla="*/ 482264 w 482264"/>
                  <a:gd name="connsiteY1" fmla="*/ 6585 h 13170"/>
                </a:gdLst>
                <a:ahLst/>
                <a:cxnLst>
                  <a:cxn ang="0">
                    <a:pos x="connsiteX0" y="connsiteY0"/>
                  </a:cxn>
                  <a:cxn ang="0">
                    <a:pos x="connsiteX1" y="connsiteY1"/>
                  </a:cxn>
                </a:cxnLst>
                <a:rect l="l" t="t" r="r" b="b"/>
                <a:pathLst>
                  <a:path w="482264" h="13170">
                    <a:moveTo>
                      <a:pt x="0" y="6585"/>
                    </a:moveTo>
                    <a:lnTo>
                      <a:pt x="482264" y="65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1776" tIns="-5472" rIns="241774" bIns="-5472" numCol="1" spcCol="1270" anchor="ctr" anchorCtr="0">
                <a:noAutofit/>
              </a:bodyPr>
              <a:lstStyle/>
              <a:p>
                <a:pPr lvl="0" algn="ctr" defTabSz="177800">
                  <a:lnSpc>
                    <a:spcPct val="90000"/>
                  </a:lnSpc>
                  <a:spcBef>
                    <a:spcPct val="0"/>
                  </a:spcBef>
                  <a:spcAft>
                    <a:spcPct val="35000"/>
                  </a:spcAft>
                </a:pPr>
                <a:endParaRPr lang="en-CA" sz="400" kern="1200"/>
              </a:p>
            </p:txBody>
          </p:sp>
          <p:sp>
            <p:nvSpPr>
              <p:cNvPr id="89" name="Freeform 88"/>
              <p:cNvSpPr/>
              <p:nvPr/>
            </p:nvSpPr>
            <p:spPr>
              <a:xfrm>
                <a:off x="6953536" y="3646366"/>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90" name="Freeform 89"/>
              <p:cNvSpPr/>
              <p:nvPr/>
            </p:nvSpPr>
            <p:spPr>
              <a:xfrm rot="20242808">
                <a:off x="7101910" y="3633878"/>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2" tIns="701" rIns="124491" bIns="701" numCol="1" spcCol="1270" anchor="ctr" anchorCtr="0">
                <a:noAutofit/>
              </a:bodyPr>
              <a:lstStyle/>
              <a:p>
                <a:pPr lvl="0" algn="ctr" defTabSz="177800">
                  <a:lnSpc>
                    <a:spcPct val="90000"/>
                  </a:lnSpc>
                  <a:spcBef>
                    <a:spcPct val="0"/>
                  </a:spcBef>
                  <a:spcAft>
                    <a:spcPct val="35000"/>
                  </a:spcAft>
                </a:pPr>
                <a:endParaRPr lang="en-CA" sz="400" kern="1200"/>
              </a:p>
            </p:txBody>
          </p:sp>
          <p:sp>
            <p:nvSpPr>
              <p:cNvPr id="91" name="Freeform 90"/>
              <p:cNvSpPr/>
              <p:nvPr/>
            </p:nvSpPr>
            <p:spPr>
              <a:xfrm>
                <a:off x="7328209" y="355584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92" name="Freeform 91"/>
              <p:cNvSpPr/>
              <p:nvPr/>
            </p:nvSpPr>
            <p:spPr>
              <a:xfrm rot="20816780">
                <a:off x="7483046" y="356598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93" name="Freeform 92"/>
              <p:cNvSpPr/>
              <p:nvPr/>
            </p:nvSpPr>
            <p:spPr>
              <a:xfrm>
                <a:off x="7680843" y="3510587"/>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94" name="Freeform 93"/>
              <p:cNvSpPr/>
              <p:nvPr/>
            </p:nvSpPr>
            <p:spPr>
              <a:xfrm rot="783220">
                <a:off x="7483046" y="3611248"/>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4" rIns="107883" bIns="1576" numCol="1" spcCol="1270" anchor="ctr" anchorCtr="0">
                <a:noAutofit/>
              </a:bodyPr>
              <a:lstStyle/>
              <a:p>
                <a:pPr lvl="0" algn="ctr" defTabSz="177800">
                  <a:lnSpc>
                    <a:spcPct val="90000"/>
                  </a:lnSpc>
                  <a:spcBef>
                    <a:spcPct val="0"/>
                  </a:spcBef>
                  <a:spcAft>
                    <a:spcPct val="35000"/>
                  </a:spcAft>
                </a:pPr>
                <a:endParaRPr lang="en-CA" sz="400" kern="1200"/>
              </a:p>
            </p:txBody>
          </p:sp>
          <p:sp>
            <p:nvSpPr>
              <p:cNvPr id="95" name="Freeform 94"/>
              <p:cNvSpPr/>
              <p:nvPr/>
            </p:nvSpPr>
            <p:spPr>
              <a:xfrm>
                <a:off x="7680843" y="3601106"/>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96" name="Freeform 95"/>
              <p:cNvSpPr/>
              <p:nvPr/>
            </p:nvSpPr>
            <p:spPr>
              <a:xfrm rot="1357192">
                <a:off x="7101910" y="3724397"/>
                <a:ext cx="235351" cy="13170"/>
              </a:xfrm>
              <a:custGeom>
                <a:avLst/>
                <a:gdLst>
                  <a:gd name="connsiteX0" fmla="*/ 0 w 235351"/>
                  <a:gd name="connsiteY0" fmla="*/ 6585 h 13170"/>
                  <a:gd name="connsiteX1" fmla="*/ 235351 w 235351"/>
                  <a:gd name="connsiteY1" fmla="*/ 6585 h 13170"/>
                </a:gdLst>
                <a:ahLst/>
                <a:cxnLst>
                  <a:cxn ang="0">
                    <a:pos x="connsiteX0" y="connsiteY0"/>
                  </a:cxn>
                  <a:cxn ang="0">
                    <a:pos x="connsiteX1" y="connsiteY1"/>
                  </a:cxn>
                </a:cxnLst>
                <a:rect l="l" t="t" r="r" b="b"/>
                <a:pathLst>
                  <a:path w="235351" h="13170">
                    <a:moveTo>
                      <a:pt x="0" y="6585"/>
                    </a:moveTo>
                    <a:lnTo>
                      <a:pt x="235351"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492" tIns="701" rIns="124491" bIns="701" numCol="1" spcCol="1270" anchor="ctr" anchorCtr="0">
                <a:noAutofit/>
              </a:bodyPr>
              <a:lstStyle/>
              <a:p>
                <a:pPr lvl="0" algn="ctr" defTabSz="177800">
                  <a:lnSpc>
                    <a:spcPct val="90000"/>
                  </a:lnSpc>
                  <a:spcBef>
                    <a:spcPct val="0"/>
                  </a:spcBef>
                  <a:spcAft>
                    <a:spcPct val="35000"/>
                  </a:spcAft>
                </a:pPr>
                <a:endParaRPr lang="en-CA" sz="400" kern="1200"/>
              </a:p>
            </p:txBody>
          </p:sp>
          <p:sp>
            <p:nvSpPr>
              <p:cNvPr id="97" name="Freeform 96"/>
              <p:cNvSpPr/>
              <p:nvPr/>
            </p:nvSpPr>
            <p:spPr>
              <a:xfrm>
                <a:off x="7328209" y="3736886"/>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98" name="Freeform 97"/>
              <p:cNvSpPr/>
              <p:nvPr/>
            </p:nvSpPr>
            <p:spPr>
              <a:xfrm rot="20816780">
                <a:off x="7483046" y="3747027"/>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3" tIns="1576" rIns="107883" bIns="1574" numCol="1" spcCol="1270" anchor="ctr" anchorCtr="0">
                <a:noAutofit/>
              </a:bodyPr>
              <a:lstStyle/>
              <a:p>
                <a:pPr lvl="0" algn="ctr" defTabSz="177800">
                  <a:lnSpc>
                    <a:spcPct val="90000"/>
                  </a:lnSpc>
                  <a:spcBef>
                    <a:spcPct val="0"/>
                  </a:spcBef>
                  <a:spcAft>
                    <a:spcPct val="35000"/>
                  </a:spcAft>
                </a:pPr>
                <a:endParaRPr lang="en-CA" sz="400" kern="1200"/>
              </a:p>
            </p:txBody>
          </p:sp>
          <p:sp>
            <p:nvSpPr>
              <p:cNvPr id="99" name="Freeform 98"/>
              <p:cNvSpPr/>
              <p:nvPr/>
            </p:nvSpPr>
            <p:spPr>
              <a:xfrm>
                <a:off x="7680843" y="3691626"/>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00" name="Freeform 99"/>
              <p:cNvSpPr/>
              <p:nvPr/>
            </p:nvSpPr>
            <p:spPr>
              <a:xfrm rot="783220">
                <a:off x="7483046" y="3792287"/>
                <a:ext cx="200386" cy="13170"/>
              </a:xfrm>
              <a:custGeom>
                <a:avLst/>
                <a:gdLst>
                  <a:gd name="connsiteX0" fmla="*/ 0 w 200386"/>
                  <a:gd name="connsiteY0" fmla="*/ 6585 h 13170"/>
                  <a:gd name="connsiteX1" fmla="*/ 200386 w 200386"/>
                  <a:gd name="connsiteY1" fmla="*/ 6585 h 13170"/>
                </a:gdLst>
                <a:ahLst/>
                <a:cxnLst>
                  <a:cxn ang="0">
                    <a:pos x="connsiteX0" y="connsiteY0"/>
                  </a:cxn>
                  <a:cxn ang="0">
                    <a:pos x="connsiteX1" y="connsiteY1"/>
                  </a:cxn>
                </a:cxnLst>
                <a:rect l="l" t="t" r="r" b="b"/>
                <a:pathLst>
                  <a:path w="200386" h="13170">
                    <a:moveTo>
                      <a:pt x="0" y="6585"/>
                    </a:moveTo>
                    <a:lnTo>
                      <a:pt x="200386" y="6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7884" tIns="1575" rIns="107882" bIns="1575" numCol="1" spcCol="1270" anchor="ctr" anchorCtr="0">
                <a:noAutofit/>
              </a:bodyPr>
              <a:lstStyle/>
              <a:p>
                <a:pPr lvl="0" algn="ctr" defTabSz="177800">
                  <a:lnSpc>
                    <a:spcPct val="90000"/>
                  </a:lnSpc>
                  <a:spcBef>
                    <a:spcPct val="0"/>
                  </a:spcBef>
                  <a:spcAft>
                    <a:spcPct val="35000"/>
                  </a:spcAft>
                </a:pPr>
                <a:endParaRPr lang="en-CA" sz="400" kern="1200"/>
              </a:p>
            </p:txBody>
          </p:sp>
          <p:sp>
            <p:nvSpPr>
              <p:cNvPr id="101" name="Freeform 100"/>
              <p:cNvSpPr/>
              <p:nvPr/>
            </p:nvSpPr>
            <p:spPr>
              <a:xfrm>
                <a:off x="7680843" y="3782146"/>
                <a:ext cx="157425" cy="78712"/>
              </a:xfrm>
              <a:custGeom>
                <a:avLst/>
                <a:gdLst>
                  <a:gd name="connsiteX0" fmla="*/ 0 w 157425"/>
                  <a:gd name="connsiteY0" fmla="*/ 7871 h 78712"/>
                  <a:gd name="connsiteX1" fmla="*/ 2305 w 157425"/>
                  <a:gd name="connsiteY1" fmla="*/ 2305 h 78712"/>
                  <a:gd name="connsiteX2" fmla="*/ 7871 w 157425"/>
                  <a:gd name="connsiteY2" fmla="*/ 0 h 78712"/>
                  <a:gd name="connsiteX3" fmla="*/ 149554 w 157425"/>
                  <a:gd name="connsiteY3" fmla="*/ 0 h 78712"/>
                  <a:gd name="connsiteX4" fmla="*/ 155120 w 157425"/>
                  <a:gd name="connsiteY4" fmla="*/ 2305 h 78712"/>
                  <a:gd name="connsiteX5" fmla="*/ 157425 w 157425"/>
                  <a:gd name="connsiteY5" fmla="*/ 7871 h 78712"/>
                  <a:gd name="connsiteX6" fmla="*/ 157425 w 157425"/>
                  <a:gd name="connsiteY6" fmla="*/ 70841 h 78712"/>
                  <a:gd name="connsiteX7" fmla="*/ 155120 w 157425"/>
                  <a:gd name="connsiteY7" fmla="*/ 76407 h 78712"/>
                  <a:gd name="connsiteX8" fmla="*/ 149554 w 157425"/>
                  <a:gd name="connsiteY8" fmla="*/ 78712 h 78712"/>
                  <a:gd name="connsiteX9" fmla="*/ 7871 w 157425"/>
                  <a:gd name="connsiteY9" fmla="*/ 78712 h 78712"/>
                  <a:gd name="connsiteX10" fmla="*/ 2305 w 157425"/>
                  <a:gd name="connsiteY10" fmla="*/ 76407 h 78712"/>
                  <a:gd name="connsiteX11" fmla="*/ 0 w 157425"/>
                  <a:gd name="connsiteY11" fmla="*/ 70841 h 78712"/>
                  <a:gd name="connsiteX12" fmla="*/ 0 w 157425"/>
                  <a:gd name="connsiteY12" fmla="*/ 7871 h 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425" h="78712">
                    <a:moveTo>
                      <a:pt x="0" y="7871"/>
                    </a:moveTo>
                    <a:cubicBezTo>
                      <a:pt x="0" y="5783"/>
                      <a:pt x="829" y="3781"/>
                      <a:pt x="2305" y="2305"/>
                    </a:cubicBezTo>
                    <a:cubicBezTo>
                      <a:pt x="3781" y="829"/>
                      <a:pt x="5783" y="0"/>
                      <a:pt x="7871" y="0"/>
                    </a:cubicBezTo>
                    <a:lnTo>
                      <a:pt x="149554" y="0"/>
                    </a:lnTo>
                    <a:cubicBezTo>
                      <a:pt x="151642" y="0"/>
                      <a:pt x="153644" y="829"/>
                      <a:pt x="155120" y="2305"/>
                    </a:cubicBezTo>
                    <a:cubicBezTo>
                      <a:pt x="156596" y="3781"/>
                      <a:pt x="157425" y="5783"/>
                      <a:pt x="157425" y="7871"/>
                    </a:cubicBezTo>
                    <a:lnTo>
                      <a:pt x="157425" y="70841"/>
                    </a:lnTo>
                    <a:cubicBezTo>
                      <a:pt x="157425" y="72929"/>
                      <a:pt x="156596" y="74931"/>
                      <a:pt x="155120" y="76407"/>
                    </a:cubicBezTo>
                    <a:cubicBezTo>
                      <a:pt x="153644" y="77883"/>
                      <a:pt x="151642" y="78712"/>
                      <a:pt x="149554" y="78712"/>
                    </a:cubicBezTo>
                    <a:lnTo>
                      <a:pt x="7871" y="78712"/>
                    </a:lnTo>
                    <a:cubicBezTo>
                      <a:pt x="5783" y="78712"/>
                      <a:pt x="3781" y="77883"/>
                      <a:pt x="2305" y="76407"/>
                    </a:cubicBezTo>
                    <a:cubicBezTo>
                      <a:pt x="829" y="74931"/>
                      <a:pt x="0" y="72929"/>
                      <a:pt x="0" y="70841"/>
                    </a:cubicBezTo>
                    <a:lnTo>
                      <a:pt x="0" y="7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0" tIns="5480" rIns="5480" bIns="5480" numCol="1" spcCol="1270" anchor="ctr" anchorCtr="0">
                <a:noAutofit/>
              </a:bodyPr>
              <a:lstStyle/>
              <a:p>
                <a:pPr lvl="0" algn="ctr" defTabSz="222250">
                  <a:lnSpc>
                    <a:spcPct val="90000"/>
                  </a:lnSpc>
                  <a:spcBef>
                    <a:spcPct val="0"/>
                  </a:spcBef>
                  <a:spcAft>
                    <a:spcPct val="35000"/>
                  </a:spcAft>
                </a:pPr>
                <a:endParaRPr lang="en-CA" sz="500" kern="1200" dirty="0"/>
              </a:p>
            </p:txBody>
          </p:sp>
        </p:grpSp>
        <p:sp>
          <p:nvSpPr>
            <p:cNvPr id="160" name="Text Box 42"/>
            <p:cNvSpPr txBox="1">
              <a:spLocks noChangeArrowheads="1"/>
            </p:cNvSpPr>
            <p:nvPr/>
          </p:nvSpPr>
          <p:spPr bwMode="auto">
            <a:xfrm>
              <a:off x="2561112" y="1894765"/>
              <a:ext cx="1723902" cy="615553"/>
            </a:xfrm>
            <a:prstGeom prst="rect">
              <a:avLst/>
            </a:prstGeom>
            <a:noFill/>
            <a:ln w="9525">
              <a:noFill/>
              <a:miter lim="800000"/>
              <a:headEnd/>
              <a:tailEnd/>
            </a:ln>
            <a:effectLst/>
          </p:spPr>
          <p:txBody>
            <a:bodyPr wrap="square">
              <a:spAutoFit/>
            </a:bodyPr>
            <a:lstStyle/>
            <a:p>
              <a:pPr>
                <a:spcBef>
                  <a:spcPct val="50000"/>
                </a:spcBef>
              </a:pPr>
              <a:r>
                <a:rPr lang="fr-CA" dirty="0" smtClean="0">
                  <a:solidFill>
                    <a:srgbClr val="0070C0"/>
                  </a:solidFill>
                  <a:latin typeface="Arial" pitchFamily="34" charset="0"/>
                </a:rPr>
                <a:t>Dimension 1 </a:t>
              </a:r>
              <a:r>
                <a:rPr lang="fr-CA" sz="1600" dirty="0" smtClean="0"/>
                <a:t>(ex. </a:t>
              </a:r>
              <a:r>
                <a:rPr lang="fr-CA" sz="1600" dirty="0" err="1" smtClean="0"/>
                <a:t>balanced</a:t>
              </a:r>
              <a:r>
                <a:rPr lang="fr-CA" sz="1600" dirty="0" smtClean="0">
                  <a:latin typeface="Arial" pitchFamily="34" charset="0"/>
                </a:rPr>
                <a:t>)</a:t>
              </a:r>
              <a:endParaRPr lang="en-CA" sz="1600" dirty="0">
                <a:latin typeface="Arial" pitchFamily="34" charset="0"/>
              </a:endParaRPr>
            </a:p>
          </p:txBody>
        </p:sp>
      </p:grpSp>
      <p:grpSp>
        <p:nvGrpSpPr>
          <p:cNvPr id="235" name="Group 234"/>
          <p:cNvGrpSpPr/>
          <p:nvPr/>
        </p:nvGrpSpPr>
        <p:grpSpPr>
          <a:xfrm>
            <a:off x="5321810" y="2417272"/>
            <a:ext cx="2407043" cy="1291286"/>
            <a:chOff x="5321810" y="2417272"/>
            <a:chExt cx="2407043" cy="1291286"/>
          </a:xfrm>
        </p:grpSpPr>
        <p:grpSp>
          <p:nvGrpSpPr>
            <p:cNvPr id="103" name="Group 102"/>
            <p:cNvGrpSpPr/>
            <p:nvPr/>
          </p:nvGrpSpPr>
          <p:grpSpPr>
            <a:xfrm rot="10240440">
              <a:off x="5321810" y="3080486"/>
              <a:ext cx="1191670" cy="628072"/>
              <a:chOff x="6434553" y="3245898"/>
              <a:chExt cx="1191670" cy="628072"/>
            </a:xfrm>
          </p:grpSpPr>
          <p:sp>
            <p:nvSpPr>
              <p:cNvPr id="104" name="Freeform 103"/>
              <p:cNvSpPr/>
              <p:nvPr/>
            </p:nvSpPr>
            <p:spPr>
              <a:xfrm>
                <a:off x="6434553" y="3513411"/>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05" name="Freeform 104"/>
              <p:cNvSpPr/>
              <p:nvPr/>
            </p:nvSpPr>
            <p:spPr>
              <a:xfrm rot="19823390">
                <a:off x="6592367" y="3439614"/>
                <a:ext cx="433134" cy="26630"/>
              </a:xfrm>
              <a:custGeom>
                <a:avLst/>
                <a:gdLst>
                  <a:gd name="connsiteX0" fmla="*/ 0 w 433134"/>
                  <a:gd name="connsiteY0" fmla="*/ 13315 h 26630"/>
                  <a:gd name="connsiteX1" fmla="*/ 433134 w 433134"/>
                  <a:gd name="connsiteY1" fmla="*/ 13315 h 26630"/>
                </a:gdLst>
                <a:ahLst/>
                <a:cxnLst>
                  <a:cxn ang="0">
                    <a:pos x="connsiteX0" y="connsiteY0"/>
                  </a:cxn>
                  <a:cxn ang="0">
                    <a:pos x="connsiteX1" y="connsiteY1"/>
                  </a:cxn>
                </a:cxnLst>
                <a:rect l="l" t="t" r="r" b="b"/>
                <a:pathLst>
                  <a:path w="433134" h="26630">
                    <a:moveTo>
                      <a:pt x="0" y="13315"/>
                    </a:moveTo>
                    <a:lnTo>
                      <a:pt x="433134" y="133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8439" tIns="2487" rIns="218438" bIns="2486" numCol="1" spcCol="1270" anchor="ctr" anchorCtr="0">
                <a:noAutofit/>
              </a:bodyPr>
              <a:lstStyle/>
              <a:p>
                <a:pPr lvl="0" algn="ctr" defTabSz="177800">
                  <a:lnSpc>
                    <a:spcPct val="90000"/>
                  </a:lnSpc>
                  <a:spcBef>
                    <a:spcPct val="0"/>
                  </a:spcBef>
                  <a:spcAft>
                    <a:spcPct val="35000"/>
                  </a:spcAft>
                </a:pPr>
                <a:endParaRPr lang="en-CA" sz="400" kern="1200"/>
              </a:p>
            </p:txBody>
          </p:sp>
          <p:sp>
            <p:nvSpPr>
              <p:cNvPr id="106" name="Freeform 105"/>
              <p:cNvSpPr/>
              <p:nvPr/>
            </p:nvSpPr>
            <p:spPr>
              <a:xfrm>
                <a:off x="6997220" y="3299400"/>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07" name="Freeform 106"/>
              <p:cNvSpPr/>
              <p:nvPr/>
            </p:nvSpPr>
            <p:spPr>
              <a:xfrm rot="20893903">
                <a:off x="7180558" y="3305858"/>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7" rIns="137304" bIns="6757" numCol="1" spcCol="1270" anchor="ctr" anchorCtr="0">
                <a:noAutofit/>
              </a:bodyPr>
              <a:lstStyle/>
              <a:p>
                <a:pPr lvl="0" algn="ctr" defTabSz="177800">
                  <a:lnSpc>
                    <a:spcPct val="90000"/>
                  </a:lnSpc>
                  <a:spcBef>
                    <a:spcPct val="0"/>
                  </a:spcBef>
                  <a:spcAft>
                    <a:spcPct val="35000"/>
                  </a:spcAft>
                </a:pPr>
                <a:endParaRPr lang="en-CA" sz="400" kern="1200"/>
              </a:p>
            </p:txBody>
          </p:sp>
          <p:sp>
            <p:nvSpPr>
              <p:cNvPr id="108" name="Freeform 107"/>
              <p:cNvSpPr/>
              <p:nvPr/>
            </p:nvSpPr>
            <p:spPr>
              <a:xfrm>
                <a:off x="7440128" y="3245898"/>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09" name="Freeform 108"/>
              <p:cNvSpPr/>
              <p:nvPr/>
            </p:nvSpPr>
            <p:spPr>
              <a:xfrm rot="706097">
                <a:off x="7180558" y="3359360"/>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7" rIns="137305" bIns="6757" numCol="1" spcCol="1270" anchor="ctr" anchorCtr="0">
                <a:noAutofit/>
              </a:bodyPr>
              <a:lstStyle/>
              <a:p>
                <a:pPr lvl="0" algn="ctr" defTabSz="177800">
                  <a:lnSpc>
                    <a:spcPct val="90000"/>
                  </a:lnSpc>
                  <a:spcBef>
                    <a:spcPct val="0"/>
                  </a:spcBef>
                  <a:spcAft>
                    <a:spcPct val="35000"/>
                  </a:spcAft>
                </a:pPr>
                <a:endParaRPr lang="en-CA" sz="400" kern="1200"/>
              </a:p>
            </p:txBody>
          </p:sp>
          <p:sp>
            <p:nvSpPr>
              <p:cNvPr id="110" name="Freeform 109"/>
              <p:cNvSpPr/>
              <p:nvPr/>
            </p:nvSpPr>
            <p:spPr>
              <a:xfrm>
                <a:off x="7440128" y="3352903"/>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11" name="Freeform 110"/>
              <p:cNvSpPr/>
              <p:nvPr/>
            </p:nvSpPr>
            <p:spPr>
              <a:xfrm>
                <a:off x="6620649" y="3546619"/>
                <a:ext cx="376570" cy="26630"/>
              </a:xfrm>
              <a:custGeom>
                <a:avLst/>
                <a:gdLst>
                  <a:gd name="connsiteX0" fmla="*/ 0 w 376570"/>
                  <a:gd name="connsiteY0" fmla="*/ 13315 h 26630"/>
                  <a:gd name="connsiteX1" fmla="*/ 376570 w 376570"/>
                  <a:gd name="connsiteY1" fmla="*/ 13315 h 26630"/>
                </a:gdLst>
                <a:ahLst/>
                <a:cxnLst>
                  <a:cxn ang="0">
                    <a:pos x="connsiteX0" y="connsiteY0"/>
                  </a:cxn>
                  <a:cxn ang="0">
                    <a:pos x="connsiteX1" y="connsiteY1"/>
                  </a:cxn>
                </a:cxnLst>
                <a:rect l="l" t="t" r="r" b="b"/>
                <a:pathLst>
                  <a:path w="376570" h="26630">
                    <a:moveTo>
                      <a:pt x="0" y="13315"/>
                    </a:moveTo>
                    <a:lnTo>
                      <a:pt x="376570" y="133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1571" tIns="3901" rIns="191571" bIns="3901" numCol="1" spcCol="1270" anchor="ctr" anchorCtr="0">
                <a:noAutofit/>
              </a:bodyPr>
              <a:lstStyle/>
              <a:p>
                <a:pPr lvl="0" algn="ctr" defTabSz="177800">
                  <a:lnSpc>
                    <a:spcPct val="90000"/>
                  </a:lnSpc>
                  <a:spcBef>
                    <a:spcPct val="0"/>
                  </a:spcBef>
                  <a:spcAft>
                    <a:spcPct val="35000"/>
                  </a:spcAft>
                </a:pPr>
                <a:endParaRPr lang="en-CA" sz="400" kern="1200"/>
              </a:p>
            </p:txBody>
          </p:sp>
          <p:sp>
            <p:nvSpPr>
              <p:cNvPr id="112" name="Freeform 111"/>
              <p:cNvSpPr/>
              <p:nvPr/>
            </p:nvSpPr>
            <p:spPr>
              <a:xfrm>
                <a:off x="6997220" y="3513411"/>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13" name="Freeform 112"/>
              <p:cNvSpPr/>
              <p:nvPr/>
            </p:nvSpPr>
            <p:spPr>
              <a:xfrm rot="20893903">
                <a:off x="7180558" y="3519868"/>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7" rIns="137304" bIns="6757" numCol="1" spcCol="1270" anchor="ctr" anchorCtr="0">
                <a:noAutofit/>
              </a:bodyPr>
              <a:lstStyle/>
              <a:p>
                <a:pPr lvl="0" algn="ctr" defTabSz="177800">
                  <a:lnSpc>
                    <a:spcPct val="90000"/>
                  </a:lnSpc>
                  <a:spcBef>
                    <a:spcPct val="0"/>
                  </a:spcBef>
                  <a:spcAft>
                    <a:spcPct val="35000"/>
                  </a:spcAft>
                </a:pPr>
                <a:endParaRPr lang="en-CA" sz="400" kern="1200"/>
              </a:p>
            </p:txBody>
          </p:sp>
          <p:sp>
            <p:nvSpPr>
              <p:cNvPr id="114" name="Freeform 113"/>
              <p:cNvSpPr/>
              <p:nvPr/>
            </p:nvSpPr>
            <p:spPr>
              <a:xfrm>
                <a:off x="7440128" y="3459908"/>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15" name="Freeform 114"/>
              <p:cNvSpPr/>
              <p:nvPr/>
            </p:nvSpPr>
            <p:spPr>
              <a:xfrm rot="706097">
                <a:off x="7180558" y="3573370"/>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7" rIns="137304" bIns="6756" numCol="1" spcCol="1270" anchor="ctr" anchorCtr="0">
                <a:noAutofit/>
              </a:bodyPr>
              <a:lstStyle/>
              <a:p>
                <a:pPr lvl="0" algn="ctr" defTabSz="177800">
                  <a:lnSpc>
                    <a:spcPct val="90000"/>
                  </a:lnSpc>
                  <a:spcBef>
                    <a:spcPct val="0"/>
                  </a:spcBef>
                  <a:spcAft>
                    <a:spcPct val="35000"/>
                  </a:spcAft>
                </a:pPr>
                <a:endParaRPr lang="en-CA" sz="400" kern="1200"/>
              </a:p>
            </p:txBody>
          </p:sp>
          <p:sp>
            <p:nvSpPr>
              <p:cNvPr id="116" name="Freeform 115"/>
              <p:cNvSpPr/>
              <p:nvPr/>
            </p:nvSpPr>
            <p:spPr>
              <a:xfrm>
                <a:off x="7440128" y="3566913"/>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17" name="Freeform 116"/>
              <p:cNvSpPr/>
              <p:nvPr/>
            </p:nvSpPr>
            <p:spPr>
              <a:xfrm rot="1776610">
                <a:off x="6592367" y="3653624"/>
                <a:ext cx="433134" cy="26630"/>
              </a:xfrm>
              <a:custGeom>
                <a:avLst/>
                <a:gdLst>
                  <a:gd name="connsiteX0" fmla="*/ 0 w 433134"/>
                  <a:gd name="connsiteY0" fmla="*/ 13315 h 26630"/>
                  <a:gd name="connsiteX1" fmla="*/ 433134 w 433134"/>
                  <a:gd name="connsiteY1" fmla="*/ 13315 h 26630"/>
                </a:gdLst>
                <a:ahLst/>
                <a:cxnLst>
                  <a:cxn ang="0">
                    <a:pos x="connsiteX0" y="connsiteY0"/>
                  </a:cxn>
                  <a:cxn ang="0">
                    <a:pos x="connsiteX1" y="connsiteY1"/>
                  </a:cxn>
                </a:cxnLst>
                <a:rect l="l" t="t" r="r" b="b"/>
                <a:pathLst>
                  <a:path w="433134" h="26630">
                    <a:moveTo>
                      <a:pt x="0" y="13315"/>
                    </a:moveTo>
                    <a:lnTo>
                      <a:pt x="433134" y="133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8438" tIns="2486" rIns="218438" bIns="2487" numCol="1" spcCol="1270" anchor="ctr" anchorCtr="0">
                <a:noAutofit/>
              </a:bodyPr>
              <a:lstStyle/>
              <a:p>
                <a:pPr lvl="0" algn="ctr" defTabSz="177800">
                  <a:lnSpc>
                    <a:spcPct val="90000"/>
                  </a:lnSpc>
                  <a:spcBef>
                    <a:spcPct val="0"/>
                  </a:spcBef>
                  <a:spcAft>
                    <a:spcPct val="35000"/>
                  </a:spcAft>
                </a:pPr>
                <a:endParaRPr lang="en-CA" sz="400" kern="1200"/>
              </a:p>
            </p:txBody>
          </p:sp>
          <p:sp>
            <p:nvSpPr>
              <p:cNvPr id="118" name="Freeform 117"/>
              <p:cNvSpPr/>
              <p:nvPr/>
            </p:nvSpPr>
            <p:spPr>
              <a:xfrm>
                <a:off x="6997220" y="3727421"/>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19" name="Freeform 118"/>
              <p:cNvSpPr/>
              <p:nvPr/>
            </p:nvSpPr>
            <p:spPr>
              <a:xfrm rot="20893903">
                <a:off x="7180558" y="3733878"/>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7" rIns="137304" bIns="6757" numCol="1" spcCol="1270" anchor="ctr" anchorCtr="0">
                <a:noAutofit/>
              </a:bodyPr>
              <a:lstStyle/>
              <a:p>
                <a:pPr lvl="0" algn="ctr" defTabSz="177800">
                  <a:lnSpc>
                    <a:spcPct val="90000"/>
                  </a:lnSpc>
                  <a:spcBef>
                    <a:spcPct val="0"/>
                  </a:spcBef>
                  <a:spcAft>
                    <a:spcPct val="35000"/>
                  </a:spcAft>
                </a:pPr>
                <a:endParaRPr lang="en-CA" sz="400" kern="1200"/>
              </a:p>
            </p:txBody>
          </p:sp>
          <p:sp>
            <p:nvSpPr>
              <p:cNvPr id="120" name="Freeform 119"/>
              <p:cNvSpPr/>
              <p:nvPr/>
            </p:nvSpPr>
            <p:spPr>
              <a:xfrm>
                <a:off x="7440128" y="3673918"/>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21" name="Freeform 120"/>
              <p:cNvSpPr/>
              <p:nvPr/>
            </p:nvSpPr>
            <p:spPr>
              <a:xfrm rot="706097">
                <a:off x="7180558" y="3787381"/>
                <a:ext cx="262326" cy="26630"/>
              </a:xfrm>
              <a:custGeom>
                <a:avLst/>
                <a:gdLst>
                  <a:gd name="connsiteX0" fmla="*/ 0 w 262326"/>
                  <a:gd name="connsiteY0" fmla="*/ 13315 h 26630"/>
                  <a:gd name="connsiteX1" fmla="*/ 262326 w 262326"/>
                  <a:gd name="connsiteY1" fmla="*/ 13315 h 26630"/>
                </a:gdLst>
                <a:ahLst/>
                <a:cxnLst>
                  <a:cxn ang="0">
                    <a:pos x="connsiteX0" y="connsiteY0"/>
                  </a:cxn>
                  <a:cxn ang="0">
                    <a:pos x="connsiteX1" y="connsiteY1"/>
                  </a:cxn>
                </a:cxnLst>
                <a:rect l="l" t="t" r="r" b="b"/>
                <a:pathLst>
                  <a:path w="262326" h="26630">
                    <a:moveTo>
                      <a:pt x="0" y="13315"/>
                    </a:moveTo>
                    <a:lnTo>
                      <a:pt x="262326" y="133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305" tIns="6756" rIns="137305" bIns="6757" numCol="1" spcCol="1270" anchor="ctr" anchorCtr="0">
                <a:noAutofit/>
              </a:bodyPr>
              <a:lstStyle/>
              <a:p>
                <a:pPr lvl="0" algn="ctr" defTabSz="177800">
                  <a:lnSpc>
                    <a:spcPct val="90000"/>
                  </a:lnSpc>
                  <a:spcBef>
                    <a:spcPct val="0"/>
                  </a:spcBef>
                  <a:spcAft>
                    <a:spcPct val="35000"/>
                  </a:spcAft>
                </a:pPr>
                <a:endParaRPr lang="en-CA" sz="400" kern="1200"/>
              </a:p>
            </p:txBody>
          </p:sp>
          <p:sp>
            <p:nvSpPr>
              <p:cNvPr id="122" name="Freeform 121"/>
              <p:cNvSpPr/>
              <p:nvPr/>
            </p:nvSpPr>
            <p:spPr>
              <a:xfrm>
                <a:off x="7440128" y="3780923"/>
                <a:ext cx="186095" cy="93047"/>
              </a:xfrm>
              <a:custGeom>
                <a:avLst/>
                <a:gdLst>
                  <a:gd name="connsiteX0" fmla="*/ 0 w 186095"/>
                  <a:gd name="connsiteY0" fmla="*/ 9305 h 93047"/>
                  <a:gd name="connsiteX1" fmla="*/ 2725 w 186095"/>
                  <a:gd name="connsiteY1" fmla="*/ 2725 h 93047"/>
                  <a:gd name="connsiteX2" fmla="*/ 9305 w 186095"/>
                  <a:gd name="connsiteY2" fmla="*/ 0 h 93047"/>
                  <a:gd name="connsiteX3" fmla="*/ 176790 w 186095"/>
                  <a:gd name="connsiteY3" fmla="*/ 0 h 93047"/>
                  <a:gd name="connsiteX4" fmla="*/ 183370 w 186095"/>
                  <a:gd name="connsiteY4" fmla="*/ 2725 h 93047"/>
                  <a:gd name="connsiteX5" fmla="*/ 186095 w 186095"/>
                  <a:gd name="connsiteY5" fmla="*/ 9305 h 93047"/>
                  <a:gd name="connsiteX6" fmla="*/ 186095 w 186095"/>
                  <a:gd name="connsiteY6" fmla="*/ 83742 h 93047"/>
                  <a:gd name="connsiteX7" fmla="*/ 183370 w 186095"/>
                  <a:gd name="connsiteY7" fmla="*/ 90322 h 93047"/>
                  <a:gd name="connsiteX8" fmla="*/ 176790 w 186095"/>
                  <a:gd name="connsiteY8" fmla="*/ 93047 h 93047"/>
                  <a:gd name="connsiteX9" fmla="*/ 9305 w 186095"/>
                  <a:gd name="connsiteY9" fmla="*/ 93047 h 93047"/>
                  <a:gd name="connsiteX10" fmla="*/ 2725 w 186095"/>
                  <a:gd name="connsiteY10" fmla="*/ 90322 h 93047"/>
                  <a:gd name="connsiteX11" fmla="*/ 0 w 186095"/>
                  <a:gd name="connsiteY11" fmla="*/ 83742 h 93047"/>
                  <a:gd name="connsiteX12" fmla="*/ 0 w 186095"/>
                  <a:gd name="connsiteY12" fmla="*/ 9305 h 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5" h="93047">
                    <a:moveTo>
                      <a:pt x="0" y="9305"/>
                    </a:moveTo>
                    <a:cubicBezTo>
                      <a:pt x="0" y="6837"/>
                      <a:pt x="980" y="4470"/>
                      <a:pt x="2725" y="2725"/>
                    </a:cubicBezTo>
                    <a:cubicBezTo>
                      <a:pt x="4470" y="980"/>
                      <a:pt x="6837" y="0"/>
                      <a:pt x="9305" y="0"/>
                    </a:cubicBezTo>
                    <a:lnTo>
                      <a:pt x="176790" y="0"/>
                    </a:lnTo>
                    <a:cubicBezTo>
                      <a:pt x="179258" y="0"/>
                      <a:pt x="181625" y="980"/>
                      <a:pt x="183370" y="2725"/>
                    </a:cubicBezTo>
                    <a:cubicBezTo>
                      <a:pt x="185115" y="4470"/>
                      <a:pt x="186095" y="6837"/>
                      <a:pt x="186095" y="9305"/>
                    </a:cubicBezTo>
                    <a:lnTo>
                      <a:pt x="186095" y="83742"/>
                    </a:lnTo>
                    <a:cubicBezTo>
                      <a:pt x="186095" y="86210"/>
                      <a:pt x="185115" y="88577"/>
                      <a:pt x="183370" y="90322"/>
                    </a:cubicBezTo>
                    <a:cubicBezTo>
                      <a:pt x="181625" y="92067"/>
                      <a:pt x="179258" y="93047"/>
                      <a:pt x="176790" y="93047"/>
                    </a:cubicBezTo>
                    <a:lnTo>
                      <a:pt x="9305" y="93047"/>
                    </a:lnTo>
                    <a:cubicBezTo>
                      <a:pt x="6837" y="93047"/>
                      <a:pt x="4470" y="92067"/>
                      <a:pt x="2725" y="90322"/>
                    </a:cubicBezTo>
                    <a:cubicBezTo>
                      <a:pt x="980" y="88577"/>
                      <a:pt x="0" y="86210"/>
                      <a:pt x="0" y="83742"/>
                    </a:cubicBezTo>
                    <a:lnTo>
                      <a:pt x="0" y="9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 tIns="5900" rIns="5900" bIns="5900" numCol="1" spcCol="1270" anchor="ctr" anchorCtr="0">
                <a:noAutofit/>
              </a:bodyPr>
              <a:lstStyle/>
              <a:p>
                <a:pPr lvl="0" algn="ctr" defTabSz="222250">
                  <a:lnSpc>
                    <a:spcPct val="90000"/>
                  </a:lnSpc>
                  <a:spcBef>
                    <a:spcPct val="0"/>
                  </a:spcBef>
                  <a:spcAft>
                    <a:spcPct val="35000"/>
                  </a:spcAft>
                </a:pPr>
                <a:endParaRPr lang="en-CA" sz="500" kern="1200" dirty="0"/>
              </a:p>
            </p:txBody>
          </p:sp>
        </p:grpSp>
        <p:sp>
          <p:nvSpPr>
            <p:cNvPr id="161" name="Text Box 42"/>
            <p:cNvSpPr txBox="1">
              <a:spLocks noChangeArrowheads="1"/>
            </p:cNvSpPr>
            <p:nvPr/>
          </p:nvSpPr>
          <p:spPr bwMode="auto">
            <a:xfrm>
              <a:off x="6004951" y="2417272"/>
              <a:ext cx="1723902" cy="615553"/>
            </a:xfrm>
            <a:prstGeom prst="rect">
              <a:avLst/>
            </a:prstGeom>
            <a:noFill/>
            <a:ln w="9525">
              <a:noFill/>
              <a:miter lim="800000"/>
              <a:headEnd/>
              <a:tailEnd/>
            </a:ln>
            <a:effectLst/>
          </p:spPr>
          <p:txBody>
            <a:bodyPr wrap="square">
              <a:spAutoFit/>
            </a:bodyPr>
            <a:lstStyle/>
            <a:p>
              <a:pPr>
                <a:spcBef>
                  <a:spcPct val="50000"/>
                </a:spcBef>
              </a:pPr>
              <a:r>
                <a:rPr lang="fr-CA" dirty="0" smtClean="0">
                  <a:solidFill>
                    <a:srgbClr val="0070C0"/>
                  </a:solidFill>
                  <a:latin typeface="Arial" pitchFamily="34" charset="0"/>
                </a:rPr>
                <a:t>Dimension 2 </a:t>
              </a:r>
              <a:r>
                <a:rPr lang="fr-CA" sz="1600" dirty="0" smtClean="0"/>
                <a:t>(ex. </a:t>
              </a:r>
              <a:r>
                <a:rPr lang="fr-CA" sz="1600" dirty="0" err="1" smtClean="0"/>
                <a:t>simpler</a:t>
              </a:r>
              <a:r>
                <a:rPr lang="fr-CA" sz="1600" dirty="0" smtClean="0">
                  <a:latin typeface="Arial" pitchFamily="34" charset="0"/>
                </a:rPr>
                <a:t>)</a:t>
              </a:r>
              <a:endParaRPr lang="en-CA" sz="1600" dirty="0">
                <a:latin typeface="Arial" pitchFamily="34" charset="0"/>
              </a:endParaRPr>
            </a:p>
          </p:txBody>
        </p:sp>
      </p:grpSp>
      <p:grpSp>
        <p:nvGrpSpPr>
          <p:cNvPr id="236" name="Group 235"/>
          <p:cNvGrpSpPr/>
          <p:nvPr/>
        </p:nvGrpSpPr>
        <p:grpSpPr>
          <a:xfrm>
            <a:off x="5001184" y="4171782"/>
            <a:ext cx="2680175" cy="1270527"/>
            <a:chOff x="5001184" y="4171782"/>
            <a:chExt cx="2680175" cy="1270527"/>
          </a:xfrm>
        </p:grpSpPr>
        <p:grpSp>
          <p:nvGrpSpPr>
            <p:cNvPr id="127" name="Group 126"/>
            <p:cNvGrpSpPr/>
            <p:nvPr/>
          </p:nvGrpSpPr>
          <p:grpSpPr>
            <a:xfrm rot="13964769">
              <a:off x="4808910" y="4364056"/>
              <a:ext cx="1270527" cy="885979"/>
              <a:chOff x="5924282" y="3271292"/>
              <a:chExt cx="1270527" cy="885979"/>
            </a:xfrm>
          </p:grpSpPr>
          <p:sp>
            <p:nvSpPr>
              <p:cNvPr id="128" name="Freeform 127"/>
              <p:cNvSpPr/>
              <p:nvPr/>
            </p:nvSpPr>
            <p:spPr>
              <a:xfrm>
                <a:off x="5924282" y="3652085"/>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29" name="Freeform 128"/>
              <p:cNvSpPr/>
              <p:nvPr/>
            </p:nvSpPr>
            <p:spPr>
              <a:xfrm rot="18502680">
                <a:off x="6033351" y="3547261"/>
                <a:ext cx="356215" cy="18698"/>
              </a:xfrm>
              <a:custGeom>
                <a:avLst/>
                <a:gdLst>
                  <a:gd name="connsiteX0" fmla="*/ 0 w 356215"/>
                  <a:gd name="connsiteY0" fmla="*/ 9349 h 18698"/>
                  <a:gd name="connsiteX1" fmla="*/ 356215 w 356215"/>
                  <a:gd name="connsiteY1" fmla="*/ 9349 h 18698"/>
                </a:gdLst>
                <a:ahLst/>
                <a:cxnLst>
                  <a:cxn ang="0">
                    <a:pos x="connsiteX0" y="connsiteY0"/>
                  </a:cxn>
                  <a:cxn ang="0">
                    <a:pos x="connsiteX1" y="connsiteY1"/>
                  </a:cxn>
                </a:cxnLst>
                <a:rect l="l" t="t" r="r" b="b"/>
                <a:pathLst>
                  <a:path w="356215" h="18698">
                    <a:moveTo>
                      <a:pt x="0" y="9349"/>
                    </a:moveTo>
                    <a:lnTo>
                      <a:pt x="356215" y="93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1901" tIns="444" rIns="181903" bIns="444" numCol="1" spcCol="1270" anchor="ctr" anchorCtr="0">
                <a:noAutofit/>
              </a:bodyPr>
              <a:lstStyle/>
              <a:p>
                <a:pPr lvl="0" algn="ctr" defTabSz="177800">
                  <a:lnSpc>
                    <a:spcPct val="90000"/>
                  </a:lnSpc>
                  <a:spcBef>
                    <a:spcPct val="0"/>
                  </a:spcBef>
                  <a:spcAft>
                    <a:spcPct val="35000"/>
                  </a:spcAft>
                </a:pPr>
                <a:endParaRPr lang="en-CA" sz="400" kern="1200"/>
              </a:p>
            </p:txBody>
          </p:sp>
          <p:sp>
            <p:nvSpPr>
              <p:cNvPr id="130" name="Freeform 129"/>
              <p:cNvSpPr/>
              <p:nvPr/>
            </p:nvSpPr>
            <p:spPr>
              <a:xfrm>
                <a:off x="6322036" y="3372837"/>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31" name="Freeform 130"/>
              <p:cNvSpPr/>
              <p:nvPr/>
            </p:nvSpPr>
            <p:spPr>
              <a:xfrm rot="19241010">
                <a:off x="6480499" y="3356865"/>
                <a:ext cx="160265" cy="18698"/>
              </a:xfrm>
              <a:custGeom>
                <a:avLst/>
                <a:gdLst>
                  <a:gd name="connsiteX0" fmla="*/ 0 w 160265"/>
                  <a:gd name="connsiteY0" fmla="*/ 9349 h 18698"/>
                  <a:gd name="connsiteX1" fmla="*/ 160265 w 160265"/>
                  <a:gd name="connsiteY1" fmla="*/ 9349 h 18698"/>
                </a:gdLst>
                <a:ahLst/>
                <a:cxnLst>
                  <a:cxn ang="0">
                    <a:pos x="connsiteX0" y="connsiteY0"/>
                  </a:cxn>
                  <a:cxn ang="0">
                    <a:pos x="connsiteX1" y="connsiteY1"/>
                  </a:cxn>
                </a:cxnLst>
                <a:rect l="l" t="t" r="r" b="b"/>
                <a:pathLst>
                  <a:path w="160265" h="18698">
                    <a:moveTo>
                      <a:pt x="0" y="9349"/>
                    </a:moveTo>
                    <a:lnTo>
                      <a:pt x="160265"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825" tIns="5343" rIns="88826" bIns="5341" numCol="1" spcCol="1270" anchor="ctr" anchorCtr="0">
                <a:noAutofit/>
              </a:bodyPr>
              <a:lstStyle/>
              <a:p>
                <a:pPr lvl="0" algn="ctr" defTabSz="177800">
                  <a:lnSpc>
                    <a:spcPct val="90000"/>
                  </a:lnSpc>
                  <a:spcBef>
                    <a:spcPct val="0"/>
                  </a:spcBef>
                  <a:spcAft>
                    <a:spcPct val="35000"/>
                  </a:spcAft>
                </a:pPr>
                <a:endParaRPr lang="en-CA" sz="400" kern="1200"/>
              </a:p>
            </p:txBody>
          </p:sp>
          <p:sp>
            <p:nvSpPr>
              <p:cNvPr id="132" name="Freeform 131"/>
              <p:cNvSpPr/>
              <p:nvPr/>
            </p:nvSpPr>
            <p:spPr>
              <a:xfrm>
                <a:off x="6622627" y="327129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35" name="Freeform 134"/>
              <p:cNvSpPr/>
              <p:nvPr/>
            </p:nvSpPr>
            <p:spPr>
              <a:xfrm rot="2358990">
                <a:off x="6480499" y="3458410"/>
                <a:ext cx="160265" cy="18698"/>
              </a:xfrm>
              <a:custGeom>
                <a:avLst/>
                <a:gdLst>
                  <a:gd name="connsiteX0" fmla="*/ 0 w 160265"/>
                  <a:gd name="connsiteY0" fmla="*/ 9349 h 18698"/>
                  <a:gd name="connsiteX1" fmla="*/ 160265 w 160265"/>
                  <a:gd name="connsiteY1" fmla="*/ 9349 h 18698"/>
                </a:gdLst>
                <a:ahLst/>
                <a:cxnLst>
                  <a:cxn ang="0">
                    <a:pos x="connsiteX0" y="connsiteY0"/>
                  </a:cxn>
                  <a:cxn ang="0">
                    <a:pos x="connsiteX1" y="connsiteY1"/>
                  </a:cxn>
                </a:cxnLst>
                <a:rect l="l" t="t" r="r" b="b"/>
                <a:pathLst>
                  <a:path w="160265" h="18698">
                    <a:moveTo>
                      <a:pt x="0" y="9349"/>
                    </a:moveTo>
                    <a:lnTo>
                      <a:pt x="160265"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825" tIns="5341" rIns="88826" bIns="5343" numCol="1" spcCol="1270" anchor="ctr" anchorCtr="0">
                <a:noAutofit/>
              </a:bodyPr>
              <a:lstStyle/>
              <a:p>
                <a:pPr lvl="0" algn="ctr" defTabSz="177800">
                  <a:lnSpc>
                    <a:spcPct val="90000"/>
                  </a:lnSpc>
                  <a:spcBef>
                    <a:spcPct val="0"/>
                  </a:spcBef>
                  <a:spcAft>
                    <a:spcPct val="35000"/>
                  </a:spcAft>
                </a:pPr>
                <a:endParaRPr lang="en-CA" sz="400" kern="1200"/>
              </a:p>
            </p:txBody>
          </p:sp>
          <p:sp>
            <p:nvSpPr>
              <p:cNvPr id="136" name="Freeform 135"/>
              <p:cNvSpPr/>
              <p:nvPr/>
            </p:nvSpPr>
            <p:spPr>
              <a:xfrm>
                <a:off x="6622627" y="347438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37" name="Freeform 136"/>
              <p:cNvSpPr/>
              <p:nvPr/>
            </p:nvSpPr>
            <p:spPr>
              <a:xfrm rot="20753339">
                <a:off x="6795820" y="3481657"/>
                <a:ext cx="225797" cy="18698"/>
              </a:xfrm>
              <a:custGeom>
                <a:avLst/>
                <a:gdLst>
                  <a:gd name="connsiteX0" fmla="*/ 0 w 225797"/>
                  <a:gd name="connsiteY0" fmla="*/ 9349 h 18698"/>
                  <a:gd name="connsiteX1" fmla="*/ 225797 w 225797"/>
                  <a:gd name="connsiteY1" fmla="*/ 9349 h 18698"/>
                </a:gdLst>
                <a:ahLst/>
                <a:cxnLst>
                  <a:cxn ang="0">
                    <a:pos x="connsiteX0" y="connsiteY0"/>
                  </a:cxn>
                  <a:cxn ang="0">
                    <a:pos x="connsiteX1" y="connsiteY1"/>
                  </a:cxn>
                </a:cxnLst>
                <a:rect l="l" t="t" r="r" b="b"/>
                <a:pathLst>
                  <a:path w="225797" h="18698">
                    <a:moveTo>
                      <a:pt x="0" y="9349"/>
                    </a:moveTo>
                    <a:lnTo>
                      <a:pt x="225797"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952" tIns="3704" rIns="119955" bIns="3704" numCol="1" spcCol="1270" anchor="ctr" anchorCtr="0">
                <a:noAutofit/>
              </a:bodyPr>
              <a:lstStyle/>
              <a:p>
                <a:pPr lvl="0" algn="ctr" defTabSz="177800">
                  <a:lnSpc>
                    <a:spcPct val="90000"/>
                  </a:lnSpc>
                  <a:spcBef>
                    <a:spcPct val="0"/>
                  </a:spcBef>
                  <a:spcAft>
                    <a:spcPct val="35000"/>
                  </a:spcAft>
                </a:pPr>
                <a:endParaRPr lang="en-CA" sz="400" kern="1200"/>
              </a:p>
            </p:txBody>
          </p:sp>
          <p:sp>
            <p:nvSpPr>
              <p:cNvPr id="138" name="Freeform 137"/>
              <p:cNvSpPr/>
              <p:nvPr/>
            </p:nvSpPr>
            <p:spPr>
              <a:xfrm>
                <a:off x="7018210" y="341933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39" name="Freeform 138"/>
              <p:cNvSpPr/>
              <p:nvPr/>
            </p:nvSpPr>
            <p:spPr>
              <a:xfrm rot="719230">
                <a:off x="6796786" y="3532430"/>
                <a:ext cx="223865" cy="18698"/>
              </a:xfrm>
              <a:custGeom>
                <a:avLst/>
                <a:gdLst>
                  <a:gd name="connsiteX0" fmla="*/ 0 w 223865"/>
                  <a:gd name="connsiteY0" fmla="*/ 9349 h 18698"/>
                  <a:gd name="connsiteX1" fmla="*/ 223865 w 223865"/>
                  <a:gd name="connsiteY1" fmla="*/ 9349 h 18698"/>
                </a:gdLst>
                <a:ahLst/>
                <a:cxnLst>
                  <a:cxn ang="0">
                    <a:pos x="connsiteX0" y="connsiteY0"/>
                  </a:cxn>
                  <a:cxn ang="0">
                    <a:pos x="connsiteX1" y="connsiteY1"/>
                  </a:cxn>
                </a:cxnLst>
                <a:rect l="l" t="t" r="r" b="b"/>
                <a:pathLst>
                  <a:path w="223865" h="18698">
                    <a:moveTo>
                      <a:pt x="0" y="9349"/>
                    </a:moveTo>
                    <a:lnTo>
                      <a:pt x="223865"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035" tIns="3751" rIns="119036" bIns="3753" numCol="1" spcCol="1270" anchor="ctr" anchorCtr="0">
                <a:noAutofit/>
              </a:bodyPr>
              <a:lstStyle/>
              <a:p>
                <a:pPr lvl="0" algn="ctr" defTabSz="177800">
                  <a:lnSpc>
                    <a:spcPct val="90000"/>
                  </a:lnSpc>
                  <a:spcBef>
                    <a:spcPct val="0"/>
                  </a:spcBef>
                  <a:spcAft>
                    <a:spcPct val="35000"/>
                  </a:spcAft>
                </a:pPr>
                <a:endParaRPr lang="en-CA" sz="400" kern="1200"/>
              </a:p>
            </p:txBody>
          </p:sp>
          <p:sp>
            <p:nvSpPr>
              <p:cNvPr id="140" name="Freeform 139"/>
              <p:cNvSpPr/>
              <p:nvPr/>
            </p:nvSpPr>
            <p:spPr>
              <a:xfrm>
                <a:off x="7018210" y="3520877"/>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41" name="Freeform 140"/>
              <p:cNvSpPr/>
              <p:nvPr/>
            </p:nvSpPr>
            <p:spPr>
              <a:xfrm rot="2043598">
                <a:off x="6776554" y="3583202"/>
                <a:ext cx="264328" cy="18698"/>
              </a:xfrm>
              <a:custGeom>
                <a:avLst/>
                <a:gdLst>
                  <a:gd name="connsiteX0" fmla="*/ 0 w 264328"/>
                  <a:gd name="connsiteY0" fmla="*/ 9349 h 18698"/>
                  <a:gd name="connsiteX1" fmla="*/ 264328 w 264328"/>
                  <a:gd name="connsiteY1" fmla="*/ 9349 h 18698"/>
                </a:gdLst>
                <a:ahLst/>
                <a:cxnLst>
                  <a:cxn ang="0">
                    <a:pos x="connsiteX0" y="connsiteY0"/>
                  </a:cxn>
                  <a:cxn ang="0">
                    <a:pos x="connsiteX1" y="connsiteY1"/>
                  </a:cxn>
                </a:cxnLst>
                <a:rect l="l" t="t" r="r" b="b"/>
                <a:pathLst>
                  <a:path w="264328" h="18698">
                    <a:moveTo>
                      <a:pt x="0" y="9349"/>
                    </a:moveTo>
                    <a:lnTo>
                      <a:pt x="264328"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6" tIns="2740" rIns="138255" bIns="2741" numCol="1" spcCol="1270" anchor="ctr" anchorCtr="0">
                <a:noAutofit/>
              </a:bodyPr>
              <a:lstStyle/>
              <a:p>
                <a:pPr lvl="0" algn="ctr" defTabSz="177800">
                  <a:lnSpc>
                    <a:spcPct val="90000"/>
                  </a:lnSpc>
                  <a:spcBef>
                    <a:spcPct val="0"/>
                  </a:spcBef>
                  <a:spcAft>
                    <a:spcPct val="35000"/>
                  </a:spcAft>
                </a:pPr>
                <a:endParaRPr lang="en-CA" sz="400" kern="1200"/>
              </a:p>
            </p:txBody>
          </p:sp>
          <p:sp>
            <p:nvSpPr>
              <p:cNvPr id="142" name="Freeform 141"/>
              <p:cNvSpPr/>
              <p:nvPr/>
            </p:nvSpPr>
            <p:spPr>
              <a:xfrm>
                <a:off x="7018210" y="362242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43" name="Freeform 142"/>
              <p:cNvSpPr/>
              <p:nvPr/>
            </p:nvSpPr>
            <p:spPr>
              <a:xfrm rot="21579274">
                <a:off x="6100879" y="3686219"/>
                <a:ext cx="221159" cy="18698"/>
              </a:xfrm>
              <a:custGeom>
                <a:avLst/>
                <a:gdLst>
                  <a:gd name="connsiteX0" fmla="*/ 0 w 221159"/>
                  <a:gd name="connsiteY0" fmla="*/ 9349 h 18698"/>
                  <a:gd name="connsiteX1" fmla="*/ 221159 w 221159"/>
                  <a:gd name="connsiteY1" fmla="*/ 9349 h 18698"/>
                </a:gdLst>
                <a:ahLst/>
                <a:cxnLst>
                  <a:cxn ang="0">
                    <a:pos x="connsiteX0" y="connsiteY0"/>
                  </a:cxn>
                  <a:cxn ang="0">
                    <a:pos x="connsiteX1" y="connsiteY1"/>
                  </a:cxn>
                </a:cxnLst>
                <a:rect l="l" t="t" r="r" b="b"/>
                <a:pathLst>
                  <a:path w="221159" h="18698">
                    <a:moveTo>
                      <a:pt x="0" y="9349"/>
                    </a:moveTo>
                    <a:lnTo>
                      <a:pt x="221159" y="93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7751" tIns="3820" rIns="117750" bIns="3820" numCol="1" spcCol="1270" anchor="ctr" anchorCtr="0">
                <a:noAutofit/>
              </a:bodyPr>
              <a:lstStyle/>
              <a:p>
                <a:pPr lvl="0" algn="ctr" defTabSz="177800">
                  <a:lnSpc>
                    <a:spcPct val="90000"/>
                  </a:lnSpc>
                  <a:spcBef>
                    <a:spcPct val="0"/>
                  </a:spcBef>
                  <a:spcAft>
                    <a:spcPct val="35000"/>
                  </a:spcAft>
                </a:pPr>
                <a:endParaRPr lang="en-CA" sz="400" kern="1200"/>
              </a:p>
            </p:txBody>
          </p:sp>
          <p:sp>
            <p:nvSpPr>
              <p:cNvPr id="144" name="Freeform 143"/>
              <p:cNvSpPr/>
              <p:nvPr/>
            </p:nvSpPr>
            <p:spPr>
              <a:xfrm>
                <a:off x="6322036" y="365075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45" name="Freeform 144"/>
              <p:cNvSpPr/>
              <p:nvPr/>
            </p:nvSpPr>
            <p:spPr>
              <a:xfrm>
                <a:off x="6498636" y="3685552"/>
                <a:ext cx="123990" cy="18698"/>
              </a:xfrm>
              <a:custGeom>
                <a:avLst/>
                <a:gdLst>
                  <a:gd name="connsiteX0" fmla="*/ 0 w 123990"/>
                  <a:gd name="connsiteY0" fmla="*/ 9349 h 18698"/>
                  <a:gd name="connsiteX1" fmla="*/ 123990 w 123990"/>
                  <a:gd name="connsiteY1" fmla="*/ 9349 h 18698"/>
                </a:gdLst>
                <a:ahLst/>
                <a:cxnLst>
                  <a:cxn ang="0">
                    <a:pos x="connsiteX0" y="connsiteY0"/>
                  </a:cxn>
                  <a:cxn ang="0">
                    <a:pos x="connsiteX1" y="connsiteY1"/>
                  </a:cxn>
                </a:cxnLst>
                <a:rect l="l" t="t" r="r" b="b"/>
                <a:pathLst>
                  <a:path w="123990" h="18698">
                    <a:moveTo>
                      <a:pt x="0" y="9349"/>
                    </a:moveTo>
                    <a:lnTo>
                      <a:pt x="123990"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96" tIns="6250" rIns="71595" bIns="6249" numCol="1" spcCol="1270" anchor="ctr" anchorCtr="0">
                <a:noAutofit/>
              </a:bodyPr>
              <a:lstStyle/>
              <a:p>
                <a:pPr lvl="0" algn="ctr" defTabSz="177800">
                  <a:lnSpc>
                    <a:spcPct val="90000"/>
                  </a:lnSpc>
                  <a:spcBef>
                    <a:spcPct val="0"/>
                  </a:spcBef>
                  <a:spcAft>
                    <a:spcPct val="35000"/>
                  </a:spcAft>
                </a:pPr>
                <a:endParaRPr lang="en-CA" sz="400" kern="1200"/>
              </a:p>
            </p:txBody>
          </p:sp>
          <p:sp>
            <p:nvSpPr>
              <p:cNvPr id="146" name="Freeform 145"/>
              <p:cNvSpPr/>
              <p:nvPr/>
            </p:nvSpPr>
            <p:spPr>
              <a:xfrm>
                <a:off x="6622627" y="365075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47" name="Freeform 146"/>
              <p:cNvSpPr/>
              <p:nvPr/>
            </p:nvSpPr>
            <p:spPr>
              <a:xfrm rot="1812089">
                <a:off x="6782030" y="3749282"/>
                <a:ext cx="253376" cy="18698"/>
              </a:xfrm>
              <a:custGeom>
                <a:avLst/>
                <a:gdLst>
                  <a:gd name="connsiteX0" fmla="*/ 0 w 253376"/>
                  <a:gd name="connsiteY0" fmla="*/ 9349 h 18698"/>
                  <a:gd name="connsiteX1" fmla="*/ 253376 w 253376"/>
                  <a:gd name="connsiteY1" fmla="*/ 9349 h 18698"/>
                </a:gdLst>
                <a:ahLst/>
                <a:cxnLst>
                  <a:cxn ang="0">
                    <a:pos x="connsiteX0" y="connsiteY0"/>
                  </a:cxn>
                  <a:cxn ang="0">
                    <a:pos x="connsiteX1" y="connsiteY1"/>
                  </a:cxn>
                </a:cxnLst>
                <a:rect l="l" t="t" r="r" b="b"/>
                <a:pathLst>
                  <a:path w="253376" h="18698">
                    <a:moveTo>
                      <a:pt x="0" y="9349"/>
                    </a:moveTo>
                    <a:lnTo>
                      <a:pt x="253376"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3053" tIns="3015" rIns="133054" bIns="3014" numCol="1" spcCol="1270" anchor="ctr" anchorCtr="0">
                <a:noAutofit/>
              </a:bodyPr>
              <a:lstStyle/>
              <a:p>
                <a:pPr lvl="0" algn="ctr" defTabSz="177800">
                  <a:lnSpc>
                    <a:spcPct val="90000"/>
                  </a:lnSpc>
                  <a:spcBef>
                    <a:spcPct val="0"/>
                  </a:spcBef>
                  <a:spcAft>
                    <a:spcPct val="35000"/>
                  </a:spcAft>
                </a:pPr>
                <a:endParaRPr lang="en-CA" sz="400" kern="1200"/>
              </a:p>
            </p:txBody>
          </p:sp>
          <p:sp>
            <p:nvSpPr>
              <p:cNvPr id="148" name="Freeform 147"/>
              <p:cNvSpPr/>
              <p:nvPr/>
            </p:nvSpPr>
            <p:spPr>
              <a:xfrm>
                <a:off x="7018210" y="3778211"/>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49" name="Freeform 148"/>
              <p:cNvSpPr/>
              <p:nvPr/>
            </p:nvSpPr>
            <p:spPr>
              <a:xfrm rot="2776880">
                <a:off x="6750291" y="3800054"/>
                <a:ext cx="316854" cy="18698"/>
              </a:xfrm>
              <a:custGeom>
                <a:avLst/>
                <a:gdLst>
                  <a:gd name="connsiteX0" fmla="*/ 0 w 316854"/>
                  <a:gd name="connsiteY0" fmla="*/ 9349 h 18698"/>
                  <a:gd name="connsiteX1" fmla="*/ 316854 w 316854"/>
                  <a:gd name="connsiteY1" fmla="*/ 9349 h 18698"/>
                </a:gdLst>
                <a:ahLst/>
                <a:cxnLst>
                  <a:cxn ang="0">
                    <a:pos x="connsiteX0" y="connsiteY0"/>
                  </a:cxn>
                  <a:cxn ang="0">
                    <a:pos x="connsiteX1" y="connsiteY1"/>
                  </a:cxn>
                </a:cxnLst>
                <a:rect l="l" t="t" r="r" b="b"/>
                <a:pathLst>
                  <a:path w="316854" h="18698">
                    <a:moveTo>
                      <a:pt x="0" y="9349"/>
                    </a:moveTo>
                    <a:lnTo>
                      <a:pt x="316854"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205" tIns="1427" rIns="163206" bIns="1428" numCol="1" spcCol="1270" anchor="ctr" anchorCtr="0">
                <a:noAutofit/>
              </a:bodyPr>
              <a:lstStyle/>
              <a:p>
                <a:pPr lvl="0" algn="ctr" defTabSz="177800">
                  <a:lnSpc>
                    <a:spcPct val="90000"/>
                  </a:lnSpc>
                  <a:spcBef>
                    <a:spcPct val="0"/>
                  </a:spcBef>
                  <a:spcAft>
                    <a:spcPct val="35000"/>
                  </a:spcAft>
                </a:pPr>
                <a:endParaRPr lang="en-CA" sz="400" kern="1200"/>
              </a:p>
            </p:txBody>
          </p:sp>
          <p:sp>
            <p:nvSpPr>
              <p:cNvPr id="150" name="Freeform 149"/>
              <p:cNvSpPr/>
              <p:nvPr/>
            </p:nvSpPr>
            <p:spPr>
              <a:xfrm>
                <a:off x="7018210" y="3879756"/>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51" name="Freeform 150"/>
              <p:cNvSpPr/>
              <p:nvPr/>
            </p:nvSpPr>
            <p:spPr>
              <a:xfrm rot="3021096">
                <a:off x="6035251" y="3826510"/>
                <a:ext cx="362672" cy="18698"/>
              </a:xfrm>
              <a:custGeom>
                <a:avLst/>
                <a:gdLst>
                  <a:gd name="connsiteX0" fmla="*/ 0 w 362672"/>
                  <a:gd name="connsiteY0" fmla="*/ 9349 h 18698"/>
                  <a:gd name="connsiteX1" fmla="*/ 362672 w 362672"/>
                  <a:gd name="connsiteY1" fmla="*/ 9349 h 18698"/>
                </a:gdLst>
                <a:ahLst/>
                <a:cxnLst>
                  <a:cxn ang="0">
                    <a:pos x="connsiteX0" y="connsiteY0"/>
                  </a:cxn>
                  <a:cxn ang="0">
                    <a:pos x="connsiteX1" y="connsiteY1"/>
                  </a:cxn>
                </a:cxnLst>
                <a:rect l="l" t="t" r="r" b="b"/>
                <a:pathLst>
                  <a:path w="362672" h="18698">
                    <a:moveTo>
                      <a:pt x="0" y="9349"/>
                    </a:moveTo>
                    <a:lnTo>
                      <a:pt x="362672" y="93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968" tIns="282" rIns="184970" bIns="282" numCol="1" spcCol="1270" anchor="ctr" anchorCtr="0">
                <a:noAutofit/>
              </a:bodyPr>
              <a:lstStyle/>
              <a:p>
                <a:pPr lvl="0" algn="ctr" defTabSz="177800">
                  <a:lnSpc>
                    <a:spcPct val="90000"/>
                  </a:lnSpc>
                  <a:spcBef>
                    <a:spcPct val="0"/>
                  </a:spcBef>
                  <a:spcAft>
                    <a:spcPct val="35000"/>
                  </a:spcAft>
                </a:pPr>
                <a:endParaRPr lang="en-CA" sz="400" kern="1200"/>
              </a:p>
            </p:txBody>
          </p:sp>
          <p:sp>
            <p:nvSpPr>
              <p:cNvPr id="152" name="Freeform 151"/>
              <p:cNvSpPr/>
              <p:nvPr/>
            </p:nvSpPr>
            <p:spPr>
              <a:xfrm>
                <a:off x="6332293" y="3931333"/>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53" name="Freeform 152"/>
              <p:cNvSpPr/>
              <p:nvPr/>
            </p:nvSpPr>
            <p:spPr>
              <a:xfrm rot="18757347">
                <a:off x="6481517" y="3903738"/>
                <a:ext cx="169593" cy="18698"/>
              </a:xfrm>
              <a:custGeom>
                <a:avLst/>
                <a:gdLst>
                  <a:gd name="connsiteX0" fmla="*/ 0 w 169593"/>
                  <a:gd name="connsiteY0" fmla="*/ 9349 h 18698"/>
                  <a:gd name="connsiteX1" fmla="*/ 169593 w 169593"/>
                  <a:gd name="connsiteY1" fmla="*/ 9349 h 18698"/>
                </a:gdLst>
                <a:ahLst/>
                <a:cxnLst>
                  <a:cxn ang="0">
                    <a:pos x="connsiteX0" y="connsiteY0"/>
                  </a:cxn>
                  <a:cxn ang="0">
                    <a:pos x="connsiteX1" y="connsiteY1"/>
                  </a:cxn>
                </a:cxnLst>
                <a:rect l="l" t="t" r="r" b="b"/>
                <a:pathLst>
                  <a:path w="169593" h="18698">
                    <a:moveTo>
                      <a:pt x="0" y="9349"/>
                    </a:moveTo>
                    <a:lnTo>
                      <a:pt x="169593"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257" tIns="5109" rIns="93256" bIns="5109" numCol="1" spcCol="1270" anchor="ctr" anchorCtr="0">
                <a:noAutofit/>
              </a:bodyPr>
              <a:lstStyle/>
              <a:p>
                <a:pPr lvl="0" algn="ctr" defTabSz="177800">
                  <a:lnSpc>
                    <a:spcPct val="90000"/>
                  </a:lnSpc>
                  <a:spcBef>
                    <a:spcPct val="0"/>
                  </a:spcBef>
                  <a:spcAft>
                    <a:spcPct val="35000"/>
                  </a:spcAft>
                </a:pPr>
                <a:endParaRPr lang="en-CA" sz="400" kern="1200"/>
              </a:p>
            </p:txBody>
          </p:sp>
          <p:sp>
            <p:nvSpPr>
              <p:cNvPr id="154" name="Freeform 153"/>
              <p:cNvSpPr/>
              <p:nvPr/>
            </p:nvSpPr>
            <p:spPr>
              <a:xfrm>
                <a:off x="6628646" y="3842635"/>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55" name="Freeform 154"/>
              <p:cNvSpPr/>
              <p:nvPr/>
            </p:nvSpPr>
            <p:spPr>
              <a:xfrm rot="20913377">
                <a:off x="6507728" y="3954510"/>
                <a:ext cx="117172" cy="18698"/>
              </a:xfrm>
              <a:custGeom>
                <a:avLst/>
                <a:gdLst>
                  <a:gd name="connsiteX0" fmla="*/ 0 w 117172"/>
                  <a:gd name="connsiteY0" fmla="*/ 9349 h 18698"/>
                  <a:gd name="connsiteX1" fmla="*/ 117172 w 117172"/>
                  <a:gd name="connsiteY1" fmla="*/ 9349 h 18698"/>
                </a:gdLst>
                <a:ahLst/>
                <a:cxnLst>
                  <a:cxn ang="0">
                    <a:pos x="connsiteX0" y="connsiteY0"/>
                  </a:cxn>
                  <a:cxn ang="0">
                    <a:pos x="connsiteX1" y="connsiteY1"/>
                  </a:cxn>
                </a:cxnLst>
                <a:rect l="l" t="t" r="r" b="b"/>
                <a:pathLst>
                  <a:path w="117172" h="18698">
                    <a:moveTo>
                      <a:pt x="0" y="9349"/>
                    </a:moveTo>
                    <a:lnTo>
                      <a:pt x="117172"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56" tIns="6420" rIns="68357" bIns="6420" numCol="1" spcCol="1270" anchor="ctr" anchorCtr="0">
                <a:noAutofit/>
              </a:bodyPr>
              <a:lstStyle/>
              <a:p>
                <a:pPr lvl="0" algn="ctr" defTabSz="177800">
                  <a:lnSpc>
                    <a:spcPct val="90000"/>
                  </a:lnSpc>
                  <a:spcBef>
                    <a:spcPct val="0"/>
                  </a:spcBef>
                  <a:spcAft>
                    <a:spcPct val="35000"/>
                  </a:spcAft>
                </a:pPr>
                <a:endParaRPr lang="en-CA" sz="400" kern="1200"/>
              </a:p>
            </p:txBody>
          </p:sp>
          <p:sp>
            <p:nvSpPr>
              <p:cNvPr id="156" name="Freeform 155"/>
              <p:cNvSpPr/>
              <p:nvPr/>
            </p:nvSpPr>
            <p:spPr>
              <a:xfrm>
                <a:off x="6628646" y="3944180"/>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57" name="Freeform 156"/>
              <p:cNvSpPr/>
              <p:nvPr/>
            </p:nvSpPr>
            <p:spPr>
              <a:xfrm rot="2505565">
                <a:off x="6489525" y="4016906"/>
                <a:ext cx="152468" cy="18698"/>
              </a:xfrm>
              <a:custGeom>
                <a:avLst/>
                <a:gdLst>
                  <a:gd name="connsiteX0" fmla="*/ 0 w 152468"/>
                  <a:gd name="connsiteY0" fmla="*/ 9349 h 18698"/>
                  <a:gd name="connsiteX1" fmla="*/ 152468 w 152468"/>
                  <a:gd name="connsiteY1" fmla="*/ 9349 h 18698"/>
                </a:gdLst>
                <a:ahLst/>
                <a:cxnLst>
                  <a:cxn ang="0">
                    <a:pos x="connsiteX0" y="connsiteY0"/>
                  </a:cxn>
                  <a:cxn ang="0">
                    <a:pos x="connsiteX1" y="connsiteY1"/>
                  </a:cxn>
                </a:cxnLst>
                <a:rect l="l" t="t" r="r" b="b"/>
                <a:pathLst>
                  <a:path w="152468" h="18698">
                    <a:moveTo>
                      <a:pt x="0" y="9349"/>
                    </a:moveTo>
                    <a:lnTo>
                      <a:pt x="152468" y="934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123" tIns="5537" rIns="85121" bIns="5537" numCol="1" spcCol="1270" anchor="ctr" anchorCtr="0">
                <a:noAutofit/>
              </a:bodyPr>
              <a:lstStyle/>
              <a:p>
                <a:pPr lvl="0" algn="ctr" defTabSz="177800">
                  <a:lnSpc>
                    <a:spcPct val="90000"/>
                  </a:lnSpc>
                  <a:spcBef>
                    <a:spcPct val="0"/>
                  </a:spcBef>
                  <a:spcAft>
                    <a:spcPct val="35000"/>
                  </a:spcAft>
                </a:pPr>
                <a:endParaRPr lang="en-CA" sz="400" kern="1200"/>
              </a:p>
            </p:txBody>
          </p:sp>
          <p:sp>
            <p:nvSpPr>
              <p:cNvPr id="158" name="Freeform 157"/>
              <p:cNvSpPr/>
              <p:nvPr/>
            </p:nvSpPr>
            <p:spPr>
              <a:xfrm>
                <a:off x="6627538" y="4068972"/>
                <a:ext cx="176599" cy="88299"/>
              </a:xfrm>
              <a:custGeom>
                <a:avLst/>
                <a:gdLst>
                  <a:gd name="connsiteX0" fmla="*/ 0 w 176599"/>
                  <a:gd name="connsiteY0" fmla="*/ 8830 h 88299"/>
                  <a:gd name="connsiteX1" fmla="*/ 2586 w 176599"/>
                  <a:gd name="connsiteY1" fmla="*/ 2586 h 88299"/>
                  <a:gd name="connsiteX2" fmla="*/ 8830 w 176599"/>
                  <a:gd name="connsiteY2" fmla="*/ 0 h 88299"/>
                  <a:gd name="connsiteX3" fmla="*/ 167769 w 176599"/>
                  <a:gd name="connsiteY3" fmla="*/ 0 h 88299"/>
                  <a:gd name="connsiteX4" fmla="*/ 174013 w 176599"/>
                  <a:gd name="connsiteY4" fmla="*/ 2586 h 88299"/>
                  <a:gd name="connsiteX5" fmla="*/ 176599 w 176599"/>
                  <a:gd name="connsiteY5" fmla="*/ 8830 h 88299"/>
                  <a:gd name="connsiteX6" fmla="*/ 176599 w 176599"/>
                  <a:gd name="connsiteY6" fmla="*/ 79469 h 88299"/>
                  <a:gd name="connsiteX7" fmla="*/ 174013 w 176599"/>
                  <a:gd name="connsiteY7" fmla="*/ 85713 h 88299"/>
                  <a:gd name="connsiteX8" fmla="*/ 167769 w 176599"/>
                  <a:gd name="connsiteY8" fmla="*/ 88299 h 88299"/>
                  <a:gd name="connsiteX9" fmla="*/ 8830 w 176599"/>
                  <a:gd name="connsiteY9" fmla="*/ 88299 h 88299"/>
                  <a:gd name="connsiteX10" fmla="*/ 2586 w 176599"/>
                  <a:gd name="connsiteY10" fmla="*/ 85713 h 88299"/>
                  <a:gd name="connsiteX11" fmla="*/ 0 w 176599"/>
                  <a:gd name="connsiteY11" fmla="*/ 79469 h 88299"/>
                  <a:gd name="connsiteX12" fmla="*/ 0 w 176599"/>
                  <a:gd name="connsiteY12" fmla="*/ 8830 h 8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9" h="88299">
                    <a:moveTo>
                      <a:pt x="0" y="8830"/>
                    </a:moveTo>
                    <a:cubicBezTo>
                      <a:pt x="0" y="6488"/>
                      <a:pt x="930" y="4242"/>
                      <a:pt x="2586" y="2586"/>
                    </a:cubicBezTo>
                    <a:cubicBezTo>
                      <a:pt x="4242" y="930"/>
                      <a:pt x="6488" y="0"/>
                      <a:pt x="8830" y="0"/>
                    </a:cubicBezTo>
                    <a:lnTo>
                      <a:pt x="167769" y="0"/>
                    </a:lnTo>
                    <a:cubicBezTo>
                      <a:pt x="170111" y="0"/>
                      <a:pt x="172357" y="930"/>
                      <a:pt x="174013" y="2586"/>
                    </a:cubicBezTo>
                    <a:cubicBezTo>
                      <a:pt x="175669" y="4242"/>
                      <a:pt x="176599" y="6488"/>
                      <a:pt x="176599" y="8830"/>
                    </a:cubicBezTo>
                    <a:lnTo>
                      <a:pt x="176599" y="79469"/>
                    </a:lnTo>
                    <a:cubicBezTo>
                      <a:pt x="176599" y="81811"/>
                      <a:pt x="175669" y="84057"/>
                      <a:pt x="174013" y="85713"/>
                    </a:cubicBezTo>
                    <a:cubicBezTo>
                      <a:pt x="172357" y="87369"/>
                      <a:pt x="170111" y="88299"/>
                      <a:pt x="167769" y="88299"/>
                    </a:cubicBezTo>
                    <a:lnTo>
                      <a:pt x="8830" y="88299"/>
                    </a:lnTo>
                    <a:cubicBezTo>
                      <a:pt x="6488" y="88299"/>
                      <a:pt x="4242" y="87369"/>
                      <a:pt x="2586" y="85713"/>
                    </a:cubicBezTo>
                    <a:cubicBezTo>
                      <a:pt x="930" y="84057"/>
                      <a:pt x="0" y="81811"/>
                      <a:pt x="0" y="79469"/>
                    </a:cubicBezTo>
                    <a:lnTo>
                      <a:pt x="0" y="88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1" tIns="5761" rIns="5761" bIns="5761" numCol="1" spcCol="1270" anchor="ctr" anchorCtr="0">
                <a:noAutofit/>
              </a:bodyPr>
              <a:lstStyle/>
              <a:p>
                <a:pPr lvl="0" algn="ctr" defTabSz="222250">
                  <a:lnSpc>
                    <a:spcPct val="90000"/>
                  </a:lnSpc>
                  <a:spcBef>
                    <a:spcPct val="0"/>
                  </a:spcBef>
                  <a:spcAft>
                    <a:spcPct val="35000"/>
                  </a:spcAft>
                </a:pPr>
                <a:endParaRPr lang="en-CA" sz="500" kern="1200" dirty="0"/>
              </a:p>
            </p:txBody>
          </p:sp>
        </p:grpSp>
        <p:sp>
          <p:nvSpPr>
            <p:cNvPr id="208" name="Text Box 42"/>
            <p:cNvSpPr txBox="1">
              <a:spLocks noChangeArrowheads="1"/>
            </p:cNvSpPr>
            <p:nvPr/>
          </p:nvSpPr>
          <p:spPr bwMode="auto">
            <a:xfrm>
              <a:off x="5957457" y="4293581"/>
              <a:ext cx="1723902" cy="615553"/>
            </a:xfrm>
            <a:prstGeom prst="rect">
              <a:avLst/>
            </a:prstGeom>
            <a:noFill/>
            <a:ln w="9525">
              <a:noFill/>
              <a:miter lim="800000"/>
              <a:headEnd/>
              <a:tailEnd/>
            </a:ln>
            <a:effectLst/>
          </p:spPr>
          <p:txBody>
            <a:bodyPr wrap="square">
              <a:spAutoFit/>
            </a:bodyPr>
            <a:lstStyle/>
            <a:p>
              <a:pPr>
                <a:spcBef>
                  <a:spcPct val="50000"/>
                </a:spcBef>
              </a:pPr>
              <a:r>
                <a:rPr lang="fr-CA" dirty="0" smtClean="0">
                  <a:solidFill>
                    <a:srgbClr val="0070C0"/>
                  </a:solidFill>
                  <a:latin typeface="Arial" pitchFamily="34" charset="0"/>
                </a:rPr>
                <a:t>Dimension 3 </a:t>
              </a:r>
              <a:r>
                <a:rPr lang="fr-CA" sz="1600" dirty="0" smtClean="0"/>
                <a:t>(ex. </a:t>
              </a:r>
              <a:r>
                <a:rPr lang="fr-CA" sz="1600" dirty="0" err="1" smtClean="0"/>
                <a:t>unbalanced</a:t>
              </a:r>
              <a:r>
                <a:rPr lang="fr-CA" sz="1600" dirty="0" smtClean="0">
                  <a:latin typeface="Arial" pitchFamily="34" charset="0"/>
                </a:rPr>
                <a:t>)</a:t>
              </a:r>
              <a:endParaRPr lang="en-CA" sz="1600" dirty="0">
                <a:latin typeface="Arial" pitchFamily="34" charset="0"/>
              </a:endParaRPr>
            </a:p>
          </p:txBody>
        </p:sp>
      </p:grpSp>
      <p:grpSp>
        <p:nvGrpSpPr>
          <p:cNvPr id="238" name="Group 237"/>
          <p:cNvGrpSpPr/>
          <p:nvPr/>
        </p:nvGrpSpPr>
        <p:grpSpPr>
          <a:xfrm>
            <a:off x="807533" y="2896271"/>
            <a:ext cx="2869194" cy="1541127"/>
            <a:chOff x="807533" y="2896271"/>
            <a:chExt cx="2869194" cy="1541127"/>
          </a:xfrm>
        </p:grpSpPr>
        <p:sp>
          <p:nvSpPr>
            <p:cNvPr id="45098" name="Text Box 42"/>
            <p:cNvSpPr txBox="1">
              <a:spLocks noChangeArrowheads="1"/>
            </p:cNvSpPr>
            <p:nvPr/>
          </p:nvSpPr>
          <p:spPr bwMode="auto">
            <a:xfrm>
              <a:off x="807533" y="2896271"/>
              <a:ext cx="1593036" cy="615553"/>
            </a:xfrm>
            <a:prstGeom prst="rect">
              <a:avLst/>
            </a:prstGeom>
            <a:noFill/>
            <a:ln w="9525">
              <a:noFill/>
              <a:miter lim="800000"/>
              <a:headEnd/>
              <a:tailEnd/>
            </a:ln>
            <a:effectLst/>
          </p:spPr>
          <p:txBody>
            <a:bodyPr wrap="square">
              <a:spAutoFit/>
            </a:bodyPr>
            <a:lstStyle/>
            <a:p>
              <a:pPr>
                <a:spcBef>
                  <a:spcPct val="50000"/>
                </a:spcBef>
              </a:pPr>
              <a:r>
                <a:rPr lang="fr-CA" dirty="0">
                  <a:solidFill>
                    <a:srgbClr val="0070C0"/>
                  </a:solidFill>
                  <a:latin typeface="Arial" pitchFamily="34" charset="0"/>
                </a:rPr>
                <a:t>Dimension </a:t>
              </a:r>
              <a:r>
                <a:rPr lang="fr-CA" dirty="0" smtClean="0">
                  <a:solidFill>
                    <a:srgbClr val="0070C0"/>
                  </a:solidFill>
                  <a:latin typeface="Arial" pitchFamily="34" charset="0"/>
                </a:rPr>
                <a:t>N</a:t>
              </a:r>
            </a:p>
            <a:p>
              <a:pPr>
                <a:spcBef>
                  <a:spcPts val="0"/>
                </a:spcBef>
              </a:pPr>
              <a:r>
                <a:rPr lang="fr-CA" sz="1600" dirty="0" smtClean="0"/>
                <a:t>(ex. </a:t>
              </a:r>
              <a:r>
                <a:rPr lang="fr-CA" sz="1600" dirty="0" err="1" smtClean="0"/>
                <a:t>N:N</a:t>
              </a:r>
              <a:r>
                <a:rPr lang="fr-CA" sz="1600" dirty="0" smtClean="0"/>
                <a:t> </a:t>
              </a:r>
              <a:r>
                <a:rPr lang="fr-CA" sz="1600" dirty="0" err="1" smtClean="0"/>
                <a:t>p</a:t>
              </a:r>
              <a:r>
                <a:rPr lang="fr-CA" sz="1600" dirty="0" err="1" smtClean="0">
                  <a:latin typeface="Arial" pitchFamily="34" charset="0"/>
                </a:rPr>
                <a:t>aths</a:t>
              </a:r>
              <a:r>
                <a:rPr lang="fr-CA" sz="1600" dirty="0" smtClean="0">
                  <a:latin typeface="Arial" pitchFamily="34" charset="0"/>
                </a:rPr>
                <a:t>)</a:t>
              </a:r>
              <a:endParaRPr lang="en-CA" sz="1600" dirty="0">
                <a:latin typeface="Arial" pitchFamily="34" charset="0"/>
              </a:endParaRPr>
            </a:p>
          </p:txBody>
        </p:sp>
        <p:grpSp>
          <p:nvGrpSpPr>
            <p:cNvPr id="162" name="Group 161"/>
            <p:cNvGrpSpPr/>
            <p:nvPr/>
          </p:nvGrpSpPr>
          <p:grpSpPr>
            <a:xfrm rot="1213988">
              <a:off x="2360575" y="2913570"/>
              <a:ext cx="1316152" cy="743019"/>
              <a:chOff x="6336407" y="2999531"/>
              <a:chExt cx="1316152" cy="743019"/>
            </a:xfrm>
          </p:grpSpPr>
          <p:sp>
            <p:nvSpPr>
              <p:cNvPr id="163" name="Freeform 162"/>
              <p:cNvSpPr/>
              <p:nvPr/>
            </p:nvSpPr>
            <p:spPr>
              <a:xfrm>
                <a:off x="6336407" y="3322667"/>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64" name="Freeform 163"/>
              <p:cNvSpPr/>
              <p:nvPr/>
            </p:nvSpPr>
            <p:spPr>
              <a:xfrm rot="17183480">
                <a:off x="6444608" y="3251674"/>
                <a:ext cx="225671" cy="20083"/>
              </a:xfrm>
              <a:custGeom>
                <a:avLst/>
                <a:gdLst>
                  <a:gd name="connsiteX0" fmla="*/ 0 w 225671"/>
                  <a:gd name="connsiteY0" fmla="*/ 10041 h 20083"/>
                  <a:gd name="connsiteX1" fmla="*/ 225671 w 225671"/>
                  <a:gd name="connsiteY1" fmla="*/ 10041 h 20083"/>
                </a:gdLst>
                <a:ahLst/>
                <a:cxnLst>
                  <a:cxn ang="0">
                    <a:pos x="connsiteX0" y="connsiteY0"/>
                  </a:cxn>
                  <a:cxn ang="0">
                    <a:pos x="connsiteX1" y="connsiteY1"/>
                  </a:cxn>
                </a:cxnLst>
                <a:rect l="l" t="t" r="r" b="b"/>
                <a:pathLst>
                  <a:path w="225671" h="20083">
                    <a:moveTo>
                      <a:pt x="0" y="10041"/>
                    </a:moveTo>
                    <a:lnTo>
                      <a:pt x="225671" y="100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892" tIns="4399" rIns="119895" bIns="4400" numCol="1" spcCol="1270" anchor="ctr" anchorCtr="0">
                <a:noAutofit/>
              </a:bodyPr>
              <a:lstStyle/>
              <a:p>
                <a:pPr lvl="0" algn="ctr" defTabSz="222250">
                  <a:lnSpc>
                    <a:spcPct val="90000"/>
                  </a:lnSpc>
                  <a:spcBef>
                    <a:spcPct val="0"/>
                  </a:spcBef>
                  <a:spcAft>
                    <a:spcPct val="35000"/>
                  </a:spcAft>
                </a:pPr>
                <a:endParaRPr lang="en-CA" sz="500" kern="1200"/>
              </a:p>
            </p:txBody>
          </p:sp>
          <p:sp>
            <p:nvSpPr>
              <p:cNvPr id="165" name="Freeform 164"/>
              <p:cNvSpPr/>
              <p:nvPr/>
            </p:nvSpPr>
            <p:spPr>
              <a:xfrm>
                <a:off x="6589285" y="3106168"/>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66" name="Freeform 165"/>
              <p:cNvSpPr/>
              <p:nvPr/>
            </p:nvSpPr>
            <p:spPr>
              <a:xfrm rot="20266999">
                <a:off x="6768011" y="3090106"/>
                <a:ext cx="282026" cy="20083"/>
              </a:xfrm>
              <a:custGeom>
                <a:avLst/>
                <a:gdLst>
                  <a:gd name="connsiteX0" fmla="*/ 0 w 282026"/>
                  <a:gd name="connsiteY0" fmla="*/ 10041 h 20083"/>
                  <a:gd name="connsiteX1" fmla="*/ 282026 w 282026"/>
                  <a:gd name="connsiteY1" fmla="*/ 10041 h 20083"/>
                </a:gdLst>
                <a:ahLst/>
                <a:cxnLst>
                  <a:cxn ang="0">
                    <a:pos x="connsiteX0" y="connsiteY0"/>
                  </a:cxn>
                  <a:cxn ang="0">
                    <a:pos x="connsiteX1" y="connsiteY1"/>
                  </a:cxn>
                </a:cxnLst>
                <a:rect l="l" t="t" r="r" b="b"/>
                <a:pathLst>
                  <a:path w="282026" h="20083">
                    <a:moveTo>
                      <a:pt x="0" y="10041"/>
                    </a:moveTo>
                    <a:lnTo>
                      <a:pt x="282026"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6662" tIns="2991" rIns="146662" bIns="2990" numCol="1" spcCol="1270" anchor="ctr" anchorCtr="0">
                <a:noAutofit/>
              </a:bodyPr>
              <a:lstStyle/>
              <a:p>
                <a:pPr lvl="0" algn="ctr" defTabSz="222250">
                  <a:lnSpc>
                    <a:spcPct val="90000"/>
                  </a:lnSpc>
                  <a:spcBef>
                    <a:spcPct val="0"/>
                  </a:spcBef>
                  <a:spcAft>
                    <a:spcPct val="35000"/>
                  </a:spcAft>
                </a:pPr>
                <a:endParaRPr lang="en-CA" sz="500" kern="1200"/>
              </a:p>
            </p:txBody>
          </p:sp>
          <p:sp>
            <p:nvSpPr>
              <p:cNvPr id="167" name="Freeform 166"/>
              <p:cNvSpPr/>
              <p:nvPr/>
            </p:nvSpPr>
            <p:spPr>
              <a:xfrm>
                <a:off x="7039569" y="2999531"/>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68" name="Freeform 167"/>
              <p:cNvSpPr/>
              <p:nvPr/>
            </p:nvSpPr>
            <p:spPr>
              <a:xfrm rot="2145233">
                <a:off x="7201522" y="3121244"/>
                <a:ext cx="289084" cy="20083"/>
              </a:xfrm>
              <a:custGeom>
                <a:avLst/>
                <a:gdLst>
                  <a:gd name="connsiteX0" fmla="*/ 0 w 289084"/>
                  <a:gd name="connsiteY0" fmla="*/ 10041 h 20083"/>
                  <a:gd name="connsiteX1" fmla="*/ 289084 w 289084"/>
                  <a:gd name="connsiteY1" fmla="*/ 10041 h 20083"/>
                </a:gdLst>
                <a:ahLst/>
                <a:cxnLst>
                  <a:cxn ang="0">
                    <a:pos x="connsiteX0" y="connsiteY0"/>
                  </a:cxn>
                  <a:cxn ang="0">
                    <a:pos x="connsiteX1" y="connsiteY1"/>
                  </a:cxn>
                </a:cxnLst>
                <a:rect l="l" t="t" r="r" b="b"/>
                <a:pathLst>
                  <a:path w="289084" h="20083">
                    <a:moveTo>
                      <a:pt x="0" y="10041"/>
                    </a:moveTo>
                    <a:lnTo>
                      <a:pt x="289084"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0015" tIns="2814" rIns="150014" bIns="2814" numCol="1" spcCol="1270" anchor="ctr" anchorCtr="0">
                <a:noAutofit/>
              </a:bodyPr>
              <a:lstStyle/>
              <a:p>
                <a:pPr lvl="0" algn="ctr" defTabSz="222250">
                  <a:lnSpc>
                    <a:spcPct val="90000"/>
                  </a:lnSpc>
                  <a:spcBef>
                    <a:spcPct val="0"/>
                  </a:spcBef>
                  <a:spcAft>
                    <a:spcPct val="35000"/>
                  </a:spcAft>
                </a:pPr>
                <a:endParaRPr lang="en-CA" sz="500" kern="1200"/>
              </a:p>
            </p:txBody>
          </p:sp>
          <p:sp>
            <p:nvSpPr>
              <p:cNvPr id="169" name="Freeform 168"/>
              <p:cNvSpPr/>
              <p:nvPr/>
            </p:nvSpPr>
            <p:spPr>
              <a:xfrm>
                <a:off x="7463365" y="3172744"/>
                <a:ext cx="189194" cy="85997"/>
              </a:xfrm>
              <a:custGeom>
                <a:avLst/>
                <a:gdLst>
                  <a:gd name="connsiteX0" fmla="*/ 0 w 189194"/>
                  <a:gd name="connsiteY0" fmla="*/ 8600 h 85997"/>
                  <a:gd name="connsiteX1" fmla="*/ 2519 w 189194"/>
                  <a:gd name="connsiteY1" fmla="*/ 2519 h 85997"/>
                  <a:gd name="connsiteX2" fmla="*/ 8600 w 189194"/>
                  <a:gd name="connsiteY2" fmla="*/ 0 h 85997"/>
                  <a:gd name="connsiteX3" fmla="*/ 180594 w 189194"/>
                  <a:gd name="connsiteY3" fmla="*/ 0 h 85997"/>
                  <a:gd name="connsiteX4" fmla="*/ 186675 w 189194"/>
                  <a:gd name="connsiteY4" fmla="*/ 2519 h 85997"/>
                  <a:gd name="connsiteX5" fmla="*/ 189194 w 189194"/>
                  <a:gd name="connsiteY5" fmla="*/ 8600 h 85997"/>
                  <a:gd name="connsiteX6" fmla="*/ 189194 w 189194"/>
                  <a:gd name="connsiteY6" fmla="*/ 77397 h 85997"/>
                  <a:gd name="connsiteX7" fmla="*/ 186675 w 189194"/>
                  <a:gd name="connsiteY7" fmla="*/ 83478 h 85997"/>
                  <a:gd name="connsiteX8" fmla="*/ 180594 w 189194"/>
                  <a:gd name="connsiteY8" fmla="*/ 85997 h 85997"/>
                  <a:gd name="connsiteX9" fmla="*/ 8600 w 189194"/>
                  <a:gd name="connsiteY9" fmla="*/ 85997 h 85997"/>
                  <a:gd name="connsiteX10" fmla="*/ 2519 w 189194"/>
                  <a:gd name="connsiteY10" fmla="*/ 83478 h 85997"/>
                  <a:gd name="connsiteX11" fmla="*/ 0 w 189194"/>
                  <a:gd name="connsiteY11" fmla="*/ 77397 h 85997"/>
                  <a:gd name="connsiteX12" fmla="*/ 0 w 189194"/>
                  <a:gd name="connsiteY12" fmla="*/ 8600 h 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85997">
                    <a:moveTo>
                      <a:pt x="0" y="8600"/>
                    </a:moveTo>
                    <a:cubicBezTo>
                      <a:pt x="0" y="6319"/>
                      <a:pt x="906" y="4132"/>
                      <a:pt x="2519" y="2519"/>
                    </a:cubicBezTo>
                    <a:cubicBezTo>
                      <a:pt x="4132" y="906"/>
                      <a:pt x="6319" y="0"/>
                      <a:pt x="8600" y="0"/>
                    </a:cubicBezTo>
                    <a:lnTo>
                      <a:pt x="180594" y="0"/>
                    </a:lnTo>
                    <a:cubicBezTo>
                      <a:pt x="182875" y="0"/>
                      <a:pt x="185062" y="906"/>
                      <a:pt x="186675" y="2519"/>
                    </a:cubicBezTo>
                    <a:cubicBezTo>
                      <a:pt x="188288" y="4132"/>
                      <a:pt x="189194" y="6319"/>
                      <a:pt x="189194" y="8600"/>
                    </a:cubicBezTo>
                    <a:lnTo>
                      <a:pt x="189194" y="77397"/>
                    </a:lnTo>
                    <a:cubicBezTo>
                      <a:pt x="189194" y="79678"/>
                      <a:pt x="188288" y="81865"/>
                      <a:pt x="186675" y="83478"/>
                    </a:cubicBezTo>
                    <a:cubicBezTo>
                      <a:pt x="185062" y="85091"/>
                      <a:pt x="182875" y="85997"/>
                      <a:pt x="180594" y="85997"/>
                    </a:cubicBezTo>
                    <a:lnTo>
                      <a:pt x="8600" y="85997"/>
                    </a:lnTo>
                    <a:cubicBezTo>
                      <a:pt x="6319" y="85997"/>
                      <a:pt x="4132" y="85091"/>
                      <a:pt x="2519" y="83478"/>
                    </a:cubicBezTo>
                    <a:cubicBezTo>
                      <a:pt x="906" y="81865"/>
                      <a:pt x="0" y="79678"/>
                      <a:pt x="0" y="77397"/>
                    </a:cubicBezTo>
                    <a:lnTo>
                      <a:pt x="0" y="8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4" tIns="5694" rIns="5694" bIns="5694"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70" name="Freeform 169"/>
              <p:cNvSpPr/>
              <p:nvPr/>
            </p:nvSpPr>
            <p:spPr>
              <a:xfrm rot="2962049">
                <a:off x="7165936" y="3173488"/>
                <a:ext cx="360257" cy="20083"/>
              </a:xfrm>
              <a:custGeom>
                <a:avLst/>
                <a:gdLst>
                  <a:gd name="connsiteX0" fmla="*/ 0 w 360257"/>
                  <a:gd name="connsiteY0" fmla="*/ 10041 h 20083"/>
                  <a:gd name="connsiteX1" fmla="*/ 360257 w 360257"/>
                  <a:gd name="connsiteY1" fmla="*/ 10041 h 20083"/>
                </a:gdLst>
                <a:ahLst/>
                <a:cxnLst>
                  <a:cxn ang="0">
                    <a:pos x="connsiteX0" y="connsiteY0"/>
                  </a:cxn>
                  <a:cxn ang="0">
                    <a:pos x="connsiteX1" y="connsiteY1"/>
                  </a:cxn>
                </a:cxnLst>
                <a:rect l="l" t="t" r="r" b="b"/>
                <a:pathLst>
                  <a:path w="360257" h="20083">
                    <a:moveTo>
                      <a:pt x="0" y="10041"/>
                    </a:moveTo>
                    <a:lnTo>
                      <a:pt x="360257"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3822" tIns="1035" rIns="183822" bIns="1035" numCol="1" spcCol="1270" anchor="ctr" anchorCtr="0">
                <a:noAutofit/>
              </a:bodyPr>
              <a:lstStyle/>
              <a:p>
                <a:pPr lvl="0" algn="ctr" defTabSz="222250">
                  <a:lnSpc>
                    <a:spcPct val="90000"/>
                  </a:lnSpc>
                  <a:spcBef>
                    <a:spcPct val="0"/>
                  </a:spcBef>
                  <a:spcAft>
                    <a:spcPct val="35000"/>
                  </a:spcAft>
                </a:pPr>
                <a:endParaRPr lang="en-CA" sz="500" kern="1200"/>
              </a:p>
            </p:txBody>
          </p:sp>
          <p:sp>
            <p:nvSpPr>
              <p:cNvPr id="171" name="Freeform 170"/>
              <p:cNvSpPr/>
              <p:nvPr/>
            </p:nvSpPr>
            <p:spPr>
              <a:xfrm>
                <a:off x="7463365" y="3272931"/>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72" name="Freeform 171"/>
              <p:cNvSpPr/>
              <p:nvPr/>
            </p:nvSpPr>
            <p:spPr>
              <a:xfrm rot="1333001">
                <a:off x="6768011" y="3196743"/>
                <a:ext cx="282026" cy="20083"/>
              </a:xfrm>
              <a:custGeom>
                <a:avLst/>
                <a:gdLst>
                  <a:gd name="connsiteX0" fmla="*/ 0 w 282026"/>
                  <a:gd name="connsiteY0" fmla="*/ 10041 h 20083"/>
                  <a:gd name="connsiteX1" fmla="*/ 282026 w 282026"/>
                  <a:gd name="connsiteY1" fmla="*/ 10041 h 20083"/>
                </a:gdLst>
                <a:ahLst/>
                <a:cxnLst>
                  <a:cxn ang="0">
                    <a:pos x="connsiteX0" y="connsiteY0"/>
                  </a:cxn>
                  <a:cxn ang="0">
                    <a:pos x="connsiteX1" y="connsiteY1"/>
                  </a:cxn>
                </a:cxnLst>
                <a:rect l="l" t="t" r="r" b="b"/>
                <a:pathLst>
                  <a:path w="282026" h="20083">
                    <a:moveTo>
                      <a:pt x="0" y="10041"/>
                    </a:moveTo>
                    <a:lnTo>
                      <a:pt x="282026"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6663" tIns="2990" rIns="146661" bIns="2991" numCol="1" spcCol="1270" anchor="ctr" anchorCtr="0">
                <a:noAutofit/>
              </a:bodyPr>
              <a:lstStyle/>
              <a:p>
                <a:pPr lvl="0" algn="ctr" defTabSz="222250">
                  <a:lnSpc>
                    <a:spcPct val="90000"/>
                  </a:lnSpc>
                  <a:spcBef>
                    <a:spcPct val="0"/>
                  </a:spcBef>
                  <a:spcAft>
                    <a:spcPct val="35000"/>
                  </a:spcAft>
                </a:pPr>
                <a:endParaRPr lang="en-CA" sz="500" kern="1200"/>
              </a:p>
            </p:txBody>
          </p:sp>
          <p:sp>
            <p:nvSpPr>
              <p:cNvPr id="173" name="Freeform 172"/>
              <p:cNvSpPr/>
              <p:nvPr/>
            </p:nvSpPr>
            <p:spPr>
              <a:xfrm>
                <a:off x="7039569" y="3212805"/>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74" name="Freeform 173"/>
              <p:cNvSpPr/>
              <p:nvPr/>
            </p:nvSpPr>
            <p:spPr>
              <a:xfrm rot="2145233">
                <a:off x="7201522" y="3334519"/>
                <a:ext cx="289084" cy="20083"/>
              </a:xfrm>
              <a:custGeom>
                <a:avLst/>
                <a:gdLst>
                  <a:gd name="connsiteX0" fmla="*/ 0 w 289084"/>
                  <a:gd name="connsiteY0" fmla="*/ 10041 h 20083"/>
                  <a:gd name="connsiteX1" fmla="*/ 289084 w 289084"/>
                  <a:gd name="connsiteY1" fmla="*/ 10041 h 20083"/>
                </a:gdLst>
                <a:ahLst/>
                <a:cxnLst>
                  <a:cxn ang="0">
                    <a:pos x="connsiteX0" y="connsiteY0"/>
                  </a:cxn>
                  <a:cxn ang="0">
                    <a:pos x="connsiteX1" y="connsiteY1"/>
                  </a:cxn>
                </a:cxnLst>
                <a:rect l="l" t="t" r="r" b="b"/>
                <a:pathLst>
                  <a:path w="289084" h="20083">
                    <a:moveTo>
                      <a:pt x="0" y="10041"/>
                    </a:moveTo>
                    <a:lnTo>
                      <a:pt x="289084"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0014" tIns="2813" rIns="150015" bIns="2815" numCol="1" spcCol="1270" anchor="ctr" anchorCtr="0">
                <a:noAutofit/>
              </a:bodyPr>
              <a:lstStyle/>
              <a:p>
                <a:pPr lvl="0" algn="ctr" defTabSz="222250">
                  <a:lnSpc>
                    <a:spcPct val="90000"/>
                  </a:lnSpc>
                  <a:spcBef>
                    <a:spcPct val="0"/>
                  </a:spcBef>
                  <a:spcAft>
                    <a:spcPct val="35000"/>
                  </a:spcAft>
                </a:pPr>
                <a:endParaRPr lang="en-CA" sz="500" kern="1200"/>
              </a:p>
            </p:txBody>
          </p:sp>
          <p:sp>
            <p:nvSpPr>
              <p:cNvPr id="175" name="Freeform 174"/>
              <p:cNvSpPr/>
              <p:nvPr/>
            </p:nvSpPr>
            <p:spPr>
              <a:xfrm>
                <a:off x="7463365" y="3381718"/>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76" name="Freeform 175"/>
              <p:cNvSpPr/>
              <p:nvPr/>
            </p:nvSpPr>
            <p:spPr>
              <a:xfrm rot="2981556">
                <a:off x="7164734" y="3388342"/>
                <a:ext cx="362661" cy="20083"/>
              </a:xfrm>
              <a:custGeom>
                <a:avLst/>
                <a:gdLst>
                  <a:gd name="connsiteX0" fmla="*/ 0 w 362661"/>
                  <a:gd name="connsiteY0" fmla="*/ 10041 h 20083"/>
                  <a:gd name="connsiteX1" fmla="*/ 362661 w 362661"/>
                  <a:gd name="connsiteY1" fmla="*/ 10041 h 20083"/>
                </a:gdLst>
                <a:ahLst/>
                <a:cxnLst>
                  <a:cxn ang="0">
                    <a:pos x="connsiteX0" y="connsiteY0"/>
                  </a:cxn>
                  <a:cxn ang="0">
                    <a:pos x="connsiteX1" y="connsiteY1"/>
                  </a:cxn>
                </a:cxnLst>
                <a:rect l="l" t="t" r="r" b="b"/>
                <a:pathLst>
                  <a:path w="362661" h="20083">
                    <a:moveTo>
                      <a:pt x="0" y="10041"/>
                    </a:moveTo>
                    <a:lnTo>
                      <a:pt x="362661"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964" tIns="974" rIns="184963" bIns="975" numCol="1" spcCol="1270" anchor="ctr" anchorCtr="0">
                <a:noAutofit/>
              </a:bodyPr>
              <a:lstStyle/>
              <a:p>
                <a:pPr lvl="0" algn="ctr" defTabSz="222250">
                  <a:lnSpc>
                    <a:spcPct val="90000"/>
                  </a:lnSpc>
                  <a:spcBef>
                    <a:spcPct val="0"/>
                  </a:spcBef>
                  <a:spcAft>
                    <a:spcPct val="35000"/>
                  </a:spcAft>
                </a:pPr>
                <a:endParaRPr lang="en-CA" sz="500" kern="1200"/>
              </a:p>
            </p:txBody>
          </p:sp>
          <p:sp>
            <p:nvSpPr>
              <p:cNvPr id="177" name="Freeform 176"/>
              <p:cNvSpPr/>
              <p:nvPr/>
            </p:nvSpPr>
            <p:spPr>
              <a:xfrm>
                <a:off x="7463365" y="3489365"/>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78" name="Freeform 177"/>
              <p:cNvSpPr/>
              <p:nvPr/>
            </p:nvSpPr>
            <p:spPr>
              <a:xfrm rot="4416520">
                <a:off x="6444608" y="3468174"/>
                <a:ext cx="225671" cy="20083"/>
              </a:xfrm>
              <a:custGeom>
                <a:avLst/>
                <a:gdLst>
                  <a:gd name="connsiteX0" fmla="*/ 0 w 225671"/>
                  <a:gd name="connsiteY0" fmla="*/ 10041 h 20083"/>
                  <a:gd name="connsiteX1" fmla="*/ 225671 w 225671"/>
                  <a:gd name="connsiteY1" fmla="*/ 10041 h 20083"/>
                </a:gdLst>
                <a:ahLst/>
                <a:cxnLst>
                  <a:cxn ang="0">
                    <a:pos x="connsiteX0" y="connsiteY0"/>
                  </a:cxn>
                  <a:cxn ang="0">
                    <a:pos x="connsiteX1" y="connsiteY1"/>
                  </a:cxn>
                </a:cxnLst>
                <a:rect l="l" t="t" r="r" b="b"/>
                <a:pathLst>
                  <a:path w="225671" h="20083">
                    <a:moveTo>
                      <a:pt x="0" y="10041"/>
                    </a:moveTo>
                    <a:lnTo>
                      <a:pt x="225671" y="100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892" tIns="4399" rIns="119895" bIns="4400" numCol="1" spcCol="1270" anchor="ctr" anchorCtr="0">
                <a:noAutofit/>
              </a:bodyPr>
              <a:lstStyle/>
              <a:p>
                <a:pPr lvl="0" algn="ctr" defTabSz="222250">
                  <a:lnSpc>
                    <a:spcPct val="90000"/>
                  </a:lnSpc>
                  <a:spcBef>
                    <a:spcPct val="0"/>
                  </a:spcBef>
                  <a:spcAft>
                    <a:spcPct val="35000"/>
                  </a:spcAft>
                </a:pPr>
                <a:endParaRPr lang="en-CA" sz="500" kern="1200"/>
              </a:p>
            </p:txBody>
          </p:sp>
          <p:sp>
            <p:nvSpPr>
              <p:cNvPr id="179" name="Freeform 178"/>
              <p:cNvSpPr/>
              <p:nvPr/>
            </p:nvSpPr>
            <p:spPr>
              <a:xfrm>
                <a:off x="6589285" y="3539166"/>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r>
                  <a:rPr lang="en-CA" sz="500" kern="1200" dirty="0" smtClean="0"/>
                  <a:t> </a:t>
                </a:r>
                <a:endParaRPr lang="en-CA" sz="500" kern="1200" dirty="0"/>
              </a:p>
            </p:txBody>
          </p:sp>
          <p:sp>
            <p:nvSpPr>
              <p:cNvPr id="180" name="Freeform 179"/>
              <p:cNvSpPr/>
              <p:nvPr/>
            </p:nvSpPr>
            <p:spPr>
              <a:xfrm rot="20242808">
                <a:off x="6767601" y="3522030"/>
                <a:ext cx="282846" cy="20083"/>
              </a:xfrm>
              <a:custGeom>
                <a:avLst/>
                <a:gdLst>
                  <a:gd name="connsiteX0" fmla="*/ 0 w 282846"/>
                  <a:gd name="connsiteY0" fmla="*/ 10041 h 20083"/>
                  <a:gd name="connsiteX1" fmla="*/ 282846 w 282846"/>
                  <a:gd name="connsiteY1" fmla="*/ 10041 h 20083"/>
                </a:gdLst>
                <a:ahLst/>
                <a:cxnLst>
                  <a:cxn ang="0">
                    <a:pos x="connsiteX0" y="connsiteY0"/>
                  </a:cxn>
                  <a:cxn ang="0">
                    <a:pos x="connsiteX1" y="connsiteY1"/>
                  </a:cxn>
                </a:cxnLst>
                <a:rect l="l" t="t" r="r" b="b"/>
                <a:pathLst>
                  <a:path w="282846" h="20083">
                    <a:moveTo>
                      <a:pt x="0" y="10041"/>
                    </a:moveTo>
                    <a:lnTo>
                      <a:pt x="282846"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052" tIns="2970" rIns="147052" bIns="2970" numCol="1" spcCol="1270" anchor="ctr" anchorCtr="0">
                <a:noAutofit/>
              </a:bodyPr>
              <a:lstStyle/>
              <a:p>
                <a:pPr lvl="0" algn="ctr" defTabSz="222250">
                  <a:lnSpc>
                    <a:spcPct val="90000"/>
                  </a:lnSpc>
                  <a:spcBef>
                    <a:spcPct val="0"/>
                  </a:spcBef>
                  <a:spcAft>
                    <a:spcPct val="35000"/>
                  </a:spcAft>
                </a:pPr>
                <a:endParaRPr lang="en-CA" sz="500" kern="1200"/>
              </a:p>
            </p:txBody>
          </p:sp>
          <p:sp>
            <p:nvSpPr>
              <p:cNvPr id="181" name="Freeform 180"/>
              <p:cNvSpPr/>
              <p:nvPr/>
            </p:nvSpPr>
            <p:spPr>
              <a:xfrm>
                <a:off x="7039569" y="3430379"/>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82" name="Freeform 181"/>
              <p:cNvSpPr/>
              <p:nvPr/>
            </p:nvSpPr>
            <p:spPr>
              <a:xfrm rot="18674758">
                <a:off x="7168145" y="3333861"/>
                <a:ext cx="355838" cy="20083"/>
              </a:xfrm>
              <a:custGeom>
                <a:avLst/>
                <a:gdLst>
                  <a:gd name="connsiteX0" fmla="*/ 0 w 355838"/>
                  <a:gd name="connsiteY0" fmla="*/ 10041 h 20083"/>
                  <a:gd name="connsiteX1" fmla="*/ 355838 w 355838"/>
                  <a:gd name="connsiteY1" fmla="*/ 10041 h 20083"/>
                </a:gdLst>
                <a:ahLst/>
                <a:cxnLst>
                  <a:cxn ang="0">
                    <a:pos x="connsiteX0" y="connsiteY0"/>
                  </a:cxn>
                  <a:cxn ang="0">
                    <a:pos x="connsiteX1" y="connsiteY1"/>
                  </a:cxn>
                </a:cxnLst>
                <a:rect l="l" t="t" r="r" b="b"/>
                <a:pathLst>
                  <a:path w="355838" h="20083">
                    <a:moveTo>
                      <a:pt x="0" y="10041"/>
                    </a:moveTo>
                    <a:lnTo>
                      <a:pt x="355838"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1723" tIns="1146" rIns="181723" bIns="1145" numCol="1" spcCol="1270" anchor="ctr" anchorCtr="0">
                <a:noAutofit/>
              </a:bodyPr>
              <a:lstStyle/>
              <a:p>
                <a:pPr lvl="0" algn="ctr" defTabSz="222250">
                  <a:lnSpc>
                    <a:spcPct val="90000"/>
                  </a:lnSpc>
                  <a:spcBef>
                    <a:spcPct val="0"/>
                  </a:spcBef>
                  <a:spcAft>
                    <a:spcPct val="35000"/>
                  </a:spcAft>
                </a:pPr>
                <a:endParaRPr lang="en-CA" sz="500" kern="1200"/>
              </a:p>
            </p:txBody>
          </p:sp>
          <p:sp>
            <p:nvSpPr>
              <p:cNvPr id="183" name="Freeform 182"/>
              <p:cNvSpPr/>
              <p:nvPr/>
            </p:nvSpPr>
            <p:spPr>
              <a:xfrm>
                <a:off x="7463365" y="3162829"/>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84" name="Freeform 183"/>
              <p:cNvSpPr/>
              <p:nvPr/>
            </p:nvSpPr>
            <p:spPr>
              <a:xfrm rot="19554747">
                <a:off x="7204428" y="3388255"/>
                <a:ext cx="283272" cy="20083"/>
              </a:xfrm>
              <a:custGeom>
                <a:avLst/>
                <a:gdLst>
                  <a:gd name="connsiteX0" fmla="*/ 0 w 283272"/>
                  <a:gd name="connsiteY0" fmla="*/ 10041 h 20083"/>
                  <a:gd name="connsiteX1" fmla="*/ 283272 w 283272"/>
                  <a:gd name="connsiteY1" fmla="*/ 10041 h 20083"/>
                </a:gdLst>
                <a:ahLst/>
                <a:cxnLst>
                  <a:cxn ang="0">
                    <a:pos x="connsiteX0" y="connsiteY0"/>
                  </a:cxn>
                  <a:cxn ang="0">
                    <a:pos x="connsiteX1" y="connsiteY1"/>
                  </a:cxn>
                </a:cxnLst>
                <a:rect l="l" t="t" r="r" b="b"/>
                <a:pathLst>
                  <a:path w="283272" h="20083">
                    <a:moveTo>
                      <a:pt x="0" y="10041"/>
                    </a:moveTo>
                    <a:lnTo>
                      <a:pt x="283272"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255" tIns="2959" rIns="147253" bIns="2960" numCol="1" spcCol="1270" anchor="ctr" anchorCtr="0">
                <a:noAutofit/>
              </a:bodyPr>
              <a:lstStyle/>
              <a:p>
                <a:pPr lvl="0" algn="ctr" defTabSz="222250">
                  <a:lnSpc>
                    <a:spcPct val="90000"/>
                  </a:lnSpc>
                  <a:spcBef>
                    <a:spcPct val="0"/>
                  </a:spcBef>
                  <a:spcAft>
                    <a:spcPct val="35000"/>
                  </a:spcAft>
                </a:pPr>
                <a:endParaRPr lang="en-CA" sz="500" kern="1200"/>
              </a:p>
            </p:txBody>
          </p:sp>
          <p:sp>
            <p:nvSpPr>
              <p:cNvPr id="185" name="Freeform 184"/>
              <p:cNvSpPr/>
              <p:nvPr/>
            </p:nvSpPr>
            <p:spPr>
              <a:xfrm>
                <a:off x="7463365" y="3271616"/>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86" name="Freeform 185"/>
              <p:cNvSpPr/>
              <p:nvPr/>
            </p:nvSpPr>
            <p:spPr>
              <a:xfrm rot="1357192">
                <a:off x="6767601" y="3630817"/>
                <a:ext cx="282846" cy="20083"/>
              </a:xfrm>
              <a:custGeom>
                <a:avLst/>
                <a:gdLst>
                  <a:gd name="connsiteX0" fmla="*/ 0 w 282846"/>
                  <a:gd name="connsiteY0" fmla="*/ 10041 h 20083"/>
                  <a:gd name="connsiteX1" fmla="*/ 282846 w 282846"/>
                  <a:gd name="connsiteY1" fmla="*/ 10041 h 20083"/>
                </a:gdLst>
                <a:ahLst/>
                <a:cxnLst>
                  <a:cxn ang="0">
                    <a:pos x="connsiteX0" y="connsiteY0"/>
                  </a:cxn>
                  <a:cxn ang="0">
                    <a:pos x="connsiteX1" y="connsiteY1"/>
                  </a:cxn>
                </a:cxnLst>
                <a:rect l="l" t="t" r="r" b="b"/>
                <a:pathLst>
                  <a:path w="282846" h="20083">
                    <a:moveTo>
                      <a:pt x="0" y="10041"/>
                    </a:moveTo>
                    <a:lnTo>
                      <a:pt x="282846"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052" tIns="2970" rIns="147051" bIns="2971" numCol="1" spcCol="1270" anchor="ctr" anchorCtr="0">
                <a:noAutofit/>
              </a:bodyPr>
              <a:lstStyle/>
              <a:p>
                <a:pPr lvl="0" algn="ctr" defTabSz="222250">
                  <a:lnSpc>
                    <a:spcPct val="90000"/>
                  </a:lnSpc>
                  <a:spcBef>
                    <a:spcPct val="0"/>
                  </a:spcBef>
                  <a:spcAft>
                    <a:spcPct val="35000"/>
                  </a:spcAft>
                </a:pPr>
                <a:endParaRPr lang="en-CA" sz="500" kern="1200"/>
              </a:p>
            </p:txBody>
          </p:sp>
          <p:sp>
            <p:nvSpPr>
              <p:cNvPr id="187" name="Freeform 186"/>
              <p:cNvSpPr/>
              <p:nvPr/>
            </p:nvSpPr>
            <p:spPr>
              <a:xfrm>
                <a:off x="7039569" y="3647953"/>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88" name="Freeform 187"/>
              <p:cNvSpPr/>
              <p:nvPr/>
            </p:nvSpPr>
            <p:spPr>
              <a:xfrm rot="18674758">
                <a:off x="7168145" y="3551435"/>
                <a:ext cx="355838" cy="20083"/>
              </a:xfrm>
              <a:custGeom>
                <a:avLst/>
                <a:gdLst>
                  <a:gd name="connsiteX0" fmla="*/ 0 w 355838"/>
                  <a:gd name="connsiteY0" fmla="*/ 10041 h 20083"/>
                  <a:gd name="connsiteX1" fmla="*/ 355838 w 355838"/>
                  <a:gd name="connsiteY1" fmla="*/ 10041 h 20083"/>
                </a:gdLst>
                <a:ahLst/>
                <a:cxnLst>
                  <a:cxn ang="0">
                    <a:pos x="connsiteX0" y="connsiteY0"/>
                  </a:cxn>
                  <a:cxn ang="0">
                    <a:pos x="connsiteX1" y="connsiteY1"/>
                  </a:cxn>
                </a:cxnLst>
                <a:rect l="l" t="t" r="r" b="b"/>
                <a:pathLst>
                  <a:path w="355838" h="20083">
                    <a:moveTo>
                      <a:pt x="0" y="10041"/>
                    </a:moveTo>
                    <a:lnTo>
                      <a:pt x="355838"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1723" tIns="1146" rIns="181723" bIns="1145" numCol="1" spcCol="1270" anchor="ctr" anchorCtr="0">
                <a:noAutofit/>
              </a:bodyPr>
              <a:lstStyle/>
              <a:p>
                <a:pPr lvl="0" algn="ctr" defTabSz="222250">
                  <a:lnSpc>
                    <a:spcPct val="90000"/>
                  </a:lnSpc>
                  <a:spcBef>
                    <a:spcPct val="0"/>
                  </a:spcBef>
                  <a:spcAft>
                    <a:spcPct val="35000"/>
                  </a:spcAft>
                </a:pPr>
                <a:endParaRPr lang="en-CA" sz="500" kern="1200"/>
              </a:p>
            </p:txBody>
          </p:sp>
          <p:sp>
            <p:nvSpPr>
              <p:cNvPr id="189" name="Freeform 188"/>
              <p:cNvSpPr/>
              <p:nvPr/>
            </p:nvSpPr>
            <p:spPr>
              <a:xfrm>
                <a:off x="7463365" y="3380403"/>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sp>
            <p:nvSpPr>
              <p:cNvPr id="190" name="Freeform 189"/>
              <p:cNvSpPr/>
              <p:nvPr/>
            </p:nvSpPr>
            <p:spPr>
              <a:xfrm rot="19554747">
                <a:off x="7204428" y="3605829"/>
                <a:ext cx="283272" cy="20083"/>
              </a:xfrm>
              <a:custGeom>
                <a:avLst/>
                <a:gdLst>
                  <a:gd name="connsiteX0" fmla="*/ 0 w 283272"/>
                  <a:gd name="connsiteY0" fmla="*/ 10041 h 20083"/>
                  <a:gd name="connsiteX1" fmla="*/ 283272 w 283272"/>
                  <a:gd name="connsiteY1" fmla="*/ 10041 h 20083"/>
                </a:gdLst>
                <a:ahLst/>
                <a:cxnLst>
                  <a:cxn ang="0">
                    <a:pos x="connsiteX0" y="connsiteY0"/>
                  </a:cxn>
                  <a:cxn ang="0">
                    <a:pos x="connsiteX1" y="connsiteY1"/>
                  </a:cxn>
                </a:cxnLst>
                <a:rect l="l" t="t" r="r" b="b"/>
                <a:pathLst>
                  <a:path w="283272" h="20083">
                    <a:moveTo>
                      <a:pt x="0" y="10041"/>
                    </a:moveTo>
                    <a:lnTo>
                      <a:pt x="283272" y="100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255" tIns="2959" rIns="147253" bIns="2960" numCol="1" spcCol="1270" anchor="ctr" anchorCtr="0">
                <a:noAutofit/>
              </a:bodyPr>
              <a:lstStyle/>
              <a:p>
                <a:pPr lvl="0" algn="ctr" defTabSz="222250">
                  <a:lnSpc>
                    <a:spcPct val="90000"/>
                  </a:lnSpc>
                  <a:spcBef>
                    <a:spcPct val="0"/>
                  </a:spcBef>
                  <a:spcAft>
                    <a:spcPct val="35000"/>
                  </a:spcAft>
                </a:pPr>
                <a:endParaRPr lang="en-CA" sz="500" kern="1200"/>
              </a:p>
            </p:txBody>
          </p:sp>
          <p:sp>
            <p:nvSpPr>
              <p:cNvPr id="191" name="Freeform 190"/>
              <p:cNvSpPr/>
              <p:nvPr/>
            </p:nvSpPr>
            <p:spPr>
              <a:xfrm>
                <a:off x="7463365" y="3489190"/>
                <a:ext cx="189194" cy="94597"/>
              </a:xfrm>
              <a:custGeom>
                <a:avLst/>
                <a:gdLst>
                  <a:gd name="connsiteX0" fmla="*/ 0 w 189194"/>
                  <a:gd name="connsiteY0" fmla="*/ 9460 h 94597"/>
                  <a:gd name="connsiteX1" fmla="*/ 2771 w 189194"/>
                  <a:gd name="connsiteY1" fmla="*/ 2771 h 94597"/>
                  <a:gd name="connsiteX2" fmla="*/ 9460 w 189194"/>
                  <a:gd name="connsiteY2" fmla="*/ 0 h 94597"/>
                  <a:gd name="connsiteX3" fmla="*/ 179734 w 189194"/>
                  <a:gd name="connsiteY3" fmla="*/ 0 h 94597"/>
                  <a:gd name="connsiteX4" fmla="*/ 186423 w 189194"/>
                  <a:gd name="connsiteY4" fmla="*/ 2771 h 94597"/>
                  <a:gd name="connsiteX5" fmla="*/ 189194 w 189194"/>
                  <a:gd name="connsiteY5" fmla="*/ 9460 h 94597"/>
                  <a:gd name="connsiteX6" fmla="*/ 189194 w 189194"/>
                  <a:gd name="connsiteY6" fmla="*/ 85137 h 94597"/>
                  <a:gd name="connsiteX7" fmla="*/ 186423 w 189194"/>
                  <a:gd name="connsiteY7" fmla="*/ 91826 h 94597"/>
                  <a:gd name="connsiteX8" fmla="*/ 179734 w 189194"/>
                  <a:gd name="connsiteY8" fmla="*/ 94597 h 94597"/>
                  <a:gd name="connsiteX9" fmla="*/ 9460 w 189194"/>
                  <a:gd name="connsiteY9" fmla="*/ 94597 h 94597"/>
                  <a:gd name="connsiteX10" fmla="*/ 2771 w 189194"/>
                  <a:gd name="connsiteY10" fmla="*/ 91826 h 94597"/>
                  <a:gd name="connsiteX11" fmla="*/ 0 w 189194"/>
                  <a:gd name="connsiteY11" fmla="*/ 85137 h 94597"/>
                  <a:gd name="connsiteX12" fmla="*/ 0 w 189194"/>
                  <a:gd name="connsiteY12" fmla="*/ 9460 h 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94" h="94597">
                    <a:moveTo>
                      <a:pt x="0" y="9460"/>
                    </a:moveTo>
                    <a:cubicBezTo>
                      <a:pt x="0" y="6951"/>
                      <a:pt x="997" y="4545"/>
                      <a:pt x="2771" y="2771"/>
                    </a:cubicBezTo>
                    <a:cubicBezTo>
                      <a:pt x="4545" y="997"/>
                      <a:pt x="6951" y="0"/>
                      <a:pt x="9460" y="0"/>
                    </a:cubicBezTo>
                    <a:lnTo>
                      <a:pt x="179734" y="0"/>
                    </a:lnTo>
                    <a:cubicBezTo>
                      <a:pt x="182243" y="0"/>
                      <a:pt x="184649" y="997"/>
                      <a:pt x="186423" y="2771"/>
                    </a:cubicBezTo>
                    <a:cubicBezTo>
                      <a:pt x="188197" y="4545"/>
                      <a:pt x="189194" y="6951"/>
                      <a:pt x="189194" y="9460"/>
                    </a:cubicBezTo>
                    <a:lnTo>
                      <a:pt x="189194" y="85137"/>
                    </a:lnTo>
                    <a:cubicBezTo>
                      <a:pt x="189194" y="87646"/>
                      <a:pt x="188197" y="90052"/>
                      <a:pt x="186423" y="91826"/>
                    </a:cubicBezTo>
                    <a:cubicBezTo>
                      <a:pt x="184649" y="93600"/>
                      <a:pt x="182243" y="94597"/>
                      <a:pt x="179734" y="94597"/>
                    </a:cubicBezTo>
                    <a:lnTo>
                      <a:pt x="9460" y="94597"/>
                    </a:lnTo>
                    <a:cubicBezTo>
                      <a:pt x="6951" y="94597"/>
                      <a:pt x="4545" y="93600"/>
                      <a:pt x="2771" y="91826"/>
                    </a:cubicBezTo>
                    <a:cubicBezTo>
                      <a:pt x="997" y="90052"/>
                      <a:pt x="0" y="87646"/>
                      <a:pt x="0" y="85137"/>
                    </a:cubicBezTo>
                    <a:lnTo>
                      <a:pt x="0" y="9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46" tIns="5946" rIns="5946" bIns="5946" numCol="1" spcCol="1270" anchor="ctr" anchorCtr="0">
                <a:noAutofit/>
              </a:bodyPr>
              <a:lstStyle/>
              <a:p>
                <a:pPr lvl="0" algn="ctr" defTabSz="222250">
                  <a:lnSpc>
                    <a:spcPct val="90000"/>
                  </a:lnSpc>
                  <a:spcBef>
                    <a:spcPct val="0"/>
                  </a:spcBef>
                  <a:spcAft>
                    <a:spcPct val="35000"/>
                  </a:spcAft>
                </a:pPr>
                <a:endParaRPr lang="en-CA" sz="500" kern="1200" dirty="0"/>
              </a:p>
            </p:txBody>
          </p:sp>
        </p:grpSp>
        <p:sp>
          <p:nvSpPr>
            <p:cNvPr id="209" name="Oval 208"/>
            <p:cNvSpPr/>
            <p:nvPr/>
          </p:nvSpPr>
          <p:spPr bwMode="auto">
            <a:xfrm>
              <a:off x="1757533" y="4001970"/>
              <a:ext cx="130628" cy="130628"/>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10" name="Oval 209"/>
            <p:cNvSpPr/>
            <p:nvPr/>
          </p:nvSpPr>
          <p:spPr bwMode="auto">
            <a:xfrm>
              <a:off x="1909933" y="4154370"/>
              <a:ext cx="130628" cy="130628"/>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11" name="Oval 210"/>
            <p:cNvSpPr/>
            <p:nvPr/>
          </p:nvSpPr>
          <p:spPr bwMode="auto">
            <a:xfrm>
              <a:off x="2062333" y="4306770"/>
              <a:ext cx="130628" cy="130628"/>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grpSp>
        <p:nvGrpSpPr>
          <p:cNvPr id="240" name="Group 239"/>
          <p:cNvGrpSpPr/>
          <p:nvPr/>
        </p:nvGrpSpPr>
        <p:grpSpPr>
          <a:xfrm>
            <a:off x="2687959" y="2812360"/>
            <a:ext cx="3823100" cy="2051451"/>
            <a:chOff x="2687959" y="2812360"/>
            <a:chExt cx="3823100" cy="2051451"/>
          </a:xfrm>
        </p:grpSpPr>
        <p:sp>
          <p:nvSpPr>
            <p:cNvPr id="45104" name="Text Box 48"/>
            <p:cNvSpPr txBox="1">
              <a:spLocks noChangeArrowheads="1"/>
            </p:cNvSpPr>
            <p:nvPr/>
          </p:nvSpPr>
          <p:spPr bwMode="auto">
            <a:xfrm>
              <a:off x="3847612" y="3392406"/>
              <a:ext cx="1306285" cy="646331"/>
            </a:xfrm>
            <a:prstGeom prst="rect">
              <a:avLst/>
            </a:prstGeom>
            <a:solidFill>
              <a:schemeClr val="bg1"/>
            </a:solidFill>
            <a:ln w="38100">
              <a:solidFill>
                <a:srgbClr val="92D050"/>
              </a:solidFill>
              <a:miter lim="800000"/>
              <a:headEnd/>
              <a:tailEnd/>
            </a:ln>
            <a:effectLst/>
          </p:spPr>
          <p:txBody>
            <a:bodyPr wrap="square">
              <a:spAutoFit/>
            </a:bodyPr>
            <a:lstStyle/>
            <a:p>
              <a:pPr>
                <a:spcBef>
                  <a:spcPct val="50000"/>
                </a:spcBef>
              </a:pPr>
              <a:r>
                <a:rPr lang="fr-CA" b="1" dirty="0" err="1" smtClean="0">
                  <a:solidFill>
                    <a:srgbClr val="92D050"/>
                  </a:solidFill>
                  <a:effectLst>
                    <a:outerShdw blurRad="38100" dist="38100" dir="2700000" algn="tl">
                      <a:srgbClr val="000000">
                        <a:alpha val="43137"/>
                      </a:srgbClr>
                    </a:outerShdw>
                  </a:effectLst>
                  <a:latin typeface="Arial" pitchFamily="34" charset="0"/>
                </a:rPr>
                <a:t>Measures</a:t>
              </a:r>
              <a:r>
                <a:rPr lang="fr-CA" b="1" dirty="0" smtClean="0">
                  <a:solidFill>
                    <a:srgbClr val="92D050"/>
                  </a:solidFill>
                  <a:effectLst>
                    <a:outerShdw blurRad="38100" dist="38100" dir="2700000" algn="tl">
                      <a:srgbClr val="000000">
                        <a:alpha val="43137"/>
                      </a:srgbClr>
                    </a:outerShdw>
                  </a:effectLst>
                  <a:latin typeface="Arial" pitchFamily="34" charset="0"/>
                </a:rPr>
                <a:t/>
              </a:r>
              <a:br>
                <a:rPr lang="fr-CA" b="1" dirty="0" smtClean="0">
                  <a:solidFill>
                    <a:srgbClr val="92D050"/>
                  </a:solidFill>
                  <a:effectLst>
                    <a:outerShdw blurRad="38100" dist="38100" dir="2700000" algn="tl">
                      <a:srgbClr val="000000">
                        <a:alpha val="43137"/>
                      </a:srgbClr>
                    </a:outerShdw>
                  </a:effectLst>
                  <a:latin typeface="Arial" pitchFamily="34" charset="0"/>
                </a:rPr>
              </a:br>
              <a:r>
                <a:rPr lang="fr-CA" b="1" dirty="0" smtClean="0">
                  <a:solidFill>
                    <a:srgbClr val="92D050"/>
                  </a:solidFill>
                  <a:effectLst>
                    <a:outerShdw blurRad="38100" dist="38100" dir="2700000" algn="tl">
                      <a:srgbClr val="000000">
                        <a:alpha val="43137"/>
                      </a:srgbClr>
                    </a:outerShdw>
                  </a:effectLst>
                  <a:latin typeface="Arial" pitchFamily="34" charset="0"/>
                </a:rPr>
                <a:t>(ex. sales)</a:t>
              </a:r>
              <a:endParaRPr lang="en-CA" b="1" dirty="0">
                <a:solidFill>
                  <a:srgbClr val="92D050"/>
                </a:solidFill>
                <a:effectLst>
                  <a:outerShdw blurRad="38100" dist="38100" dir="2700000" algn="tl">
                    <a:srgbClr val="000000">
                      <a:alpha val="43137"/>
                    </a:srgbClr>
                  </a:outerShdw>
                </a:effectLst>
                <a:latin typeface="Arial" pitchFamily="34" charset="0"/>
              </a:endParaRPr>
            </a:p>
          </p:txBody>
        </p:sp>
        <p:grpSp>
          <p:nvGrpSpPr>
            <p:cNvPr id="222" name="Group 221"/>
            <p:cNvGrpSpPr/>
            <p:nvPr/>
          </p:nvGrpSpPr>
          <p:grpSpPr>
            <a:xfrm>
              <a:off x="2687959" y="2812360"/>
              <a:ext cx="3823100" cy="2051451"/>
              <a:chOff x="2402951" y="3964261"/>
              <a:chExt cx="3823100" cy="2051451"/>
            </a:xfrm>
          </p:grpSpPr>
          <p:sp>
            <p:nvSpPr>
              <p:cNvPr id="45099" name="Oval 43"/>
              <p:cNvSpPr>
                <a:spLocks noChangeArrowheads="1"/>
              </p:cNvSpPr>
              <p:nvPr/>
            </p:nvSpPr>
            <p:spPr bwMode="auto">
              <a:xfrm>
                <a:off x="4117788" y="3964261"/>
                <a:ext cx="190500" cy="230187"/>
              </a:xfrm>
              <a:prstGeom prst="ellipse">
                <a:avLst/>
              </a:prstGeom>
              <a:solidFill>
                <a:srgbClr val="FFCC00"/>
              </a:solidFill>
              <a:ln w="38100">
                <a:solidFill>
                  <a:srgbClr val="92D050"/>
                </a:solidFill>
                <a:round/>
                <a:headEnd/>
                <a:tailEnd/>
              </a:ln>
              <a:effectLst/>
            </p:spPr>
            <p:txBody>
              <a:bodyPr wrap="none" anchor="ctr"/>
              <a:lstStyle/>
              <a:p>
                <a:endParaRPr lang="fr-CA"/>
              </a:p>
            </p:txBody>
          </p:sp>
          <p:sp>
            <p:nvSpPr>
              <p:cNvPr id="45100" name="Oval 44"/>
              <p:cNvSpPr>
                <a:spLocks noChangeArrowheads="1"/>
              </p:cNvSpPr>
              <p:nvPr/>
            </p:nvSpPr>
            <p:spPr bwMode="auto">
              <a:xfrm>
                <a:off x="2402951" y="3978688"/>
                <a:ext cx="190500" cy="230187"/>
              </a:xfrm>
              <a:prstGeom prst="ellipse">
                <a:avLst/>
              </a:prstGeom>
              <a:solidFill>
                <a:srgbClr val="FFCC00"/>
              </a:solidFill>
              <a:ln w="38100">
                <a:solidFill>
                  <a:srgbClr val="92D050"/>
                </a:solidFill>
                <a:round/>
                <a:headEnd/>
                <a:tailEnd/>
              </a:ln>
              <a:effectLst/>
            </p:spPr>
            <p:txBody>
              <a:bodyPr wrap="none" anchor="ctr"/>
              <a:lstStyle/>
              <a:p>
                <a:endParaRPr lang="fr-CA"/>
              </a:p>
            </p:txBody>
          </p:sp>
          <p:sp>
            <p:nvSpPr>
              <p:cNvPr id="45101" name="Oval 45"/>
              <p:cNvSpPr>
                <a:spLocks noChangeArrowheads="1"/>
              </p:cNvSpPr>
              <p:nvPr/>
            </p:nvSpPr>
            <p:spPr bwMode="auto">
              <a:xfrm>
                <a:off x="3268588" y="5785525"/>
                <a:ext cx="190500" cy="230187"/>
              </a:xfrm>
              <a:prstGeom prst="ellipse">
                <a:avLst/>
              </a:prstGeom>
              <a:solidFill>
                <a:srgbClr val="FFCC00"/>
              </a:solidFill>
              <a:ln w="38100">
                <a:solidFill>
                  <a:srgbClr val="92D050"/>
                </a:solidFill>
                <a:round/>
                <a:headEnd/>
                <a:tailEnd/>
              </a:ln>
              <a:effectLst/>
            </p:spPr>
            <p:txBody>
              <a:bodyPr wrap="none" anchor="ctr"/>
              <a:lstStyle/>
              <a:p>
                <a:endParaRPr lang="fr-CA"/>
              </a:p>
            </p:txBody>
          </p:sp>
          <p:sp>
            <p:nvSpPr>
              <p:cNvPr id="45102" name="Oval 46"/>
              <p:cNvSpPr>
                <a:spLocks noChangeArrowheads="1"/>
              </p:cNvSpPr>
              <p:nvPr/>
            </p:nvSpPr>
            <p:spPr bwMode="auto">
              <a:xfrm>
                <a:off x="4679605" y="5447764"/>
                <a:ext cx="190500" cy="230187"/>
              </a:xfrm>
              <a:prstGeom prst="ellipse">
                <a:avLst/>
              </a:prstGeom>
              <a:solidFill>
                <a:srgbClr val="FFCC00"/>
              </a:solidFill>
              <a:ln w="38100">
                <a:solidFill>
                  <a:srgbClr val="92D050"/>
                </a:solidFill>
                <a:round/>
                <a:headEnd/>
                <a:tailEnd/>
              </a:ln>
              <a:effectLst/>
            </p:spPr>
            <p:txBody>
              <a:bodyPr wrap="none" anchor="ctr"/>
              <a:lstStyle/>
              <a:p>
                <a:endParaRPr lang="fr-CA"/>
              </a:p>
            </p:txBody>
          </p:sp>
          <p:sp>
            <p:nvSpPr>
              <p:cNvPr id="45103" name="Oval 47"/>
              <p:cNvSpPr>
                <a:spLocks noChangeArrowheads="1"/>
              </p:cNvSpPr>
              <p:nvPr/>
            </p:nvSpPr>
            <p:spPr bwMode="auto">
              <a:xfrm>
                <a:off x="6035551" y="4334663"/>
                <a:ext cx="190500" cy="230187"/>
              </a:xfrm>
              <a:prstGeom prst="ellipse">
                <a:avLst/>
              </a:prstGeom>
              <a:solidFill>
                <a:srgbClr val="FFCC00"/>
              </a:solidFill>
              <a:ln w="38100">
                <a:solidFill>
                  <a:srgbClr val="92D050"/>
                </a:solidFill>
                <a:round/>
                <a:headEnd/>
                <a:tailEnd/>
              </a:ln>
              <a:effectLst/>
            </p:spPr>
            <p:txBody>
              <a:bodyPr wrap="none" anchor="ctr"/>
              <a:lstStyle/>
              <a:p>
                <a:endParaRPr lang="fr-CA"/>
              </a:p>
            </p:txBody>
          </p:sp>
          <p:cxnSp>
            <p:nvCxnSpPr>
              <p:cNvPr id="213" name="Straight Connector 212"/>
              <p:cNvCxnSpPr>
                <a:stCxn id="45104" idx="0"/>
                <a:endCxn id="45099" idx="4"/>
              </p:cNvCxnSpPr>
              <p:nvPr/>
            </p:nvCxnSpPr>
            <p:spPr bwMode="auto">
              <a:xfrm rot="16200000" flipV="1">
                <a:off x="4039464" y="4368023"/>
                <a:ext cx="349859" cy="2709"/>
              </a:xfrm>
              <a:prstGeom prst="line">
                <a:avLst/>
              </a:prstGeom>
              <a:solidFill>
                <a:schemeClr val="accent1"/>
              </a:solidFill>
              <a:ln w="38100" cap="flat" cmpd="sng" algn="ctr">
                <a:solidFill>
                  <a:srgbClr val="66FF33"/>
                </a:solidFill>
                <a:prstDash val="solid"/>
                <a:round/>
                <a:headEnd type="none" w="med" len="med"/>
                <a:tailEnd type="none" w="med" len="med"/>
              </a:ln>
              <a:effectLst/>
            </p:spPr>
          </p:cxnSp>
          <p:cxnSp>
            <p:nvCxnSpPr>
              <p:cNvPr id="215" name="Straight Connector 214"/>
              <p:cNvCxnSpPr>
                <a:stCxn id="45104" idx="3"/>
                <a:endCxn id="45103" idx="2"/>
              </p:cNvCxnSpPr>
              <p:nvPr/>
            </p:nvCxnSpPr>
            <p:spPr bwMode="auto">
              <a:xfrm flipV="1">
                <a:off x="4868889" y="4449757"/>
                <a:ext cx="1166662" cy="417716"/>
              </a:xfrm>
              <a:prstGeom prst="line">
                <a:avLst/>
              </a:prstGeom>
              <a:solidFill>
                <a:schemeClr val="accent1"/>
              </a:solidFill>
              <a:ln w="38100" cap="flat" cmpd="sng" algn="ctr">
                <a:solidFill>
                  <a:srgbClr val="66FF33"/>
                </a:solidFill>
                <a:prstDash val="solid"/>
                <a:round/>
                <a:headEnd type="none" w="med" len="med"/>
                <a:tailEnd type="none" w="med" len="med"/>
              </a:ln>
              <a:effectLst/>
            </p:spPr>
          </p:cxnSp>
          <p:cxnSp>
            <p:nvCxnSpPr>
              <p:cNvPr id="217" name="Straight Connector 216"/>
              <p:cNvCxnSpPr>
                <a:stCxn id="45104" idx="2"/>
                <a:endCxn id="45102" idx="2"/>
              </p:cNvCxnSpPr>
              <p:nvPr/>
            </p:nvCxnSpPr>
            <p:spPr bwMode="auto">
              <a:xfrm rot="16200000" flipH="1">
                <a:off x="4261566" y="5144819"/>
                <a:ext cx="372220" cy="463858"/>
              </a:xfrm>
              <a:prstGeom prst="line">
                <a:avLst/>
              </a:prstGeom>
              <a:solidFill>
                <a:schemeClr val="accent1"/>
              </a:solidFill>
              <a:ln w="38100" cap="flat" cmpd="sng" algn="ctr">
                <a:solidFill>
                  <a:srgbClr val="66FF33"/>
                </a:solidFill>
                <a:prstDash val="solid"/>
                <a:round/>
                <a:headEnd type="none" w="med" len="med"/>
                <a:tailEnd type="none" w="med" len="med"/>
              </a:ln>
              <a:effectLst/>
            </p:spPr>
          </p:cxnSp>
          <p:cxnSp>
            <p:nvCxnSpPr>
              <p:cNvPr id="219" name="Straight Connector 218"/>
              <p:cNvCxnSpPr>
                <a:stCxn id="45104" idx="2"/>
                <a:endCxn id="45101" idx="6"/>
              </p:cNvCxnSpPr>
              <p:nvPr/>
            </p:nvCxnSpPr>
            <p:spPr bwMode="auto">
              <a:xfrm rot="5400000">
                <a:off x="3482428" y="5167299"/>
                <a:ext cx="709981" cy="756659"/>
              </a:xfrm>
              <a:prstGeom prst="line">
                <a:avLst/>
              </a:prstGeom>
              <a:solidFill>
                <a:schemeClr val="accent1"/>
              </a:solidFill>
              <a:ln w="38100" cap="flat" cmpd="sng" algn="ctr">
                <a:solidFill>
                  <a:srgbClr val="66FF33"/>
                </a:solidFill>
                <a:prstDash val="solid"/>
                <a:round/>
                <a:headEnd type="none" w="med" len="med"/>
                <a:tailEnd type="none" w="med" len="med"/>
              </a:ln>
              <a:effectLst/>
            </p:spPr>
          </p:cxnSp>
          <p:cxnSp>
            <p:nvCxnSpPr>
              <p:cNvPr id="221" name="Straight Connector 220"/>
              <p:cNvCxnSpPr>
                <a:stCxn id="45104" idx="1"/>
                <a:endCxn id="45100" idx="5"/>
              </p:cNvCxnSpPr>
              <p:nvPr/>
            </p:nvCxnSpPr>
            <p:spPr bwMode="auto">
              <a:xfrm rot="10800000">
                <a:off x="2565554" y="4175165"/>
                <a:ext cx="997051" cy="692308"/>
              </a:xfrm>
              <a:prstGeom prst="line">
                <a:avLst/>
              </a:prstGeom>
              <a:solidFill>
                <a:schemeClr val="accent1"/>
              </a:solidFill>
              <a:ln w="38100" cap="flat" cmpd="sng" algn="ctr">
                <a:solidFill>
                  <a:srgbClr val="66FF33"/>
                </a:solidFill>
                <a:prstDash val="solid"/>
                <a:round/>
                <a:headEnd type="none" w="med" len="med"/>
                <a:tailEnd type="none" w="med" len="med"/>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up)">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wipe(right)">
                                      <p:cBhvr>
                                        <p:cTn id="12" dur="5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wipe(right)">
                                      <p:cBhvr>
                                        <p:cTn id="17" dur="5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7"/>
                                        </p:tgtEl>
                                        <p:attrNameLst>
                                          <p:attrName>style.visibility</p:attrName>
                                        </p:attrNameLst>
                                      </p:cBhvr>
                                      <p:to>
                                        <p:strVal val="visible"/>
                                      </p:to>
                                    </p:set>
                                    <p:animEffect transition="in" filter="wipe(left)">
                                      <p:cBhvr>
                                        <p:cTn id="22" dur="500"/>
                                        <p:tgtEl>
                                          <p:spTgt spid="2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45059">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1030"/>
          <p:cNvSpPr>
            <a:spLocks noGrp="1" noChangeArrowheads="1"/>
          </p:cNvSpPr>
          <p:nvPr>
            <p:ph type="title"/>
          </p:nvPr>
        </p:nvSpPr>
        <p:spPr/>
        <p:txBody>
          <a:bodyPr/>
          <a:lstStyle/>
          <a:p>
            <a:r>
              <a:rPr lang="fr-CA" b="1" dirty="0" err="1" smtClean="0">
                <a:latin typeface="Arial" pitchFamily="34" charset="0"/>
              </a:rPr>
              <a:t>Datacube</a:t>
            </a:r>
            <a:r>
              <a:rPr lang="fr-CA" b="1" dirty="0" smtClean="0">
                <a:latin typeface="Arial" pitchFamily="34" charset="0"/>
              </a:rPr>
              <a:t> </a:t>
            </a:r>
            <a:r>
              <a:rPr lang="fr-CA" b="1" dirty="0">
                <a:latin typeface="Arial" pitchFamily="34" charset="0"/>
              </a:rPr>
              <a:t>Concepts</a:t>
            </a:r>
          </a:p>
        </p:txBody>
      </p:sp>
      <p:sp>
        <p:nvSpPr>
          <p:cNvPr id="44039" name="Rectangle 1031"/>
          <p:cNvSpPr>
            <a:spLocks noGrp="1" noChangeArrowheads="1"/>
          </p:cNvSpPr>
          <p:nvPr>
            <p:ph type="body" idx="1"/>
          </p:nvPr>
        </p:nvSpPr>
        <p:spPr/>
        <p:txBody>
          <a:bodyPr/>
          <a:lstStyle/>
          <a:p>
            <a:pPr>
              <a:buFontTx/>
              <a:buNone/>
            </a:pPr>
            <a:r>
              <a:rPr lang="fr-CA" sz="2400" b="1" dirty="0" smtClean="0">
                <a:solidFill>
                  <a:srgbClr val="FFCC00"/>
                </a:solidFill>
                <a:latin typeface="Arial" pitchFamily="34" charset="0"/>
              </a:rPr>
              <a:t>Cube </a:t>
            </a:r>
            <a:r>
              <a:rPr lang="fr-CA" sz="2400" b="1" dirty="0" smtClean="0">
                <a:solidFill>
                  <a:srgbClr val="FFCC00"/>
                </a:solidFill>
                <a:latin typeface="Arial" pitchFamily="34" charset="0"/>
              </a:rPr>
              <a:t>(</a:t>
            </a:r>
            <a:r>
              <a:rPr lang="fr-CA" sz="2400" b="1" dirty="0" err="1" smtClean="0">
                <a:solidFill>
                  <a:srgbClr val="FFCC00"/>
                </a:solidFill>
                <a:latin typeface="Arial" pitchFamily="34" charset="0"/>
              </a:rPr>
              <a:t>hypercube</a:t>
            </a:r>
            <a:r>
              <a:rPr lang="fr-CA" sz="2400" b="1" dirty="0" smtClean="0">
                <a:solidFill>
                  <a:srgbClr val="FFCC00"/>
                </a:solidFill>
                <a:latin typeface="Arial" pitchFamily="34" charset="0"/>
              </a:rPr>
              <a:t>) = </a:t>
            </a:r>
            <a:r>
              <a:rPr lang="fr-CA" sz="2400" b="1" dirty="0" smtClean="0">
                <a:solidFill>
                  <a:srgbClr val="FFCC00"/>
                </a:solidFill>
                <a:latin typeface="Arial" pitchFamily="34" charset="0"/>
              </a:rPr>
              <a:t>a</a:t>
            </a:r>
            <a:r>
              <a:rPr lang="fr-CA" sz="2400" b="1" dirty="0" smtClean="0">
                <a:solidFill>
                  <a:srgbClr val="FFCC00"/>
                </a:solidFill>
                <a:latin typeface="Arial" pitchFamily="34" charset="0"/>
              </a:rPr>
              <a:t>ll </a:t>
            </a:r>
            <a:r>
              <a:rPr lang="fr-CA" sz="2400" b="1" dirty="0" err="1" smtClean="0">
                <a:solidFill>
                  <a:srgbClr val="FFCC00"/>
                </a:solidFill>
                <a:latin typeface="Arial" pitchFamily="34" charset="0"/>
              </a:rPr>
              <a:t>facts</a:t>
            </a:r>
            <a:endParaRPr lang="fr-CA" sz="2400" b="1" dirty="0">
              <a:solidFill>
                <a:srgbClr val="FFCC00"/>
              </a:solidFill>
              <a:latin typeface="Arial" pitchFamily="34" charset="0"/>
            </a:endParaRPr>
          </a:p>
        </p:txBody>
      </p:sp>
      <p:sp>
        <p:nvSpPr>
          <p:cNvPr id="44040" name="Text Box 1032"/>
          <p:cNvSpPr txBox="1">
            <a:spLocks noChangeArrowheads="1"/>
          </p:cNvSpPr>
          <p:nvPr/>
        </p:nvSpPr>
        <p:spPr bwMode="auto">
          <a:xfrm>
            <a:off x="8089900" y="6096000"/>
            <a:ext cx="755650" cy="457200"/>
          </a:xfrm>
          <a:prstGeom prst="rect">
            <a:avLst/>
          </a:prstGeom>
          <a:noFill/>
          <a:ln w="9525">
            <a:noFill/>
            <a:miter lim="800000"/>
            <a:headEnd/>
            <a:tailEnd/>
          </a:ln>
          <a:effectLst/>
        </p:spPr>
        <p:txBody>
          <a:bodyPr>
            <a:spAutoFit/>
          </a:bodyPr>
          <a:lstStyle/>
          <a:p>
            <a:pPr>
              <a:spcBef>
                <a:spcPct val="50000"/>
              </a:spcBef>
            </a:pPr>
            <a:r>
              <a:rPr lang="fr-CA" b="1">
                <a:latin typeface="Arial" pitchFamily="34" charset="0"/>
              </a:rPr>
              <a:t>3/4</a:t>
            </a:r>
            <a:endParaRPr lang="en-US" b="1">
              <a:latin typeface="Arial" pitchFamily="34" charset="0"/>
            </a:endParaRPr>
          </a:p>
        </p:txBody>
      </p:sp>
      <p:sp>
        <p:nvSpPr>
          <p:cNvPr id="44041" name="Text Box 1033"/>
          <p:cNvSpPr txBox="1">
            <a:spLocks noChangeArrowheads="1"/>
          </p:cNvSpPr>
          <p:nvPr/>
        </p:nvSpPr>
        <p:spPr bwMode="auto">
          <a:xfrm>
            <a:off x="3931425" y="4765675"/>
            <a:ext cx="2344738" cy="330200"/>
          </a:xfrm>
          <a:prstGeom prst="rect">
            <a:avLst/>
          </a:prstGeom>
          <a:noFill/>
          <a:ln w="9525">
            <a:noFill/>
            <a:miter lim="800000"/>
            <a:headEnd/>
            <a:tailEnd/>
          </a:ln>
        </p:spPr>
        <p:txBody>
          <a:bodyPr/>
          <a:lstStyle/>
          <a:p>
            <a:pPr algn="ctr"/>
            <a:r>
              <a:rPr lang="en-US" sz="1400" b="1">
                <a:latin typeface="Arial" pitchFamily="34" charset="0"/>
              </a:rPr>
              <a:t>A "time" </a:t>
            </a:r>
            <a:r>
              <a:rPr lang="en-US" sz="1400" b="1" i="1">
                <a:latin typeface="Arial" pitchFamily="34" charset="0"/>
              </a:rPr>
              <a:t>dimension</a:t>
            </a:r>
            <a:endParaRPr lang="en-US" sz="1400" b="1">
              <a:latin typeface="Arial" pitchFamily="34" charset="0"/>
            </a:endParaRPr>
          </a:p>
        </p:txBody>
      </p:sp>
      <p:sp>
        <p:nvSpPr>
          <p:cNvPr id="44042" name="Text Box 1034"/>
          <p:cNvSpPr txBox="1">
            <a:spLocks noChangeArrowheads="1"/>
          </p:cNvSpPr>
          <p:nvPr/>
        </p:nvSpPr>
        <p:spPr bwMode="auto">
          <a:xfrm>
            <a:off x="1983563" y="2257425"/>
            <a:ext cx="2373312" cy="441325"/>
          </a:xfrm>
          <a:prstGeom prst="rect">
            <a:avLst/>
          </a:prstGeom>
          <a:noFill/>
          <a:ln w="9525">
            <a:noFill/>
            <a:miter lim="800000"/>
            <a:headEnd/>
            <a:tailEnd/>
          </a:ln>
        </p:spPr>
        <p:txBody>
          <a:bodyPr/>
          <a:lstStyle/>
          <a:p>
            <a:pPr>
              <a:spcAft>
                <a:spcPts val="900"/>
              </a:spcAft>
            </a:pPr>
            <a:r>
              <a:rPr lang="en-US" sz="1800" b="1">
                <a:solidFill>
                  <a:srgbClr val="FFCC00"/>
                </a:solidFill>
                <a:latin typeface="Arial" pitchFamily="34" charset="0"/>
              </a:rPr>
              <a:t>A "sales" </a:t>
            </a:r>
            <a:r>
              <a:rPr lang="en-US" sz="1800" b="1" i="1">
                <a:solidFill>
                  <a:srgbClr val="FFCC00"/>
                </a:solidFill>
                <a:latin typeface="Arial" pitchFamily="34" charset="0"/>
              </a:rPr>
              <a:t>data cube</a:t>
            </a:r>
            <a:endParaRPr lang="en-US" sz="1800" b="1">
              <a:solidFill>
                <a:srgbClr val="FFCC00"/>
              </a:solidFill>
              <a:latin typeface="Arial" pitchFamily="34" charset="0"/>
            </a:endParaRPr>
          </a:p>
        </p:txBody>
      </p:sp>
      <p:sp>
        <p:nvSpPr>
          <p:cNvPr id="44043" name="Text Box 1035"/>
          <p:cNvSpPr txBox="1">
            <a:spLocks noChangeArrowheads="1"/>
          </p:cNvSpPr>
          <p:nvPr/>
        </p:nvSpPr>
        <p:spPr bwMode="auto">
          <a:xfrm>
            <a:off x="1821638" y="5956300"/>
            <a:ext cx="2344737" cy="330200"/>
          </a:xfrm>
          <a:prstGeom prst="rect">
            <a:avLst/>
          </a:prstGeom>
          <a:noFill/>
          <a:ln w="9525">
            <a:noFill/>
            <a:miter lim="800000"/>
            <a:headEnd/>
            <a:tailEnd/>
          </a:ln>
        </p:spPr>
        <p:txBody>
          <a:bodyPr/>
          <a:lstStyle/>
          <a:p>
            <a:pPr algn="ctr"/>
            <a:r>
              <a:rPr lang="en-US" sz="1400" b="1">
                <a:latin typeface="Arial" pitchFamily="34" charset="0"/>
              </a:rPr>
              <a:t>A "product" </a:t>
            </a:r>
            <a:r>
              <a:rPr lang="en-US" sz="1400" b="1" i="1">
                <a:latin typeface="Arial" pitchFamily="34" charset="0"/>
              </a:rPr>
              <a:t>dimension</a:t>
            </a:r>
            <a:endParaRPr lang="en-US" sz="1400" b="1">
              <a:latin typeface="Arial" pitchFamily="34" charset="0"/>
            </a:endParaRPr>
          </a:p>
        </p:txBody>
      </p:sp>
      <p:sp>
        <p:nvSpPr>
          <p:cNvPr id="44068" name="Line 1060"/>
          <p:cNvSpPr>
            <a:spLocks noChangeShapeType="1"/>
          </p:cNvSpPr>
          <p:nvPr/>
        </p:nvSpPr>
        <p:spPr bwMode="auto">
          <a:xfrm flipH="1">
            <a:off x="1974038" y="4951413"/>
            <a:ext cx="330200" cy="376237"/>
          </a:xfrm>
          <a:prstGeom prst="line">
            <a:avLst/>
          </a:prstGeom>
          <a:noFill/>
          <a:ln w="9525">
            <a:solidFill>
              <a:srgbClr val="C0C0C0"/>
            </a:solidFill>
            <a:round/>
            <a:headEnd/>
            <a:tailEnd/>
          </a:ln>
        </p:spPr>
        <p:txBody>
          <a:bodyPr/>
          <a:lstStyle/>
          <a:p>
            <a:endParaRPr lang="fr-CA" sz="2000" b="1"/>
          </a:p>
        </p:txBody>
      </p:sp>
      <p:sp>
        <p:nvSpPr>
          <p:cNvPr id="44069" name="Line 1061"/>
          <p:cNvSpPr>
            <a:spLocks noChangeShapeType="1"/>
          </p:cNvSpPr>
          <p:nvPr/>
        </p:nvSpPr>
        <p:spPr bwMode="auto">
          <a:xfrm flipH="1">
            <a:off x="2480450" y="4951413"/>
            <a:ext cx="158750" cy="376237"/>
          </a:xfrm>
          <a:prstGeom prst="line">
            <a:avLst/>
          </a:prstGeom>
          <a:noFill/>
          <a:ln w="9525">
            <a:solidFill>
              <a:srgbClr val="C0C0C0"/>
            </a:solidFill>
            <a:round/>
            <a:headEnd/>
            <a:tailEnd/>
          </a:ln>
        </p:spPr>
        <p:txBody>
          <a:bodyPr/>
          <a:lstStyle/>
          <a:p>
            <a:endParaRPr lang="fr-CA" sz="2000" b="1"/>
          </a:p>
        </p:txBody>
      </p:sp>
      <p:sp>
        <p:nvSpPr>
          <p:cNvPr id="44070" name="Line 1062"/>
          <p:cNvSpPr>
            <a:spLocks noChangeShapeType="1"/>
          </p:cNvSpPr>
          <p:nvPr/>
        </p:nvSpPr>
        <p:spPr bwMode="auto">
          <a:xfrm>
            <a:off x="3326588" y="4951413"/>
            <a:ext cx="209550" cy="360362"/>
          </a:xfrm>
          <a:prstGeom prst="line">
            <a:avLst/>
          </a:prstGeom>
          <a:noFill/>
          <a:ln w="9525">
            <a:solidFill>
              <a:srgbClr val="C0C0C0"/>
            </a:solidFill>
            <a:round/>
            <a:headEnd/>
            <a:tailEnd/>
          </a:ln>
        </p:spPr>
        <p:txBody>
          <a:bodyPr/>
          <a:lstStyle/>
          <a:p>
            <a:endParaRPr lang="fr-CA" sz="2000" b="1"/>
          </a:p>
        </p:txBody>
      </p:sp>
      <p:sp>
        <p:nvSpPr>
          <p:cNvPr id="44071" name="Line 1063"/>
          <p:cNvSpPr>
            <a:spLocks noChangeShapeType="1"/>
          </p:cNvSpPr>
          <p:nvPr/>
        </p:nvSpPr>
        <p:spPr bwMode="auto">
          <a:xfrm>
            <a:off x="3679013" y="4951413"/>
            <a:ext cx="357187" cy="360362"/>
          </a:xfrm>
          <a:prstGeom prst="line">
            <a:avLst/>
          </a:prstGeom>
          <a:noFill/>
          <a:ln w="9525">
            <a:solidFill>
              <a:srgbClr val="C0C0C0"/>
            </a:solidFill>
            <a:round/>
            <a:headEnd/>
            <a:tailEnd/>
          </a:ln>
        </p:spPr>
        <p:txBody>
          <a:bodyPr/>
          <a:lstStyle/>
          <a:p>
            <a:endParaRPr lang="fr-CA" sz="2000" b="1"/>
          </a:p>
        </p:txBody>
      </p:sp>
      <p:sp>
        <p:nvSpPr>
          <p:cNvPr id="44072" name="Rectangle 1064"/>
          <p:cNvSpPr>
            <a:spLocks noChangeArrowheads="1"/>
          </p:cNvSpPr>
          <p:nvPr/>
        </p:nvSpPr>
        <p:spPr bwMode="auto">
          <a:xfrm>
            <a:off x="1974038" y="5311775"/>
            <a:ext cx="2062162" cy="317500"/>
          </a:xfrm>
          <a:prstGeom prst="rect">
            <a:avLst/>
          </a:prstGeom>
          <a:solidFill>
            <a:srgbClr val="FFFFFF"/>
          </a:solidFill>
          <a:ln w="9525">
            <a:solidFill>
              <a:srgbClr val="000000"/>
            </a:solidFill>
            <a:miter lim="800000"/>
            <a:headEnd/>
            <a:tailEnd/>
          </a:ln>
        </p:spPr>
        <p:txBody>
          <a:bodyPr/>
          <a:lstStyle/>
          <a:p>
            <a:endParaRPr lang="fr-CA" sz="2000" b="1">
              <a:solidFill>
                <a:schemeClr val="bg1"/>
              </a:solidFill>
            </a:endParaRPr>
          </a:p>
        </p:txBody>
      </p:sp>
      <p:sp>
        <p:nvSpPr>
          <p:cNvPr id="44073" name="Rectangle 1065"/>
          <p:cNvSpPr>
            <a:spLocks noChangeArrowheads="1"/>
          </p:cNvSpPr>
          <p:nvPr/>
        </p:nvSpPr>
        <p:spPr bwMode="auto">
          <a:xfrm>
            <a:off x="1974038" y="5629275"/>
            <a:ext cx="2062162" cy="317500"/>
          </a:xfrm>
          <a:prstGeom prst="rect">
            <a:avLst/>
          </a:prstGeom>
          <a:solidFill>
            <a:srgbClr val="FFFFFF"/>
          </a:solidFill>
          <a:ln w="9525">
            <a:solidFill>
              <a:srgbClr val="000000"/>
            </a:solidFill>
            <a:miter lim="800000"/>
            <a:headEnd/>
            <a:tailEnd/>
          </a:ln>
        </p:spPr>
        <p:txBody>
          <a:bodyPr/>
          <a:lstStyle/>
          <a:p>
            <a:endParaRPr lang="fr-CA" sz="2000" b="1">
              <a:solidFill>
                <a:schemeClr val="bg1"/>
              </a:solidFill>
            </a:endParaRPr>
          </a:p>
        </p:txBody>
      </p:sp>
      <p:sp>
        <p:nvSpPr>
          <p:cNvPr id="44074" name="Line 1066"/>
          <p:cNvSpPr>
            <a:spLocks noChangeShapeType="1"/>
          </p:cNvSpPr>
          <p:nvPr/>
        </p:nvSpPr>
        <p:spPr bwMode="auto">
          <a:xfrm>
            <a:off x="3001150" y="5311775"/>
            <a:ext cx="0" cy="635000"/>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75" name="Line 1067"/>
          <p:cNvSpPr>
            <a:spLocks noChangeShapeType="1"/>
          </p:cNvSpPr>
          <p:nvPr/>
        </p:nvSpPr>
        <p:spPr bwMode="auto">
          <a:xfrm>
            <a:off x="3532963" y="5311775"/>
            <a:ext cx="0" cy="317500"/>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76" name="Line 1068"/>
          <p:cNvSpPr>
            <a:spLocks noChangeShapeType="1"/>
          </p:cNvSpPr>
          <p:nvPr/>
        </p:nvSpPr>
        <p:spPr bwMode="auto">
          <a:xfrm>
            <a:off x="2480450" y="5327650"/>
            <a:ext cx="0" cy="301625"/>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77" name="Text Box 1069"/>
          <p:cNvSpPr txBox="1">
            <a:spLocks noChangeArrowheads="1"/>
          </p:cNvSpPr>
          <p:nvPr/>
        </p:nvSpPr>
        <p:spPr bwMode="auto">
          <a:xfrm>
            <a:off x="1974038" y="5656263"/>
            <a:ext cx="1027112" cy="463550"/>
          </a:xfrm>
          <a:prstGeom prst="rect">
            <a:avLst/>
          </a:prstGeom>
          <a:noFill/>
          <a:ln w="9525">
            <a:noFill/>
            <a:miter lim="800000"/>
            <a:headEnd/>
            <a:tailEnd/>
          </a:ln>
        </p:spPr>
        <p:txBody>
          <a:bodyPr/>
          <a:lstStyle/>
          <a:p>
            <a:pPr algn="ctr"/>
            <a:r>
              <a:rPr lang="en-US" sz="900" b="1">
                <a:solidFill>
                  <a:schemeClr val="bg1"/>
                </a:solidFill>
                <a:latin typeface="Arial" pitchFamily="34" charset="0"/>
              </a:rPr>
              <a:t>tops</a:t>
            </a:r>
          </a:p>
        </p:txBody>
      </p:sp>
      <p:sp>
        <p:nvSpPr>
          <p:cNvPr id="44078" name="Text Box 1070"/>
          <p:cNvSpPr txBox="1">
            <a:spLocks noChangeArrowheads="1"/>
          </p:cNvSpPr>
          <p:nvPr/>
        </p:nvSpPr>
        <p:spPr bwMode="auto">
          <a:xfrm>
            <a:off x="3001150" y="5640779"/>
            <a:ext cx="1035050" cy="320635"/>
          </a:xfrm>
          <a:prstGeom prst="rect">
            <a:avLst/>
          </a:prstGeom>
          <a:solidFill>
            <a:srgbClr val="00B0F0"/>
          </a:solidFill>
          <a:ln w="9525">
            <a:noFill/>
            <a:miter lim="800000"/>
            <a:headEnd/>
            <a:tailEnd/>
          </a:ln>
        </p:spPr>
        <p:txBody>
          <a:bodyPr/>
          <a:lstStyle/>
          <a:p>
            <a:pPr algn="ctr"/>
            <a:r>
              <a:rPr lang="en-US" sz="900" b="1" dirty="0">
                <a:solidFill>
                  <a:schemeClr val="bg1"/>
                </a:solidFill>
                <a:latin typeface="Arial" pitchFamily="34" charset="0"/>
              </a:rPr>
              <a:t>pants</a:t>
            </a:r>
          </a:p>
        </p:txBody>
      </p:sp>
      <p:sp>
        <p:nvSpPr>
          <p:cNvPr id="44079" name="Text Box 1071"/>
          <p:cNvSpPr txBox="1">
            <a:spLocks noChangeArrowheads="1"/>
          </p:cNvSpPr>
          <p:nvPr/>
        </p:nvSpPr>
        <p:spPr bwMode="auto">
          <a:xfrm>
            <a:off x="2023250" y="5353050"/>
            <a:ext cx="841375" cy="303213"/>
          </a:xfrm>
          <a:prstGeom prst="rect">
            <a:avLst/>
          </a:prstGeom>
          <a:noFill/>
          <a:ln w="9525">
            <a:noFill/>
            <a:miter lim="800000"/>
            <a:headEnd/>
            <a:tailEnd/>
          </a:ln>
        </p:spPr>
        <p:txBody>
          <a:bodyPr/>
          <a:lstStyle/>
          <a:p>
            <a:r>
              <a:rPr lang="en-US" sz="900" b="1">
                <a:solidFill>
                  <a:schemeClr val="bg1"/>
                </a:solidFill>
                <a:latin typeface="Arial" pitchFamily="34" charset="0"/>
              </a:rPr>
              <a:t>shirts</a:t>
            </a:r>
          </a:p>
        </p:txBody>
      </p:sp>
      <p:sp>
        <p:nvSpPr>
          <p:cNvPr id="44080" name="Text Box 1072"/>
          <p:cNvSpPr txBox="1">
            <a:spLocks noChangeArrowheads="1"/>
          </p:cNvSpPr>
          <p:nvPr/>
        </p:nvSpPr>
        <p:spPr bwMode="auto">
          <a:xfrm>
            <a:off x="2487627" y="5332022"/>
            <a:ext cx="528706" cy="285008"/>
          </a:xfrm>
          <a:prstGeom prst="rect">
            <a:avLst/>
          </a:prstGeom>
          <a:solidFill>
            <a:srgbClr val="92D050"/>
          </a:solidFill>
          <a:ln w="9525">
            <a:noFill/>
            <a:miter lim="800000"/>
            <a:headEnd/>
            <a:tailEnd/>
          </a:ln>
        </p:spPr>
        <p:txBody>
          <a:bodyPr lIns="0" rIns="0"/>
          <a:lstStyle/>
          <a:p>
            <a:r>
              <a:rPr lang="en-US" sz="800" b="1" dirty="0">
                <a:solidFill>
                  <a:schemeClr val="bg1"/>
                </a:solidFill>
                <a:latin typeface="Arial" pitchFamily="34" charset="0"/>
              </a:rPr>
              <a:t>blouses</a:t>
            </a:r>
            <a:endParaRPr lang="en-US" sz="900" b="1" dirty="0">
              <a:solidFill>
                <a:schemeClr val="bg1"/>
              </a:solidFill>
              <a:latin typeface="Arial" pitchFamily="34" charset="0"/>
            </a:endParaRPr>
          </a:p>
        </p:txBody>
      </p:sp>
      <p:sp>
        <p:nvSpPr>
          <p:cNvPr id="44081" name="Text Box 1073"/>
          <p:cNvSpPr txBox="1">
            <a:spLocks noChangeArrowheads="1"/>
          </p:cNvSpPr>
          <p:nvPr/>
        </p:nvSpPr>
        <p:spPr bwMode="auto">
          <a:xfrm>
            <a:off x="3090050" y="5341938"/>
            <a:ext cx="841375" cy="322262"/>
          </a:xfrm>
          <a:prstGeom prst="rect">
            <a:avLst/>
          </a:prstGeom>
          <a:noFill/>
          <a:ln w="9525">
            <a:noFill/>
            <a:miter lim="800000"/>
            <a:headEnd/>
            <a:tailEnd/>
          </a:ln>
        </p:spPr>
        <p:txBody>
          <a:bodyPr/>
          <a:lstStyle/>
          <a:p>
            <a:r>
              <a:rPr lang="en-US" sz="900" b="1">
                <a:solidFill>
                  <a:schemeClr val="bg1"/>
                </a:solidFill>
                <a:latin typeface="Arial" pitchFamily="34" charset="0"/>
              </a:rPr>
              <a:t>jeans</a:t>
            </a:r>
          </a:p>
        </p:txBody>
      </p:sp>
      <p:sp>
        <p:nvSpPr>
          <p:cNvPr id="44082" name="Text Box 1074"/>
          <p:cNvSpPr txBox="1">
            <a:spLocks noChangeArrowheads="1"/>
          </p:cNvSpPr>
          <p:nvPr/>
        </p:nvSpPr>
        <p:spPr bwMode="auto">
          <a:xfrm>
            <a:off x="3572650" y="5341938"/>
            <a:ext cx="844550" cy="301625"/>
          </a:xfrm>
          <a:prstGeom prst="rect">
            <a:avLst/>
          </a:prstGeom>
          <a:noFill/>
          <a:ln w="9525">
            <a:noFill/>
            <a:miter lim="800000"/>
            <a:headEnd/>
            <a:tailEnd/>
          </a:ln>
        </p:spPr>
        <p:txBody>
          <a:bodyPr/>
          <a:lstStyle/>
          <a:p>
            <a:r>
              <a:rPr lang="en-US" sz="900" b="1">
                <a:solidFill>
                  <a:schemeClr val="bg1"/>
                </a:solidFill>
                <a:latin typeface="Arial" pitchFamily="34" charset="0"/>
              </a:rPr>
              <a:t>kakis</a:t>
            </a:r>
          </a:p>
        </p:txBody>
      </p:sp>
      <p:sp>
        <p:nvSpPr>
          <p:cNvPr id="44083" name="Text Box 1075"/>
          <p:cNvSpPr txBox="1">
            <a:spLocks noChangeArrowheads="1"/>
          </p:cNvSpPr>
          <p:nvPr/>
        </p:nvSpPr>
        <p:spPr bwMode="auto">
          <a:xfrm>
            <a:off x="4047313" y="5346700"/>
            <a:ext cx="1747837" cy="296863"/>
          </a:xfrm>
          <a:prstGeom prst="rect">
            <a:avLst/>
          </a:prstGeom>
          <a:noFill/>
          <a:ln w="9525">
            <a:noFill/>
            <a:miter lim="800000"/>
            <a:headEnd/>
            <a:tailEnd/>
          </a:ln>
        </p:spPr>
        <p:txBody>
          <a:bodyPr/>
          <a:lstStyle/>
          <a:p>
            <a:r>
              <a:rPr lang="en-US" sz="1050" b="1">
                <a:latin typeface="Arial" pitchFamily="34" charset="0"/>
              </a:rPr>
              <a:t>Item level</a:t>
            </a:r>
          </a:p>
        </p:txBody>
      </p:sp>
      <p:sp>
        <p:nvSpPr>
          <p:cNvPr id="44084" name="Line 1076"/>
          <p:cNvSpPr>
            <a:spLocks noChangeShapeType="1"/>
          </p:cNvSpPr>
          <p:nvPr/>
        </p:nvSpPr>
        <p:spPr bwMode="auto">
          <a:xfrm>
            <a:off x="3001150" y="4951413"/>
            <a:ext cx="0" cy="363537"/>
          </a:xfrm>
          <a:prstGeom prst="line">
            <a:avLst/>
          </a:prstGeom>
          <a:noFill/>
          <a:ln w="9525">
            <a:solidFill>
              <a:srgbClr val="C0C0C0"/>
            </a:solidFill>
            <a:round/>
            <a:headEnd/>
            <a:tailEnd/>
          </a:ln>
        </p:spPr>
        <p:txBody>
          <a:bodyPr/>
          <a:lstStyle/>
          <a:p>
            <a:endParaRPr lang="fr-CA" sz="2000" b="1"/>
          </a:p>
        </p:txBody>
      </p:sp>
      <p:sp>
        <p:nvSpPr>
          <p:cNvPr id="44085" name="Rectangle 1077"/>
          <p:cNvSpPr>
            <a:spLocks noChangeArrowheads="1"/>
          </p:cNvSpPr>
          <p:nvPr/>
        </p:nvSpPr>
        <p:spPr bwMode="auto">
          <a:xfrm>
            <a:off x="1207275" y="2835275"/>
            <a:ext cx="685800" cy="2265363"/>
          </a:xfrm>
          <a:prstGeom prst="rect">
            <a:avLst/>
          </a:prstGeom>
          <a:solidFill>
            <a:srgbClr val="FFFFFF"/>
          </a:solidFill>
          <a:ln w="9525">
            <a:solidFill>
              <a:srgbClr val="000000"/>
            </a:solidFill>
            <a:miter lim="800000"/>
            <a:headEnd/>
            <a:tailEnd/>
          </a:ln>
        </p:spPr>
        <p:txBody>
          <a:bodyPr/>
          <a:lstStyle/>
          <a:p>
            <a:endParaRPr lang="fr-CA" sz="2000" b="1">
              <a:solidFill>
                <a:schemeClr val="bg1"/>
              </a:solidFill>
            </a:endParaRPr>
          </a:p>
        </p:txBody>
      </p:sp>
      <p:sp>
        <p:nvSpPr>
          <p:cNvPr id="44086" name="Line 1078"/>
          <p:cNvSpPr>
            <a:spLocks noChangeShapeType="1"/>
          </p:cNvSpPr>
          <p:nvPr/>
        </p:nvSpPr>
        <p:spPr bwMode="auto">
          <a:xfrm>
            <a:off x="1545413" y="2835275"/>
            <a:ext cx="0" cy="2265363"/>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87" name="Line 1079"/>
          <p:cNvSpPr>
            <a:spLocks noChangeShapeType="1"/>
          </p:cNvSpPr>
          <p:nvPr/>
        </p:nvSpPr>
        <p:spPr bwMode="auto">
          <a:xfrm>
            <a:off x="1207275" y="3956050"/>
            <a:ext cx="685800" cy="0"/>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88" name="Line 1080"/>
          <p:cNvSpPr>
            <a:spLocks noChangeShapeType="1"/>
          </p:cNvSpPr>
          <p:nvPr/>
        </p:nvSpPr>
        <p:spPr bwMode="auto">
          <a:xfrm>
            <a:off x="1545413" y="3403600"/>
            <a:ext cx="347662" cy="0"/>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89" name="Line 1081"/>
          <p:cNvSpPr>
            <a:spLocks noChangeShapeType="1"/>
          </p:cNvSpPr>
          <p:nvPr/>
        </p:nvSpPr>
        <p:spPr bwMode="auto">
          <a:xfrm>
            <a:off x="1545413" y="4533900"/>
            <a:ext cx="347662" cy="0"/>
          </a:xfrm>
          <a:prstGeom prst="line">
            <a:avLst/>
          </a:prstGeom>
          <a:noFill/>
          <a:ln w="9525">
            <a:solidFill>
              <a:srgbClr val="000000"/>
            </a:solidFill>
            <a:round/>
            <a:headEnd/>
            <a:tailEnd/>
          </a:ln>
        </p:spPr>
        <p:txBody>
          <a:bodyPr/>
          <a:lstStyle/>
          <a:p>
            <a:endParaRPr lang="fr-CA" sz="2000" b="1">
              <a:solidFill>
                <a:schemeClr val="bg1"/>
              </a:solidFill>
            </a:endParaRPr>
          </a:p>
        </p:txBody>
      </p:sp>
      <p:sp>
        <p:nvSpPr>
          <p:cNvPr id="44090" name="Text Box 1082"/>
          <p:cNvSpPr txBox="1">
            <a:spLocks noChangeArrowheads="1"/>
          </p:cNvSpPr>
          <p:nvPr/>
        </p:nvSpPr>
        <p:spPr bwMode="auto">
          <a:xfrm rot="-10800000">
            <a:off x="1204100" y="2892425"/>
            <a:ext cx="484188" cy="746125"/>
          </a:xfrm>
          <a:prstGeom prst="rect">
            <a:avLst/>
          </a:prstGeom>
          <a:noFill/>
          <a:ln w="9525">
            <a:noFill/>
            <a:miter lim="800000"/>
            <a:headEnd/>
            <a:tailEnd/>
          </a:ln>
        </p:spPr>
        <p:txBody>
          <a:bodyPr vert="eaVert"/>
          <a:lstStyle/>
          <a:p>
            <a:r>
              <a:rPr lang="en-US" sz="900" b="1">
                <a:solidFill>
                  <a:schemeClr val="bg1"/>
                </a:solidFill>
                <a:latin typeface="Arial" pitchFamily="34" charset="0"/>
              </a:rPr>
              <a:t>Quebec</a:t>
            </a:r>
          </a:p>
        </p:txBody>
      </p:sp>
      <p:sp>
        <p:nvSpPr>
          <p:cNvPr id="44091" name="Text Box 1083"/>
          <p:cNvSpPr txBox="1">
            <a:spLocks noChangeArrowheads="1"/>
          </p:cNvSpPr>
          <p:nvPr/>
        </p:nvSpPr>
        <p:spPr bwMode="auto">
          <a:xfrm rot="-10800000">
            <a:off x="1218386" y="3970337"/>
            <a:ext cx="337281" cy="1124176"/>
          </a:xfrm>
          <a:prstGeom prst="rect">
            <a:avLst/>
          </a:prstGeom>
          <a:solidFill>
            <a:srgbClr val="00B0F0"/>
          </a:solidFill>
          <a:ln w="9525">
            <a:noFill/>
            <a:miter lim="800000"/>
            <a:headEnd/>
            <a:tailEnd/>
          </a:ln>
        </p:spPr>
        <p:txBody>
          <a:bodyPr vert="eaVert"/>
          <a:lstStyle/>
          <a:p>
            <a:pPr algn="ctr"/>
            <a:r>
              <a:rPr lang="en-US" sz="900" b="1" dirty="0">
                <a:solidFill>
                  <a:schemeClr val="bg1"/>
                </a:solidFill>
                <a:latin typeface="Arial" pitchFamily="34" charset="0"/>
              </a:rPr>
              <a:t>Ontario</a:t>
            </a:r>
          </a:p>
        </p:txBody>
      </p:sp>
      <p:sp>
        <p:nvSpPr>
          <p:cNvPr id="44092" name="Line 1084"/>
          <p:cNvSpPr>
            <a:spLocks noChangeShapeType="1"/>
          </p:cNvSpPr>
          <p:nvPr/>
        </p:nvSpPr>
        <p:spPr bwMode="auto">
          <a:xfrm>
            <a:off x="1893075" y="2835275"/>
            <a:ext cx="411163" cy="758825"/>
          </a:xfrm>
          <a:prstGeom prst="line">
            <a:avLst/>
          </a:prstGeom>
          <a:noFill/>
          <a:ln w="9525">
            <a:solidFill>
              <a:srgbClr val="C0C0C0"/>
            </a:solidFill>
            <a:round/>
            <a:headEnd/>
            <a:tailEnd/>
          </a:ln>
        </p:spPr>
        <p:txBody>
          <a:bodyPr/>
          <a:lstStyle/>
          <a:p>
            <a:endParaRPr lang="fr-CA" sz="2000" b="1"/>
          </a:p>
        </p:txBody>
      </p:sp>
      <p:sp>
        <p:nvSpPr>
          <p:cNvPr id="44093" name="Line 1085"/>
          <p:cNvSpPr>
            <a:spLocks noChangeShapeType="1"/>
          </p:cNvSpPr>
          <p:nvPr/>
        </p:nvSpPr>
        <p:spPr bwMode="auto">
          <a:xfrm>
            <a:off x="1893075" y="3406775"/>
            <a:ext cx="430213" cy="508000"/>
          </a:xfrm>
          <a:prstGeom prst="line">
            <a:avLst/>
          </a:prstGeom>
          <a:noFill/>
          <a:ln w="9525">
            <a:solidFill>
              <a:srgbClr val="C0C0C0"/>
            </a:solidFill>
            <a:round/>
            <a:headEnd/>
            <a:tailEnd/>
          </a:ln>
        </p:spPr>
        <p:txBody>
          <a:bodyPr/>
          <a:lstStyle/>
          <a:p>
            <a:endParaRPr lang="fr-CA" sz="2000" b="1"/>
          </a:p>
        </p:txBody>
      </p:sp>
      <p:sp>
        <p:nvSpPr>
          <p:cNvPr id="44094" name="Line 1086"/>
          <p:cNvSpPr>
            <a:spLocks noChangeShapeType="1"/>
          </p:cNvSpPr>
          <p:nvPr/>
        </p:nvSpPr>
        <p:spPr bwMode="auto">
          <a:xfrm>
            <a:off x="1893075" y="3956050"/>
            <a:ext cx="411163" cy="282575"/>
          </a:xfrm>
          <a:prstGeom prst="line">
            <a:avLst/>
          </a:prstGeom>
          <a:noFill/>
          <a:ln w="9525">
            <a:solidFill>
              <a:srgbClr val="C0C0C0"/>
            </a:solidFill>
            <a:round/>
            <a:headEnd/>
            <a:tailEnd/>
          </a:ln>
        </p:spPr>
        <p:txBody>
          <a:bodyPr/>
          <a:lstStyle/>
          <a:p>
            <a:endParaRPr lang="fr-CA" sz="2000" b="1"/>
          </a:p>
        </p:txBody>
      </p:sp>
      <p:sp>
        <p:nvSpPr>
          <p:cNvPr id="44095" name="Line 1087"/>
          <p:cNvSpPr>
            <a:spLocks noChangeShapeType="1"/>
          </p:cNvSpPr>
          <p:nvPr/>
        </p:nvSpPr>
        <p:spPr bwMode="auto">
          <a:xfrm>
            <a:off x="1893075" y="4533900"/>
            <a:ext cx="411163" cy="50800"/>
          </a:xfrm>
          <a:prstGeom prst="line">
            <a:avLst/>
          </a:prstGeom>
          <a:noFill/>
          <a:ln w="9525">
            <a:solidFill>
              <a:srgbClr val="C0C0C0"/>
            </a:solidFill>
            <a:round/>
            <a:headEnd/>
            <a:tailEnd/>
          </a:ln>
        </p:spPr>
        <p:txBody>
          <a:bodyPr/>
          <a:lstStyle/>
          <a:p>
            <a:endParaRPr lang="fr-CA" sz="2000" b="1"/>
          </a:p>
        </p:txBody>
      </p:sp>
      <p:sp>
        <p:nvSpPr>
          <p:cNvPr id="44096" name="Line 1088"/>
          <p:cNvSpPr>
            <a:spLocks noChangeShapeType="1"/>
          </p:cNvSpPr>
          <p:nvPr/>
        </p:nvSpPr>
        <p:spPr bwMode="auto">
          <a:xfrm flipV="1">
            <a:off x="1893075" y="4951413"/>
            <a:ext cx="430213" cy="149225"/>
          </a:xfrm>
          <a:prstGeom prst="line">
            <a:avLst/>
          </a:prstGeom>
          <a:noFill/>
          <a:ln w="9525">
            <a:solidFill>
              <a:srgbClr val="C0C0C0"/>
            </a:solidFill>
            <a:round/>
            <a:headEnd/>
            <a:tailEnd/>
          </a:ln>
        </p:spPr>
        <p:txBody>
          <a:bodyPr/>
          <a:lstStyle/>
          <a:p>
            <a:endParaRPr lang="fr-CA" sz="2000" b="1"/>
          </a:p>
        </p:txBody>
      </p:sp>
      <p:sp>
        <p:nvSpPr>
          <p:cNvPr id="44097" name="Text Box 1089"/>
          <p:cNvSpPr txBox="1">
            <a:spLocks noChangeArrowheads="1"/>
          </p:cNvSpPr>
          <p:nvPr/>
        </p:nvSpPr>
        <p:spPr bwMode="auto">
          <a:xfrm rot="-10800000">
            <a:off x="789763" y="2698750"/>
            <a:ext cx="485775" cy="2579688"/>
          </a:xfrm>
          <a:prstGeom prst="rect">
            <a:avLst/>
          </a:prstGeom>
          <a:noFill/>
          <a:ln w="9525">
            <a:noFill/>
            <a:miter lim="800000"/>
            <a:headEnd/>
            <a:tailEnd/>
          </a:ln>
        </p:spPr>
        <p:txBody>
          <a:bodyPr vert="eaVert"/>
          <a:lstStyle/>
          <a:p>
            <a:pPr algn="ctr"/>
            <a:r>
              <a:rPr lang="en-US" sz="1400" b="1">
                <a:latin typeface="Arial" pitchFamily="34" charset="0"/>
              </a:rPr>
              <a:t>A "sales territory" </a:t>
            </a:r>
            <a:r>
              <a:rPr lang="en-US" sz="1400" b="1" i="1">
                <a:latin typeface="Arial" pitchFamily="34" charset="0"/>
              </a:rPr>
              <a:t>dimension</a:t>
            </a:r>
            <a:endParaRPr lang="en-US" sz="1400" b="1">
              <a:latin typeface="Arial" pitchFamily="34" charset="0"/>
            </a:endParaRPr>
          </a:p>
        </p:txBody>
      </p:sp>
      <p:sp>
        <p:nvSpPr>
          <p:cNvPr id="44098" name="Text Box 1090"/>
          <p:cNvSpPr txBox="1">
            <a:spLocks noChangeArrowheads="1"/>
          </p:cNvSpPr>
          <p:nvPr/>
        </p:nvSpPr>
        <p:spPr bwMode="auto">
          <a:xfrm rot="-10800000">
            <a:off x="1551763" y="3178175"/>
            <a:ext cx="482600" cy="744538"/>
          </a:xfrm>
          <a:prstGeom prst="rect">
            <a:avLst/>
          </a:prstGeom>
          <a:noFill/>
          <a:ln w="9525">
            <a:noFill/>
            <a:miter lim="800000"/>
            <a:headEnd/>
            <a:tailEnd/>
          </a:ln>
        </p:spPr>
        <p:txBody>
          <a:bodyPr vert="eaVert"/>
          <a:lstStyle/>
          <a:p>
            <a:r>
              <a:rPr lang="en-US" sz="900" b="1" dirty="0" smtClean="0">
                <a:solidFill>
                  <a:schemeClr val="bg1"/>
                </a:solidFill>
                <a:latin typeface="Arial" pitchFamily="34" charset="0"/>
              </a:rPr>
              <a:t>Levis</a:t>
            </a:r>
            <a:endParaRPr lang="en-US" sz="900" b="1" dirty="0">
              <a:solidFill>
                <a:schemeClr val="bg1"/>
              </a:solidFill>
              <a:latin typeface="Arial" pitchFamily="34" charset="0"/>
            </a:endParaRPr>
          </a:p>
        </p:txBody>
      </p:sp>
      <p:sp>
        <p:nvSpPr>
          <p:cNvPr id="44099" name="Text Box 1091"/>
          <p:cNvSpPr txBox="1">
            <a:spLocks noChangeArrowheads="1"/>
          </p:cNvSpPr>
          <p:nvPr/>
        </p:nvSpPr>
        <p:spPr bwMode="auto">
          <a:xfrm rot="-10800000">
            <a:off x="1556525" y="2662938"/>
            <a:ext cx="484188" cy="746125"/>
          </a:xfrm>
          <a:prstGeom prst="rect">
            <a:avLst/>
          </a:prstGeom>
          <a:noFill/>
          <a:ln w="9525">
            <a:noFill/>
            <a:miter lim="800000"/>
            <a:headEnd/>
            <a:tailEnd/>
          </a:ln>
        </p:spPr>
        <p:txBody>
          <a:bodyPr vert="eaVert"/>
          <a:lstStyle/>
          <a:p>
            <a:r>
              <a:rPr lang="en-US" sz="900" b="1" dirty="0">
                <a:solidFill>
                  <a:schemeClr val="bg1"/>
                </a:solidFill>
                <a:latin typeface="Arial" pitchFamily="34" charset="0"/>
              </a:rPr>
              <a:t>Montreal</a:t>
            </a:r>
          </a:p>
        </p:txBody>
      </p:sp>
      <p:sp>
        <p:nvSpPr>
          <p:cNvPr id="44100" name="Text Box 1092"/>
          <p:cNvSpPr txBox="1">
            <a:spLocks noChangeArrowheads="1"/>
          </p:cNvSpPr>
          <p:nvPr/>
        </p:nvSpPr>
        <p:spPr bwMode="auto">
          <a:xfrm rot="-10789035">
            <a:off x="1561288" y="3749675"/>
            <a:ext cx="482600" cy="744538"/>
          </a:xfrm>
          <a:prstGeom prst="rect">
            <a:avLst/>
          </a:prstGeom>
          <a:noFill/>
          <a:ln w="9525">
            <a:noFill/>
            <a:miter lim="800000"/>
            <a:headEnd/>
            <a:tailEnd/>
          </a:ln>
        </p:spPr>
        <p:txBody>
          <a:bodyPr vert="eaVert"/>
          <a:lstStyle/>
          <a:p>
            <a:r>
              <a:rPr lang="en-US" sz="900" b="1">
                <a:solidFill>
                  <a:schemeClr val="bg1"/>
                </a:solidFill>
                <a:latin typeface="Arial" pitchFamily="34" charset="0"/>
              </a:rPr>
              <a:t>Toronto</a:t>
            </a:r>
          </a:p>
        </p:txBody>
      </p:sp>
      <p:sp>
        <p:nvSpPr>
          <p:cNvPr id="44101" name="Text Box 1093"/>
          <p:cNvSpPr txBox="1">
            <a:spLocks noChangeArrowheads="1"/>
          </p:cNvSpPr>
          <p:nvPr/>
        </p:nvSpPr>
        <p:spPr bwMode="auto">
          <a:xfrm rot="-10745089">
            <a:off x="1558875" y="4535098"/>
            <a:ext cx="352378" cy="559210"/>
          </a:xfrm>
          <a:prstGeom prst="rect">
            <a:avLst/>
          </a:prstGeom>
          <a:solidFill>
            <a:srgbClr val="92D050"/>
          </a:solidFill>
          <a:ln w="9525">
            <a:noFill/>
            <a:miter lim="800000"/>
            <a:headEnd/>
            <a:tailEnd/>
          </a:ln>
        </p:spPr>
        <p:txBody>
          <a:bodyPr vert="eaVert"/>
          <a:lstStyle/>
          <a:p>
            <a:r>
              <a:rPr lang="en-US" sz="900" b="1" dirty="0">
                <a:solidFill>
                  <a:schemeClr val="bg1"/>
                </a:solidFill>
                <a:latin typeface="Arial" pitchFamily="34" charset="0"/>
              </a:rPr>
              <a:t>Ottawa</a:t>
            </a:r>
          </a:p>
        </p:txBody>
      </p:sp>
      <p:sp>
        <p:nvSpPr>
          <p:cNvPr id="44102" name="Text Box 1094"/>
          <p:cNvSpPr txBox="1">
            <a:spLocks noChangeArrowheads="1"/>
          </p:cNvSpPr>
          <p:nvPr/>
        </p:nvSpPr>
        <p:spPr bwMode="auto">
          <a:xfrm>
            <a:off x="572275" y="5402263"/>
            <a:ext cx="1747838" cy="484187"/>
          </a:xfrm>
          <a:prstGeom prst="rect">
            <a:avLst/>
          </a:prstGeom>
          <a:noFill/>
          <a:ln w="9525">
            <a:noFill/>
            <a:miter lim="800000"/>
            <a:headEnd/>
            <a:tailEnd/>
          </a:ln>
        </p:spPr>
        <p:txBody>
          <a:bodyPr/>
          <a:lstStyle/>
          <a:p>
            <a:r>
              <a:rPr lang="en-US" sz="1050" b="1" dirty="0" smtClean="0">
                <a:latin typeface="Arial" pitchFamily="34" charset="0"/>
              </a:rPr>
              <a:t>Provinces</a:t>
            </a:r>
          </a:p>
          <a:p>
            <a:r>
              <a:rPr lang="en-US" sz="1050" b="1" dirty="0" smtClean="0"/>
              <a:t>Cities</a:t>
            </a:r>
            <a:endParaRPr lang="en-US" sz="1050" b="1" dirty="0">
              <a:latin typeface="Arial" pitchFamily="34" charset="0"/>
            </a:endParaRPr>
          </a:p>
        </p:txBody>
      </p:sp>
      <p:sp>
        <p:nvSpPr>
          <p:cNvPr id="44106" name="Line 1098"/>
          <p:cNvSpPr>
            <a:spLocks noChangeShapeType="1"/>
          </p:cNvSpPr>
          <p:nvPr/>
        </p:nvSpPr>
        <p:spPr bwMode="auto">
          <a:xfrm flipH="1">
            <a:off x="3447238" y="3041650"/>
            <a:ext cx="874712" cy="622300"/>
          </a:xfrm>
          <a:prstGeom prst="line">
            <a:avLst/>
          </a:prstGeom>
          <a:noFill/>
          <a:ln w="9525">
            <a:solidFill>
              <a:srgbClr val="000000"/>
            </a:solidFill>
            <a:round/>
            <a:headEnd/>
            <a:tailEnd type="triangle" w="sm" len="med"/>
          </a:ln>
        </p:spPr>
        <p:txBody>
          <a:bodyPr/>
          <a:lstStyle/>
          <a:p>
            <a:endParaRPr lang="fr-CA" sz="2000" b="1"/>
          </a:p>
        </p:txBody>
      </p:sp>
      <p:sp>
        <p:nvSpPr>
          <p:cNvPr id="44107" name="Text Box 1099"/>
          <p:cNvSpPr txBox="1">
            <a:spLocks noChangeArrowheads="1"/>
          </p:cNvSpPr>
          <p:nvPr/>
        </p:nvSpPr>
        <p:spPr bwMode="auto">
          <a:xfrm>
            <a:off x="5566475" y="2370179"/>
            <a:ext cx="3304393" cy="1336675"/>
          </a:xfrm>
          <a:prstGeom prst="rect">
            <a:avLst/>
          </a:prstGeom>
          <a:noFill/>
          <a:ln w="9525">
            <a:noFill/>
            <a:miter lim="800000"/>
            <a:headEnd/>
            <a:tailEnd/>
          </a:ln>
        </p:spPr>
        <p:txBody>
          <a:bodyPr/>
          <a:lstStyle/>
          <a:p>
            <a:r>
              <a:rPr lang="en-US" sz="1600" b="1" i="1" dirty="0" smtClean="0">
                <a:solidFill>
                  <a:srgbClr val="FFC000"/>
                </a:solidFill>
                <a:latin typeface="Arial" pitchFamily="34" charset="0"/>
              </a:rPr>
              <a:t>Fact:</a:t>
            </a:r>
            <a:r>
              <a:rPr lang="en-US" sz="1600" b="1" dirty="0" smtClean="0">
                <a:latin typeface="Arial" pitchFamily="34" charset="0"/>
              </a:rPr>
              <a:t> </a:t>
            </a:r>
            <a:r>
              <a:rPr lang="en-US" sz="1600" b="1" dirty="0" smtClean="0"/>
              <a:t>each</a:t>
            </a:r>
            <a:r>
              <a:rPr lang="en-US" sz="1600" b="1" dirty="0" smtClean="0">
                <a:latin typeface="Arial" pitchFamily="34" charset="0"/>
              </a:rPr>
              <a:t> unique combination of fine-grained or aggregated members and of their resulting measures</a:t>
            </a:r>
            <a:endParaRPr lang="en-US" sz="1600" b="1" dirty="0" smtClean="0">
              <a:latin typeface="Arial" pitchFamily="34" charset="0"/>
            </a:endParaRPr>
          </a:p>
          <a:p>
            <a:endParaRPr lang="en-US" sz="1600" b="1" dirty="0" smtClean="0"/>
          </a:p>
          <a:p>
            <a:r>
              <a:rPr lang="en-US" sz="1600" b="1" dirty="0" smtClean="0">
                <a:solidFill>
                  <a:srgbClr val="92D050"/>
                </a:solidFill>
              </a:rPr>
              <a:t>Ex.: sold for 2M$ of blouses in Ottawa in 2010</a:t>
            </a:r>
          </a:p>
          <a:p>
            <a:r>
              <a:rPr lang="en-US" sz="1600" b="1" dirty="0" smtClean="0">
                <a:solidFill>
                  <a:srgbClr val="00B0F0"/>
                </a:solidFill>
                <a:latin typeface="Arial" pitchFamily="34" charset="0"/>
              </a:rPr>
              <a:t>Ex. : sold for 8M$ of pants in Ontario in 2010</a:t>
            </a:r>
            <a:endParaRPr lang="en-US" sz="1600" b="1" dirty="0">
              <a:solidFill>
                <a:srgbClr val="00B0F0"/>
              </a:solidFill>
              <a:latin typeface="Arial" pitchFamily="34" charset="0"/>
            </a:endParaRPr>
          </a:p>
        </p:txBody>
      </p:sp>
      <p:grpSp>
        <p:nvGrpSpPr>
          <p:cNvPr id="2" name="Group 1121"/>
          <p:cNvGrpSpPr>
            <a:grpSpLocks/>
          </p:cNvGrpSpPr>
          <p:nvPr/>
        </p:nvGrpSpPr>
        <p:grpSpPr bwMode="auto">
          <a:xfrm>
            <a:off x="2304238" y="3127375"/>
            <a:ext cx="1752600" cy="1824038"/>
            <a:chOff x="2207" y="1970"/>
            <a:chExt cx="1104" cy="1149"/>
          </a:xfrm>
        </p:grpSpPr>
        <p:sp>
          <p:nvSpPr>
            <p:cNvPr id="44034" name="AutoShape 1026"/>
            <p:cNvSpPr>
              <a:spLocks noChangeArrowheads="1"/>
            </p:cNvSpPr>
            <p:nvPr/>
          </p:nvSpPr>
          <p:spPr bwMode="auto">
            <a:xfrm rot="21391649" flipV="1">
              <a:off x="3067" y="2856"/>
              <a:ext cx="231" cy="230"/>
            </a:xfrm>
            <a:prstGeom prst="rtTriangle">
              <a:avLst/>
            </a:prstGeom>
            <a:solidFill>
              <a:srgbClr val="DAE5EE"/>
            </a:solidFill>
            <a:ln w="9525">
              <a:solidFill>
                <a:srgbClr val="DAE5EE"/>
              </a:solidFill>
              <a:miter lim="800000"/>
              <a:headEnd/>
              <a:tailEnd/>
            </a:ln>
            <a:effectLst/>
          </p:spPr>
          <p:txBody>
            <a:bodyPr wrap="none" anchor="ctr"/>
            <a:lstStyle/>
            <a:p>
              <a:endParaRPr lang="fr-CA" sz="2000" b="1">
                <a:solidFill>
                  <a:schemeClr val="bg1"/>
                </a:solidFill>
              </a:endParaRPr>
            </a:p>
          </p:txBody>
        </p:sp>
        <p:sp>
          <p:nvSpPr>
            <p:cNvPr id="44035" name="AutoShape 1027"/>
            <p:cNvSpPr>
              <a:spLocks noChangeArrowheads="1"/>
            </p:cNvSpPr>
            <p:nvPr/>
          </p:nvSpPr>
          <p:spPr bwMode="auto">
            <a:xfrm flipH="1">
              <a:off x="3062" y="1970"/>
              <a:ext cx="236" cy="294"/>
            </a:xfrm>
            <a:prstGeom prst="rtTriangle">
              <a:avLst/>
            </a:prstGeom>
            <a:solidFill>
              <a:srgbClr val="DAE5EE"/>
            </a:solidFill>
            <a:ln w="9525">
              <a:solidFill>
                <a:srgbClr val="DAE5EE"/>
              </a:solidFill>
              <a:miter lim="800000"/>
              <a:headEnd/>
              <a:tailEnd/>
            </a:ln>
            <a:effectLst/>
          </p:spPr>
          <p:txBody>
            <a:bodyPr wrap="none" anchor="ctr"/>
            <a:lstStyle/>
            <a:p>
              <a:endParaRPr lang="fr-CA" sz="2000" b="1">
                <a:solidFill>
                  <a:schemeClr val="bg1"/>
                </a:solidFill>
              </a:endParaRPr>
            </a:p>
          </p:txBody>
        </p:sp>
        <p:sp>
          <p:nvSpPr>
            <p:cNvPr id="44036" name="Rectangle 1028"/>
            <p:cNvSpPr>
              <a:spLocks noChangeArrowheads="1"/>
            </p:cNvSpPr>
            <p:nvPr/>
          </p:nvSpPr>
          <p:spPr bwMode="auto">
            <a:xfrm>
              <a:off x="3067" y="2267"/>
              <a:ext cx="231" cy="589"/>
            </a:xfrm>
            <a:prstGeom prst="rect">
              <a:avLst/>
            </a:prstGeom>
            <a:solidFill>
              <a:srgbClr val="DAE5EE"/>
            </a:solidFill>
            <a:ln w="9525">
              <a:noFill/>
              <a:miter lim="800000"/>
              <a:headEnd/>
              <a:tailEnd/>
            </a:ln>
            <a:effectLst/>
          </p:spPr>
          <p:txBody>
            <a:bodyPr wrap="none" anchor="ctr"/>
            <a:lstStyle/>
            <a:p>
              <a:endParaRPr lang="fr-CA" sz="2000" b="1">
                <a:solidFill>
                  <a:schemeClr val="bg1"/>
                </a:solidFill>
              </a:endParaRPr>
            </a:p>
          </p:txBody>
        </p:sp>
        <p:sp>
          <p:nvSpPr>
            <p:cNvPr id="44037" name="AutoShape 1029"/>
            <p:cNvSpPr>
              <a:spLocks noChangeArrowheads="1"/>
            </p:cNvSpPr>
            <p:nvPr/>
          </p:nvSpPr>
          <p:spPr bwMode="auto">
            <a:xfrm>
              <a:off x="2213" y="1970"/>
              <a:ext cx="1092" cy="291"/>
            </a:xfrm>
            <a:prstGeom prst="parallelogram">
              <a:avLst>
                <a:gd name="adj" fmla="val 80072"/>
              </a:avLst>
            </a:prstGeom>
            <a:solidFill>
              <a:srgbClr val="DAE5EE"/>
            </a:solidFill>
            <a:ln w="9525">
              <a:solidFill>
                <a:srgbClr val="DAE5EE"/>
              </a:solidFill>
              <a:miter lim="800000"/>
              <a:headEnd/>
              <a:tailEnd/>
            </a:ln>
            <a:effectLst/>
          </p:spPr>
          <p:txBody>
            <a:bodyPr wrap="none" anchor="ctr"/>
            <a:lstStyle/>
            <a:p>
              <a:endParaRPr lang="fr-CA" sz="2000" b="1">
                <a:solidFill>
                  <a:schemeClr val="bg1"/>
                </a:solidFill>
              </a:endParaRPr>
            </a:p>
          </p:txBody>
        </p:sp>
        <p:grpSp>
          <p:nvGrpSpPr>
            <p:cNvPr id="3" name="Group 1036"/>
            <p:cNvGrpSpPr>
              <a:grpSpLocks/>
            </p:cNvGrpSpPr>
            <p:nvPr/>
          </p:nvGrpSpPr>
          <p:grpSpPr bwMode="auto">
            <a:xfrm>
              <a:off x="2207" y="1970"/>
              <a:ext cx="1104" cy="1149"/>
              <a:chOff x="2688" y="11637"/>
              <a:chExt cx="1739" cy="1769"/>
            </a:xfrm>
          </p:grpSpPr>
          <p:sp>
            <p:nvSpPr>
              <p:cNvPr id="44045" name="Rectangle 1037"/>
              <p:cNvSpPr>
                <a:spLocks noChangeArrowheads="1"/>
              </p:cNvSpPr>
              <p:nvPr/>
            </p:nvSpPr>
            <p:spPr bwMode="auto">
              <a:xfrm>
                <a:off x="2688" y="12086"/>
                <a:ext cx="1346" cy="1320"/>
              </a:xfrm>
              <a:prstGeom prst="rect">
                <a:avLst/>
              </a:prstGeom>
              <a:solidFill>
                <a:srgbClr val="DAE5EE"/>
              </a:solidFill>
              <a:ln w="9525">
                <a:solidFill>
                  <a:schemeClr val="tx1"/>
                </a:solidFill>
                <a:miter lim="800000"/>
                <a:headEnd/>
                <a:tailEnd/>
              </a:ln>
            </p:spPr>
            <p:txBody>
              <a:bodyPr/>
              <a:lstStyle/>
              <a:p>
                <a:endParaRPr lang="fr-CA" sz="2000" b="1">
                  <a:solidFill>
                    <a:schemeClr val="bg1"/>
                  </a:solidFill>
                </a:endParaRPr>
              </a:p>
            </p:txBody>
          </p:sp>
          <p:sp>
            <p:nvSpPr>
              <p:cNvPr id="44046" name="Line 1038"/>
              <p:cNvSpPr>
                <a:spLocks noChangeShapeType="1"/>
              </p:cNvSpPr>
              <p:nvPr/>
            </p:nvSpPr>
            <p:spPr bwMode="auto">
              <a:xfrm>
                <a:off x="3381" y="12086"/>
                <a:ext cx="0" cy="132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47" name="Line 1039"/>
              <p:cNvSpPr>
                <a:spLocks noChangeShapeType="1"/>
              </p:cNvSpPr>
              <p:nvPr/>
            </p:nvSpPr>
            <p:spPr bwMode="auto">
              <a:xfrm>
                <a:off x="3021" y="12086"/>
                <a:ext cx="0" cy="132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48" name="Line 1040"/>
              <p:cNvSpPr>
                <a:spLocks noChangeShapeType="1"/>
              </p:cNvSpPr>
              <p:nvPr/>
            </p:nvSpPr>
            <p:spPr bwMode="auto">
              <a:xfrm>
                <a:off x="3701" y="12086"/>
                <a:ext cx="0" cy="132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49" name="Line 1041"/>
              <p:cNvSpPr>
                <a:spLocks noChangeShapeType="1"/>
              </p:cNvSpPr>
              <p:nvPr/>
            </p:nvSpPr>
            <p:spPr bwMode="auto">
              <a:xfrm flipV="1">
                <a:off x="4034" y="12957"/>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0" name="Line 1042"/>
              <p:cNvSpPr>
                <a:spLocks noChangeShapeType="1"/>
              </p:cNvSpPr>
              <p:nvPr/>
            </p:nvSpPr>
            <p:spPr bwMode="auto">
              <a:xfrm>
                <a:off x="4408" y="11637"/>
                <a:ext cx="0" cy="132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1" name="Line 1043"/>
              <p:cNvSpPr>
                <a:spLocks noChangeShapeType="1"/>
              </p:cNvSpPr>
              <p:nvPr/>
            </p:nvSpPr>
            <p:spPr bwMode="auto">
              <a:xfrm>
                <a:off x="4299" y="11801"/>
                <a:ext cx="0" cy="128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2" name="Line 1044"/>
              <p:cNvSpPr>
                <a:spLocks noChangeShapeType="1"/>
              </p:cNvSpPr>
              <p:nvPr/>
            </p:nvSpPr>
            <p:spPr bwMode="auto">
              <a:xfrm>
                <a:off x="4166" y="11946"/>
                <a:ext cx="0" cy="128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3" name="Line 1045"/>
              <p:cNvSpPr>
                <a:spLocks noChangeShapeType="1"/>
              </p:cNvSpPr>
              <p:nvPr/>
            </p:nvSpPr>
            <p:spPr bwMode="auto">
              <a:xfrm flipV="1">
                <a:off x="2688" y="11637"/>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4" name="Line 1046"/>
              <p:cNvSpPr>
                <a:spLocks noChangeShapeType="1"/>
              </p:cNvSpPr>
              <p:nvPr/>
            </p:nvSpPr>
            <p:spPr bwMode="auto">
              <a:xfrm>
                <a:off x="3062" y="11637"/>
                <a:ext cx="1346"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5" name="Line 1047"/>
              <p:cNvSpPr>
                <a:spLocks noChangeShapeType="1"/>
              </p:cNvSpPr>
              <p:nvPr/>
            </p:nvSpPr>
            <p:spPr bwMode="auto">
              <a:xfrm>
                <a:off x="2953" y="11771"/>
                <a:ext cx="1333"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6" name="Line 1048"/>
              <p:cNvSpPr>
                <a:spLocks noChangeShapeType="1"/>
              </p:cNvSpPr>
              <p:nvPr/>
            </p:nvSpPr>
            <p:spPr bwMode="auto">
              <a:xfrm>
                <a:off x="2829" y="11933"/>
                <a:ext cx="1333"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7" name="Line 1049"/>
              <p:cNvSpPr>
                <a:spLocks noChangeShapeType="1"/>
              </p:cNvSpPr>
              <p:nvPr/>
            </p:nvSpPr>
            <p:spPr bwMode="auto">
              <a:xfrm>
                <a:off x="2688" y="12397"/>
                <a:ext cx="1346"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8" name="Line 1050"/>
              <p:cNvSpPr>
                <a:spLocks noChangeShapeType="1"/>
              </p:cNvSpPr>
              <p:nvPr/>
            </p:nvSpPr>
            <p:spPr bwMode="auto">
              <a:xfrm>
                <a:off x="2707" y="12715"/>
                <a:ext cx="1346"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59" name="Line 1051"/>
              <p:cNvSpPr>
                <a:spLocks noChangeShapeType="1"/>
              </p:cNvSpPr>
              <p:nvPr/>
            </p:nvSpPr>
            <p:spPr bwMode="auto">
              <a:xfrm>
                <a:off x="2707" y="13051"/>
                <a:ext cx="1346" cy="0"/>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0" name="Line 1052"/>
              <p:cNvSpPr>
                <a:spLocks noChangeShapeType="1"/>
              </p:cNvSpPr>
              <p:nvPr/>
            </p:nvSpPr>
            <p:spPr bwMode="auto">
              <a:xfrm flipV="1">
                <a:off x="4034" y="11637"/>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1" name="Line 1053"/>
              <p:cNvSpPr>
                <a:spLocks noChangeShapeType="1"/>
              </p:cNvSpPr>
              <p:nvPr/>
            </p:nvSpPr>
            <p:spPr bwMode="auto">
              <a:xfrm flipV="1">
                <a:off x="4034" y="11948"/>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2" name="Line 1054"/>
              <p:cNvSpPr>
                <a:spLocks noChangeShapeType="1"/>
              </p:cNvSpPr>
              <p:nvPr/>
            </p:nvSpPr>
            <p:spPr bwMode="auto">
              <a:xfrm flipV="1">
                <a:off x="4053" y="12266"/>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3" name="Line 1055"/>
              <p:cNvSpPr>
                <a:spLocks noChangeShapeType="1"/>
              </p:cNvSpPr>
              <p:nvPr/>
            </p:nvSpPr>
            <p:spPr bwMode="auto">
              <a:xfrm flipV="1">
                <a:off x="4053" y="12602"/>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4" name="Line 1056"/>
              <p:cNvSpPr>
                <a:spLocks noChangeShapeType="1"/>
              </p:cNvSpPr>
              <p:nvPr/>
            </p:nvSpPr>
            <p:spPr bwMode="auto">
              <a:xfrm flipV="1">
                <a:off x="3021" y="11637"/>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5" name="Line 1057"/>
              <p:cNvSpPr>
                <a:spLocks noChangeShapeType="1"/>
              </p:cNvSpPr>
              <p:nvPr/>
            </p:nvSpPr>
            <p:spPr bwMode="auto">
              <a:xfrm flipV="1">
                <a:off x="3368" y="11642"/>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6" name="Line 1058"/>
              <p:cNvSpPr>
                <a:spLocks noChangeShapeType="1"/>
              </p:cNvSpPr>
              <p:nvPr/>
            </p:nvSpPr>
            <p:spPr bwMode="auto">
              <a:xfrm flipV="1">
                <a:off x="3701" y="11637"/>
                <a:ext cx="374" cy="449"/>
              </a:xfrm>
              <a:prstGeom prst="line">
                <a:avLst/>
              </a:prstGeom>
              <a:noFill/>
              <a:ln w="9525">
                <a:solidFill>
                  <a:schemeClr val="tx1"/>
                </a:solidFill>
                <a:round/>
                <a:headEnd/>
                <a:tailEnd/>
              </a:ln>
            </p:spPr>
            <p:txBody>
              <a:bodyPr/>
              <a:lstStyle/>
              <a:p>
                <a:endParaRPr lang="fr-CA" sz="2000" b="1">
                  <a:solidFill>
                    <a:schemeClr val="bg1"/>
                  </a:solidFill>
                </a:endParaRPr>
              </a:p>
            </p:txBody>
          </p:sp>
          <p:sp>
            <p:nvSpPr>
              <p:cNvPr id="44067" name="Line 1059"/>
              <p:cNvSpPr>
                <a:spLocks noChangeShapeType="1"/>
              </p:cNvSpPr>
              <p:nvPr/>
            </p:nvSpPr>
            <p:spPr bwMode="auto">
              <a:xfrm>
                <a:off x="2688" y="13406"/>
                <a:ext cx="0" cy="0"/>
              </a:xfrm>
              <a:prstGeom prst="line">
                <a:avLst/>
              </a:prstGeom>
              <a:noFill/>
              <a:ln w="9525">
                <a:solidFill>
                  <a:schemeClr val="tx1"/>
                </a:solidFill>
                <a:round/>
                <a:headEnd/>
                <a:tailEnd/>
              </a:ln>
            </p:spPr>
            <p:txBody>
              <a:bodyPr/>
              <a:lstStyle/>
              <a:p>
                <a:endParaRPr lang="fr-CA" sz="2000" b="1">
                  <a:solidFill>
                    <a:schemeClr val="bg1"/>
                  </a:solidFill>
                </a:endParaRPr>
              </a:p>
            </p:txBody>
          </p:sp>
        </p:grpSp>
        <p:sp>
          <p:nvSpPr>
            <p:cNvPr id="44108" name="Text Box 1100"/>
            <p:cNvSpPr txBox="1">
              <a:spLocks noChangeArrowheads="1"/>
            </p:cNvSpPr>
            <p:nvPr/>
          </p:nvSpPr>
          <p:spPr bwMode="auto">
            <a:xfrm>
              <a:off x="2216" y="2285"/>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09" name="Text Box 1101"/>
            <p:cNvSpPr txBox="1">
              <a:spLocks noChangeArrowheads="1"/>
            </p:cNvSpPr>
            <p:nvPr/>
          </p:nvSpPr>
          <p:spPr bwMode="auto">
            <a:xfrm>
              <a:off x="2425" y="2285"/>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1M</a:t>
              </a:r>
              <a:endParaRPr lang="en-US" sz="900" b="1">
                <a:solidFill>
                  <a:schemeClr val="bg1"/>
                </a:solidFill>
                <a:latin typeface="Arial" pitchFamily="34" charset="0"/>
              </a:endParaRPr>
            </a:p>
          </p:txBody>
        </p:sp>
        <p:sp>
          <p:nvSpPr>
            <p:cNvPr id="44110" name="Text Box 1102"/>
            <p:cNvSpPr txBox="1">
              <a:spLocks noChangeArrowheads="1"/>
            </p:cNvSpPr>
            <p:nvPr/>
          </p:nvSpPr>
          <p:spPr bwMode="auto">
            <a:xfrm>
              <a:off x="2645" y="2895"/>
              <a:ext cx="433" cy="215"/>
            </a:xfrm>
            <a:prstGeom prst="rect">
              <a:avLst/>
            </a:prstGeom>
            <a:solidFill>
              <a:srgbClr val="00B0F0"/>
            </a:solidFill>
            <a:ln w="9525">
              <a:noFill/>
              <a:miter lim="800000"/>
              <a:headEnd/>
              <a:tailEnd/>
            </a:ln>
          </p:spPr>
          <p:txBody>
            <a:bodyPr/>
            <a:lstStyle/>
            <a:p>
              <a:r>
                <a:rPr lang="en-US" sz="900" b="1" dirty="0" smtClean="0">
                  <a:solidFill>
                    <a:schemeClr val="bg1"/>
                  </a:solidFill>
                  <a:latin typeface="Arial" pitchFamily="34" charset="0"/>
                </a:rPr>
                <a:t>2M</a:t>
              </a:r>
              <a:endParaRPr lang="en-US" sz="900" b="1" dirty="0">
                <a:solidFill>
                  <a:schemeClr val="bg1"/>
                </a:solidFill>
                <a:latin typeface="Arial" pitchFamily="34" charset="0"/>
              </a:endParaRPr>
            </a:p>
          </p:txBody>
        </p:sp>
        <p:sp>
          <p:nvSpPr>
            <p:cNvPr id="44111" name="Text Box 1103"/>
            <p:cNvSpPr txBox="1">
              <a:spLocks noChangeArrowheads="1"/>
            </p:cNvSpPr>
            <p:nvPr/>
          </p:nvSpPr>
          <p:spPr bwMode="auto">
            <a:xfrm>
              <a:off x="2865" y="2285"/>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12" name="Text Box 1104"/>
            <p:cNvSpPr txBox="1">
              <a:spLocks noChangeArrowheads="1"/>
            </p:cNvSpPr>
            <p:nvPr/>
          </p:nvSpPr>
          <p:spPr bwMode="auto">
            <a:xfrm>
              <a:off x="2216" y="2488"/>
              <a:ext cx="433" cy="198"/>
            </a:xfrm>
            <a:prstGeom prst="rect">
              <a:avLst/>
            </a:prstGeom>
            <a:noFill/>
            <a:ln w="9525">
              <a:noFill/>
              <a:miter lim="800000"/>
              <a:headEnd/>
              <a:tailEnd/>
            </a:ln>
          </p:spPr>
          <p:txBody>
            <a:bodyPr/>
            <a:lstStyle/>
            <a:p>
              <a:r>
                <a:rPr lang="en-US" sz="900" b="1" smtClean="0">
                  <a:solidFill>
                    <a:schemeClr val="bg1"/>
                  </a:solidFill>
                  <a:latin typeface="Arial" pitchFamily="34" charset="0"/>
                </a:rPr>
                <a:t>3M</a:t>
              </a:r>
              <a:endParaRPr lang="en-US" sz="900" b="1">
                <a:solidFill>
                  <a:schemeClr val="bg1"/>
                </a:solidFill>
                <a:latin typeface="Arial" pitchFamily="34" charset="0"/>
              </a:endParaRPr>
            </a:p>
          </p:txBody>
        </p:sp>
        <p:sp>
          <p:nvSpPr>
            <p:cNvPr id="44113" name="Text Box 1105"/>
            <p:cNvSpPr txBox="1">
              <a:spLocks noChangeArrowheads="1"/>
            </p:cNvSpPr>
            <p:nvPr/>
          </p:nvSpPr>
          <p:spPr bwMode="auto">
            <a:xfrm>
              <a:off x="2425" y="2491"/>
              <a:ext cx="433" cy="198"/>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14" name="Text Box 1106"/>
            <p:cNvSpPr txBox="1">
              <a:spLocks noChangeArrowheads="1"/>
            </p:cNvSpPr>
            <p:nvPr/>
          </p:nvSpPr>
          <p:spPr bwMode="auto">
            <a:xfrm>
              <a:off x="2645" y="2491"/>
              <a:ext cx="433" cy="198"/>
            </a:xfrm>
            <a:prstGeom prst="rect">
              <a:avLst/>
            </a:prstGeom>
            <a:noFill/>
            <a:ln w="9525">
              <a:noFill/>
              <a:miter lim="800000"/>
              <a:headEnd/>
              <a:tailEnd/>
            </a:ln>
          </p:spPr>
          <p:txBody>
            <a:bodyPr/>
            <a:lstStyle/>
            <a:p>
              <a:r>
                <a:rPr lang="en-US" sz="900" b="1" smtClean="0">
                  <a:solidFill>
                    <a:schemeClr val="bg1"/>
                  </a:solidFill>
                  <a:latin typeface="Arial" pitchFamily="34" charset="0"/>
                </a:rPr>
                <a:t>1M</a:t>
              </a:r>
              <a:endParaRPr lang="en-US" sz="900" b="1">
                <a:solidFill>
                  <a:schemeClr val="bg1"/>
                </a:solidFill>
                <a:latin typeface="Arial" pitchFamily="34" charset="0"/>
              </a:endParaRPr>
            </a:p>
          </p:txBody>
        </p:sp>
        <p:sp>
          <p:nvSpPr>
            <p:cNvPr id="44115" name="Text Box 1107"/>
            <p:cNvSpPr txBox="1">
              <a:spLocks noChangeArrowheads="1"/>
            </p:cNvSpPr>
            <p:nvPr/>
          </p:nvSpPr>
          <p:spPr bwMode="auto">
            <a:xfrm>
              <a:off x="2859" y="2486"/>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3M</a:t>
              </a:r>
              <a:endParaRPr lang="en-US" sz="900" b="1">
                <a:solidFill>
                  <a:schemeClr val="bg1"/>
                </a:solidFill>
                <a:latin typeface="Arial" pitchFamily="34" charset="0"/>
              </a:endParaRPr>
            </a:p>
          </p:txBody>
        </p:sp>
        <p:sp>
          <p:nvSpPr>
            <p:cNvPr id="44116" name="Text Box 1108"/>
            <p:cNvSpPr txBox="1">
              <a:spLocks noChangeArrowheads="1"/>
            </p:cNvSpPr>
            <p:nvPr/>
          </p:nvSpPr>
          <p:spPr bwMode="auto">
            <a:xfrm>
              <a:off x="2216" y="2694"/>
              <a:ext cx="433" cy="199"/>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17" name="Text Box 1109"/>
            <p:cNvSpPr txBox="1">
              <a:spLocks noChangeArrowheads="1"/>
            </p:cNvSpPr>
            <p:nvPr/>
          </p:nvSpPr>
          <p:spPr bwMode="auto">
            <a:xfrm>
              <a:off x="2425" y="2696"/>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18" name="Text Box 1110"/>
            <p:cNvSpPr txBox="1">
              <a:spLocks noChangeArrowheads="1"/>
            </p:cNvSpPr>
            <p:nvPr/>
          </p:nvSpPr>
          <p:spPr bwMode="auto">
            <a:xfrm>
              <a:off x="2645" y="2694"/>
              <a:ext cx="433" cy="199"/>
            </a:xfrm>
            <a:prstGeom prst="rect">
              <a:avLst/>
            </a:prstGeom>
            <a:solidFill>
              <a:srgbClr val="00B0F0"/>
            </a:solidFill>
            <a:ln w="9525">
              <a:noFill/>
              <a:miter lim="800000"/>
              <a:headEnd/>
              <a:tailEnd/>
            </a:ln>
          </p:spPr>
          <p:txBody>
            <a:bodyPr/>
            <a:lstStyle/>
            <a:p>
              <a:r>
                <a:rPr lang="en-US" sz="900" b="1" dirty="0" smtClean="0">
                  <a:solidFill>
                    <a:schemeClr val="bg1"/>
                  </a:solidFill>
                  <a:latin typeface="Arial" pitchFamily="34" charset="0"/>
                </a:rPr>
                <a:t>2M</a:t>
              </a:r>
              <a:endParaRPr lang="en-US" sz="900" b="1" dirty="0">
                <a:solidFill>
                  <a:schemeClr val="bg1"/>
                </a:solidFill>
                <a:latin typeface="Arial" pitchFamily="34" charset="0"/>
              </a:endParaRPr>
            </a:p>
          </p:txBody>
        </p:sp>
        <p:sp>
          <p:nvSpPr>
            <p:cNvPr id="44119" name="Text Box 1111"/>
            <p:cNvSpPr txBox="1">
              <a:spLocks noChangeArrowheads="1"/>
            </p:cNvSpPr>
            <p:nvPr/>
          </p:nvSpPr>
          <p:spPr bwMode="auto">
            <a:xfrm>
              <a:off x="2853" y="2696"/>
              <a:ext cx="433" cy="200"/>
            </a:xfrm>
            <a:prstGeom prst="rect">
              <a:avLst/>
            </a:prstGeom>
            <a:noFill/>
            <a:ln w="9525">
              <a:noFill/>
              <a:miter lim="800000"/>
              <a:headEnd/>
              <a:tailEnd/>
            </a:ln>
          </p:spPr>
          <p:txBody>
            <a:bodyPr/>
            <a:lstStyle/>
            <a:p>
              <a:r>
                <a:rPr lang="en-US" sz="900" b="1" smtClean="0">
                  <a:solidFill>
                    <a:schemeClr val="bg1"/>
                  </a:solidFill>
                  <a:latin typeface="Arial" pitchFamily="34" charset="0"/>
                </a:rPr>
                <a:t>3M</a:t>
              </a:r>
              <a:endParaRPr lang="en-US" sz="900" b="1">
                <a:solidFill>
                  <a:schemeClr val="bg1"/>
                </a:solidFill>
                <a:latin typeface="Arial" pitchFamily="34" charset="0"/>
              </a:endParaRPr>
            </a:p>
          </p:txBody>
        </p:sp>
        <p:sp>
          <p:nvSpPr>
            <p:cNvPr id="44120" name="Text Box 1112"/>
            <p:cNvSpPr txBox="1">
              <a:spLocks noChangeArrowheads="1"/>
            </p:cNvSpPr>
            <p:nvPr/>
          </p:nvSpPr>
          <p:spPr bwMode="auto">
            <a:xfrm>
              <a:off x="2216" y="2914"/>
              <a:ext cx="433" cy="199"/>
            </a:xfrm>
            <a:prstGeom prst="rect">
              <a:avLst/>
            </a:prstGeom>
            <a:noFill/>
            <a:ln w="9525">
              <a:noFill/>
              <a:miter lim="800000"/>
              <a:headEnd/>
              <a:tailEnd/>
            </a:ln>
          </p:spPr>
          <p:txBody>
            <a:bodyPr/>
            <a:lstStyle/>
            <a:p>
              <a:r>
                <a:rPr lang="en-US" sz="900" b="1" smtClean="0">
                  <a:solidFill>
                    <a:schemeClr val="bg1"/>
                  </a:solidFill>
                  <a:latin typeface="Arial" pitchFamily="34" charset="0"/>
                </a:rPr>
                <a:t>1M</a:t>
              </a:r>
              <a:endParaRPr lang="en-US" sz="900" b="1">
                <a:solidFill>
                  <a:schemeClr val="bg1"/>
                </a:solidFill>
                <a:latin typeface="Arial" pitchFamily="34" charset="0"/>
              </a:endParaRPr>
            </a:p>
          </p:txBody>
        </p:sp>
        <p:sp>
          <p:nvSpPr>
            <p:cNvPr id="44121" name="Text Box 1113"/>
            <p:cNvSpPr txBox="1">
              <a:spLocks noChangeArrowheads="1"/>
            </p:cNvSpPr>
            <p:nvPr/>
          </p:nvSpPr>
          <p:spPr bwMode="auto">
            <a:xfrm>
              <a:off x="2417" y="2916"/>
              <a:ext cx="224" cy="199"/>
            </a:xfrm>
            <a:prstGeom prst="rect">
              <a:avLst/>
            </a:prstGeom>
            <a:solidFill>
              <a:srgbClr val="92D050"/>
            </a:solidFill>
            <a:ln w="9525">
              <a:noFill/>
              <a:miter lim="800000"/>
              <a:headEnd/>
              <a:tailEnd/>
            </a:ln>
          </p:spPr>
          <p:txBody>
            <a:bodyPr/>
            <a:lstStyle/>
            <a:p>
              <a:r>
                <a:rPr lang="en-US" sz="900" b="1" dirty="0" smtClean="0">
                  <a:solidFill>
                    <a:schemeClr val="bg1"/>
                  </a:solidFill>
                  <a:latin typeface="Arial" pitchFamily="34" charset="0"/>
                </a:rPr>
                <a:t>2M</a:t>
              </a:r>
              <a:endParaRPr lang="en-US" sz="900" b="1" dirty="0">
                <a:solidFill>
                  <a:schemeClr val="bg1"/>
                </a:solidFill>
                <a:latin typeface="Arial" pitchFamily="34" charset="0"/>
              </a:endParaRPr>
            </a:p>
          </p:txBody>
        </p:sp>
        <p:sp>
          <p:nvSpPr>
            <p:cNvPr id="44122" name="Text Box 1114"/>
            <p:cNvSpPr txBox="1">
              <a:spLocks noChangeArrowheads="1"/>
            </p:cNvSpPr>
            <p:nvPr/>
          </p:nvSpPr>
          <p:spPr bwMode="auto">
            <a:xfrm>
              <a:off x="2643" y="2285"/>
              <a:ext cx="432" cy="200"/>
            </a:xfrm>
            <a:prstGeom prst="rect">
              <a:avLst/>
            </a:prstGeom>
            <a:noFill/>
            <a:ln w="9525">
              <a:noFill/>
              <a:miter lim="800000"/>
              <a:headEnd/>
              <a:tailEnd/>
            </a:ln>
          </p:spPr>
          <p:txBody>
            <a:bodyPr/>
            <a:lstStyle/>
            <a:p>
              <a:r>
                <a:rPr lang="en-US" sz="900" b="1" smtClean="0">
                  <a:solidFill>
                    <a:schemeClr val="bg1"/>
                  </a:solidFill>
                  <a:latin typeface="Arial" pitchFamily="34" charset="0"/>
                </a:rPr>
                <a:t>2M</a:t>
              </a:r>
              <a:endParaRPr lang="en-US" sz="900" b="1">
                <a:solidFill>
                  <a:schemeClr val="bg1"/>
                </a:solidFill>
                <a:latin typeface="Arial" pitchFamily="34" charset="0"/>
              </a:endParaRPr>
            </a:p>
          </p:txBody>
        </p:sp>
        <p:sp>
          <p:nvSpPr>
            <p:cNvPr id="44123" name="Text Box 1115"/>
            <p:cNvSpPr txBox="1">
              <a:spLocks noChangeArrowheads="1"/>
            </p:cNvSpPr>
            <p:nvPr/>
          </p:nvSpPr>
          <p:spPr bwMode="auto">
            <a:xfrm>
              <a:off x="2856" y="2895"/>
              <a:ext cx="226" cy="215"/>
            </a:xfrm>
            <a:prstGeom prst="rect">
              <a:avLst/>
            </a:prstGeom>
            <a:solidFill>
              <a:srgbClr val="00B0F0"/>
            </a:solidFill>
            <a:ln w="9525">
              <a:noFill/>
              <a:miter lim="800000"/>
              <a:headEnd/>
              <a:tailEnd/>
            </a:ln>
          </p:spPr>
          <p:txBody>
            <a:bodyPr/>
            <a:lstStyle/>
            <a:p>
              <a:r>
                <a:rPr lang="en-US" sz="900" b="1" smtClean="0">
                  <a:solidFill>
                    <a:schemeClr val="bg1"/>
                  </a:solidFill>
                  <a:latin typeface="Arial" pitchFamily="34" charset="0"/>
                </a:rPr>
                <a:t>1M</a:t>
              </a:r>
              <a:endParaRPr lang="en-US" sz="900" b="1">
                <a:solidFill>
                  <a:schemeClr val="bg1"/>
                </a:solidFill>
                <a:latin typeface="Arial" pitchFamily="34" charset="0"/>
              </a:endParaRPr>
            </a:p>
          </p:txBody>
        </p:sp>
      </p:grpSp>
      <p:sp>
        <p:nvSpPr>
          <p:cNvPr id="44124" name="Text Box 1116"/>
          <p:cNvSpPr txBox="1">
            <a:spLocks noChangeArrowheads="1"/>
          </p:cNvSpPr>
          <p:nvPr/>
        </p:nvSpPr>
        <p:spPr bwMode="auto">
          <a:xfrm>
            <a:off x="4037788" y="5656263"/>
            <a:ext cx="1747837" cy="338137"/>
          </a:xfrm>
          <a:prstGeom prst="rect">
            <a:avLst/>
          </a:prstGeom>
          <a:noFill/>
          <a:ln w="9525">
            <a:noFill/>
            <a:miter lim="800000"/>
            <a:headEnd/>
            <a:tailEnd/>
          </a:ln>
        </p:spPr>
        <p:txBody>
          <a:bodyPr/>
          <a:lstStyle/>
          <a:p>
            <a:r>
              <a:rPr lang="en-US" sz="1050" b="1">
                <a:latin typeface="Arial" pitchFamily="34" charset="0"/>
              </a:rPr>
              <a:t>Category level</a:t>
            </a:r>
          </a:p>
        </p:txBody>
      </p:sp>
      <p:sp>
        <p:nvSpPr>
          <p:cNvPr id="44125" name="Text Box 1117"/>
          <p:cNvSpPr txBox="1">
            <a:spLocks noChangeArrowheads="1"/>
          </p:cNvSpPr>
          <p:nvPr/>
        </p:nvSpPr>
        <p:spPr bwMode="auto">
          <a:xfrm>
            <a:off x="3986988" y="4475163"/>
            <a:ext cx="661987" cy="395287"/>
          </a:xfrm>
          <a:prstGeom prst="rect">
            <a:avLst/>
          </a:prstGeom>
          <a:noFill/>
          <a:ln w="9525">
            <a:noFill/>
            <a:miter lim="800000"/>
            <a:headEnd/>
            <a:tailEnd/>
          </a:ln>
        </p:spPr>
        <p:txBody>
          <a:bodyPr/>
          <a:lstStyle/>
          <a:p>
            <a:r>
              <a:rPr lang="en-US" sz="1050" b="1" smtClean="0">
                <a:latin typeface="Arial" pitchFamily="34" charset="0"/>
              </a:rPr>
              <a:t>2008</a:t>
            </a:r>
            <a:endParaRPr lang="en-US" sz="1050" b="1">
              <a:latin typeface="Arial" pitchFamily="34" charset="0"/>
            </a:endParaRPr>
          </a:p>
        </p:txBody>
      </p:sp>
      <p:sp>
        <p:nvSpPr>
          <p:cNvPr id="44126" name="Text Box 1118"/>
          <p:cNvSpPr txBox="1">
            <a:spLocks noChangeArrowheads="1"/>
          </p:cNvSpPr>
          <p:nvPr/>
        </p:nvSpPr>
        <p:spPr bwMode="auto">
          <a:xfrm>
            <a:off x="3836175" y="4637088"/>
            <a:ext cx="663575" cy="395287"/>
          </a:xfrm>
          <a:prstGeom prst="rect">
            <a:avLst/>
          </a:prstGeom>
          <a:noFill/>
          <a:ln w="9525">
            <a:noFill/>
            <a:miter lim="800000"/>
            <a:headEnd/>
            <a:tailEnd/>
          </a:ln>
        </p:spPr>
        <p:txBody>
          <a:bodyPr/>
          <a:lstStyle/>
          <a:p>
            <a:r>
              <a:rPr lang="en-US" sz="1050" b="1" smtClean="0">
                <a:latin typeface="Arial" pitchFamily="34" charset="0"/>
              </a:rPr>
              <a:t>2009</a:t>
            </a:r>
            <a:endParaRPr lang="en-US" sz="1050" b="1">
              <a:latin typeface="Arial" pitchFamily="34" charset="0"/>
            </a:endParaRPr>
          </a:p>
        </p:txBody>
      </p:sp>
      <p:sp>
        <p:nvSpPr>
          <p:cNvPr id="44127" name="Text Box 1119"/>
          <p:cNvSpPr txBox="1">
            <a:spLocks noChangeArrowheads="1"/>
          </p:cNvSpPr>
          <p:nvPr/>
        </p:nvSpPr>
        <p:spPr bwMode="auto">
          <a:xfrm>
            <a:off x="3713938" y="4802188"/>
            <a:ext cx="661987" cy="395287"/>
          </a:xfrm>
          <a:prstGeom prst="rect">
            <a:avLst/>
          </a:prstGeom>
          <a:noFill/>
          <a:ln w="9525">
            <a:noFill/>
            <a:miter lim="800000"/>
            <a:headEnd/>
            <a:tailEnd/>
          </a:ln>
        </p:spPr>
        <p:txBody>
          <a:bodyPr/>
          <a:lstStyle/>
          <a:p>
            <a:r>
              <a:rPr lang="en-US" sz="1050" b="1" smtClean="0">
                <a:latin typeface="Arial" pitchFamily="34" charset="0"/>
              </a:rPr>
              <a:t>2010</a:t>
            </a:r>
            <a:endParaRPr lang="en-US" sz="1050" b="1">
              <a:latin typeface="Arial" pitchFamily="34" charset="0"/>
            </a:endParaRPr>
          </a:p>
        </p:txBody>
      </p:sp>
      <p:sp>
        <p:nvSpPr>
          <p:cNvPr id="44128" name="AutoShape 1120"/>
          <p:cNvSpPr>
            <a:spLocks/>
          </p:cNvSpPr>
          <p:nvPr/>
        </p:nvSpPr>
        <p:spPr bwMode="auto">
          <a:xfrm rot="1911068">
            <a:off x="4264800" y="4610100"/>
            <a:ext cx="142875" cy="441325"/>
          </a:xfrm>
          <a:prstGeom prst="rightBrace">
            <a:avLst>
              <a:gd name="adj1" fmla="val 25741"/>
              <a:gd name="adj2" fmla="val 50000"/>
            </a:avLst>
          </a:prstGeom>
          <a:noFill/>
          <a:ln w="9525">
            <a:solidFill>
              <a:srgbClr val="000000"/>
            </a:solidFill>
            <a:round/>
            <a:headEnd/>
            <a:tailEnd/>
          </a:ln>
        </p:spPr>
        <p:txBody>
          <a:bodyPr/>
          <a:lstStyle/>
          <a:p>
            <a:endParaRPr lang="fr-CA"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Datacube Concepts</a:t>
            </a:r>
            <a:endParaRPr lang="fr-CA"/>
          </a:p>
        </p:txBody>
      </p:sp>
      <p:sp>
        <p:nvSpPr>
          <p:cNvPr id="3" name="Content Placeholder 2"/>
          <p:cNvSpPr>
            <a:spLocks noGrp="1"/>
          </p:cNvSpPr>
          <p:nvPr>
            <p:ph idx="1"/>
          </p:nvPr>
        </p:nvSpPr>
        <p:spPr/>
        <p:txBody>
          <a:bodyPr/>
          <a:lstStyle/>
          <a:p>
            <a:r>
              <a:rPr lang="en-CA" smtClean="0"/>
              <a:t>Data structures (MOLAP, ROLAP, HOLAP):</a:t>
            </a:r>
          </a:p>
          <a:p>
            <a:pPr lvl="1"/>
            <a:r>
              <a:rPr lang="en-CA" smtClean="0">
                <a:solidFill>
                  <a:srgbClr val="FFC000"/>
                </a:solidFill>
              </a:rPr>
              <a:t>M</a:t>
            </a:r>
            <a:r>
              <a:rPr lang="en-CA" smtClean="0"/>
              <a:t>ultidimensional (proprietary)</a:t>
            </a:r>
          </a:p>
          <a:p>
            <a:pPr lvl="1"/>
            <a:r>
              <a:rPr lang="en-CA" smtClean="0">
                <a:solidFill>
                  <a:srgbClr val="FFC000"/>
                </a:solidFill>
              </a:rPr>
              <a:t>R</a:t>
            </a:r>
            <a:r>
              <a:rPr lang="en-CA" smtClean="0"/>
              <a:t>elational implementation of datacubes</a:t>
            </a:r>
          </a:p>
          <a:p>
            <a:pPr lvl="2"/>
            <a:r>
              <a:rPr lang="en-CA" smtClean="0"/>
              <a:t>Client tool provides the multidimensional view</a:t>
            </a:r>
          </a:p>
          <a:p>
            <a:pPr lvl="3"/>
            <a:r>
              <a:rPr lang="en-CA" smtClean="0"/>
              <a:t>Star schemas, snowflake schemas, constellation schemas</a:t>
            </a:r>
          </a:p>
          <a:p>
            <a:pPr lvl="1"/>
            <a:r>
              <a:rPr lang="en-CA" smtClean="0">
                <a:solidFill>
                  <a:srgbClr val="FFC000"/>
                </a:solidFill>
              </a:rPr>
              <a:t>H</a:t>
            </a:r>
            <a:r>
              <a:rPr lang="en-CA" smtClean="0"/>
              <a:t>ybrid solutions</a:t>
            </a:r>
            <a:endParaRPr lang="fr-CA" smtClean="0"/>
          </a:p>
          <a:p>
            <a:r>
              <a:rPr lang="en-CA" smtClean="0"/>
              <a:t>Query languages:</a:t>
            </a:r>
          </a:p>
          <a:p>
            <a:pPr lvl="1"/>
            <a:r>
              <a:rPr lang="en-CA" smtClean="0"/>
              <a:t>SQL = standard for transactional database</a:t>
            </a:r>
          </a:p>
          <a:p>
            <a:pPr lvl="1"/>
            <a:r>
              <a:rPr lang="en-CA" smtClean="0"/>
              <a:t>MDX = standard for datacubes</a:t>
            </a:r>
          </a:p>
        </p:txBody>
      </p:sp>
      <p:sp>
        <p:nvSpPr>
          <p:cNvPr id="4" name="Slide Number Placeholder 3"/>
          <p:cNvSpPr>
            <a:spLocks noGrp="1"/>
          </p:cNvSpPr>
          <p:nvPr>
            <p:ph type="sldNum" sz="quarter" idx="12"/>
          </p:nvPr>
        </p:nvSpPr>
        <p:spPr/>
        <p:txBody>
          <a:bodyPr/>
          <a:lstStyle/>
          <a:p>
            <a:pPr>
              <a:defRPr/>
            </a:pPr>
            <a:fld id="{956C3C98-4CE1-44C1-9E19-30ACA9E0F43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r-CA" b="1" smtClean="0">
                <a:latin typeface="Arial" pitchFamily="34" charset="0"/>
              </a:rPr>
              <a:t>Spatial Datacube </a:t>
            </a:r>
            <a:r>
              <a:rPr lang="fr-CA" b="1">
                <a:latin typeface="Arial" pitchFamily="34" charset="0"/>
              </a:rPr>
              <a:t>Concepts</a:t>
            </a:r>
          </a:p>
        </p:txBody>
      </p:sp>
      <p:sp>
        <p:nvSpPr>
          <p:cNvPr id="34819" name="Rectangle 3"/>
          <p:cNvSpPr>
            <a:spLocks noGrp="1" noChangeArrowheads="1"/>
          </p:cNvSpPr>
          <p:nvPr>
            <p:ph type="body" idx="1"/>
          </p:nvPr>
        </p:nvSpPr>
        <p:spPr/>
        <p:txBody>
          <a:bodyPr/>
          <a:lstStyle/>
          <a:p>
            <a:pPr>
              <a:buFontTx/>
              <a:buNone/>
            </a:pPr>
            <a:r>
              <a:rPr lang="fr-CA" sz="2400" b="1">
                <a:latin typeface="Arial" pitchFamily="34" charset="0"/>
              </a:rPr>
              <a:t>Spatial dimensions</a:t>
            </a:r>
          </a:p>
        </p:txBody>
      </p:sp>
      <p:sp>
        <p:nvSpPr>
          <p:cNvPr id="34820" name="Text Box 4"/>
          <p:cNvSpPr txBox="1">
            <a:spLocks noChangeArrowheads="1"/>
          </p:cNvSpPr>
          <p:nvPr/>
        </p:nvSpPr>
        <p:spPr bwMode="auto">
          <a:xfrm>
            <a:off x="8089900" y="6096000"/>
            <a:ext cx="755650" cy="457200"/>
          </a:xfrm>
          <a:prstGeom prst="rect">
            <a:avLst/>
          </a:prstGeom>
          <a:noFill/>
          <a:ln w="9525">
            <a:noFill/>
            <a:miter lim="800000"/>
            <a:headEnd/>
            <a:tailEnd/>
          </a:ln>
          <a:effectLst/>
        </p:spPr>
        <p:txBody>
          <a:bodyPr>
            <a:spAutoFit/>
          </a:bodyPr>
          <a:lstStyle/>
          <a:p>
            <a:pPr>
              <a:spcBef>
                <a:spcPct val="50000"/>
              </a:spcBef>
            </a:pPr>
            <a:r>
              <a:rPr lang="fr-CA" b="1">
                <a:latin typeface="Arial" pitchFamily="34" charset="0"/>
              </a:rPr>
              <a:t>2/3</a:t>
            </a:r>
            <a:endParaRPr lang="en-US" b="1">
              <a:latin typeface="Arial" pitchFamily="34" charset="0"/>
            </a:endParaRPr>
          </a:p>
        </p:txBody>
      </p:sp>
      <p:grpSp>
        <p:nvGrpSpPr>
          <p:cNvPr id="2" name="Group 54"/>
          <p:cNvGrpSpPr>
            <a:grpSpLocks/>
          </p:cNvGrpSpPr>
          <p:nvPr/>
        </p:nvGrpSpPr>
        <p:grpSpPr bwMode="auto">
          <a:xfrm>
            <a:off x="304800" y="2174875"/>
            <a:ext cx="3200400" cy="2546350"/>
            <a:chOff x="192" y="1370"/>
            <a:chExt cx="2016" cy="1604"/>
          </a:xfrm>
        </p:grpSpPr>
        <p:sp>
          <p:nvSpPr>
            <p:cNvPr id="34822" name="Text Box 6"/>
            <p:cNvSpPr txBox="1">
              <a:spLocks noChangeArrowheads="1"/>
            </p:cNvSpPr>
            <p:nvPr/>
          </p:nvSpPr>
          <p:spPr bwMode="auto">
            <a:xfrm>
              <a:off x="192" y="2304"/>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CB</a:t>
              </a:r>
              <a:endParaRPr lang="en-CA" sz="1400">
                <a:latin typeface="Arial" pitchFamily="34" charset="0"/>
              </a:endParaRPr>
            </a:p>
          </p:txBody>
        </p:sp>
        <p:sp>
          <p:nvSpPr>
            <p:cNvPr id="34823" name="Text Box 7"/>
            <p:cNvSpPr txBox="1">
              <a:spLocks noChangeArrowheads="1"/>
            </p:cNvSpPr>
            <p:nvPr/>
          </p:nvSpPr>
          <p:spPr bwMode="auto">
            <a:xfrm>
              <a:off x="1824" y="2186"/>
              <a:ext cx="384"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sp>
          <p:nvSpPr>
            <p:cNvPr id="34824" name="Text Box 8"/>
            <p:cNvSpPr txBox="1">
              <a:spLocks noChangeArrowheads="1"/>
            </p:cNvSpPr>
            <p:nvPr/>
          </p:nvSpPr>
          <p:spPr bwMode="auto">
            <a:xfrm>
              <a:off x="333" y="1370"/>
              <a:ext cx="1632" cy="40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800">
                  <a:latin typeface="Arial" pitchFamily="34" charset="0"/>
                </a:rPr>
                <a:t>Non-geometric spatial dimension</a:t>
              </a:r>
              <a:endParaRPr lang="en-CA" sz="1800">
                <a:latin typeface="Arial" pitchFamily="34" charset="0"/>
              </a:endParaRPr>
            </a:p>
          </p:txBody>
        </p:sp>
        <p:sp>
          <p:nvSpPr>
            <p:cNvPr id="34825" name="Text Box 9"/>
            <p:cNvSpPr txBox="1">
              <a:spLocks noChangeArrowheads="1"/>
            </p:cNvSpPr>
            <p:nvPr/>
          </p:nvSpPr>
          <p:spPr bwMode="auto">
            <a:xfrm>
              <a:off x="720" y="1994"/>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Canada</a:t>
              </a:r>
              <a:endParaRPr lang="en-CA" sz="1400">
                <a:latin typeface="Arial" pitchFamily="34" charset="0"/>
              </a:endParaRPr>
            </a:p>
          </p:txBody>
        </p:sp>
        <p:sp>
          <p:nvSpPr>
            <p:cNvPr id="34826" name="Text Box 10"/>
            <p:cNvSpPr txBox="1">
              <a:spLocks noChangeArrowheads="1"/>
            </p:cNvSpPr>
            <p:nvPr/>
          </p:nvSpPr>
          <p:spPr bwMode="auto">
            <a:xfrm>
              <a:off x="768" y="2330"/>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Québec</a:t>
              </a:r>
              <a:endParaRPr lang="en-CA" sz="1400">
                <a:latin typeface="Arial" pitchFamily="34" charset="0"/>
              </a:endParaRPr>
            </a:p>
          </p:txBody>
        </p:sp>
        <p:sp>
          <p:nvSpPr>
            <p:cNvPr id="34827" name="Text Box 11"/>
            <p:cNvSpPr txBox="1">
              <a:spLocks noChangeArrowheads="1"/>
            </p:cNvSpPr>
            <p:nvPr/>
          </p:nvSpPr>
          <p:spPr bwMode="auto">
            <a:xfrm>
              <a:off x="480" y="2762"/>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Montréal</a:t>
              </a:r>
              <a:endParaRPr lang="en-CA" sz="1400">
                <a:latin typeface="Arial" pitchFamily="34" charset="0"/>
              </a:endParaRPr>
            </a:p>
          </p:txBody>
        </p:sp>
        <p:sp>
          <p:nvSpPr>
            <p:cNvPr id="34828" name="Text Box 12"/>
            <p:cNvSpPr txBox="1">
              <a:spLocks noChangeArrowheads="1"/>
            </p:cNvSpPr>
            <p:nvPr/>
          </p:nvSpPr>
          <p:spPr bwMode="auto">
            <a:xfrm>
              <a:off x="1056" y="2762"/>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Québec</a:t>
              </a:r>
              <a:endParaRPr lang="en-CA" sz="1400">
                <a:latin typeface="Arial" pitchFamily="34" charset="0"/>
              </a:endParaRPr>
            </a:p>
          </p:txBody>
        </p:sp>
        <p:sp>
          <p:nvSpPr>
            <p:cNvPr id="34829" name="Text Box 13"/>
            <p:cNvSpPr txBox="1">
              <a:spLocks noChangeArrowheads="1"/>
            </p:cNvSpPr>
            <p:nvPr/>
          </p:nvSpPr>
          <p:spPr bwMode="auto">
            <a:xfrm>
              <a:off x="1296" y="2330"/>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NB</a:t>
              </a:r>
              <a:endParaRPr lang="en-CA" sz="1400">
                <a:latin typeface="Arial" pitchFamily="34" charset="0"/>
              </a:endParaRPr>
            </a:p>
          </p:txBody>
        </p:sp>
        <p:sp>
          <p:nvSpPr>
            <p:cNvPr id="34830" name="Line 14"/>
            <p:cNvSpPr>
              <a:spLocks noChangeShapeType="1"/>
            </p:cNvSpPr>
            <p:nvPr/>
          </p:nvSpPr>
          <p:spPr bwMode="auto">
            <a:xfrm flipH="1">
              <a:off x="576" y="2186"/>
              <a:ext cx="48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31" name="Line 15"/>
            <p:cNvSpPr>
              <a:spLocks noChangeShapeType="1"/>
            </p:cNvSpPr>
            <p:nvPr/>
          </p:nvSpPr>
          <p:spPr bwMode="auto">
            <a:xfrm>
              <a:off x="1104" y="2186"/>
              <a:ext cx="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32" name="Line 16"/>
            <p:cNvSpPr>
              <a:spLocks noChangeShapeType="1"/>
            </p:cNvSpPr>
            <p:nvPr/>
          </p:nvSpPr>
          <p:spPr bwMode="auto">
            <a:xfrm>
              <a:off x="1152" y="2186"/>
              <a:ext cx="480" cy="96"/>
            </a:xfrm>
            <a:prstGeom prst="line">
              <a:avLst/>
            </a:prstGeom>
            <a:noFill/>
            <a:ln w="12700">
              <a:solidFill>
                <a:schemeClr val="tx1"/>
              </a:solidFill>
              <a:round/>
              <a:headEnd type="none" w="sm" len="sm"/>
              <a:tailEnd type="none" w="sm" len="sm"/>
            </a:ln>
            <a:effectLst/>
          </p:spPr>
          <p:txBody>
            <a:bodyPr/>
            <a:lstStyle/>
            <a:p>
              <a:endParaRPr lang="fr-CA"/>
            </a:p>
          </p:txBody>
        </p:sp>
        <p:sp>
          <p:nvSpPr>
            <p:cNvPr id="34833" name="Line 17"/>
            <p:cNvSpPr>
              <a:spLocks noChangeShapeType="1"/>
            </p:cNvSpPr>
            <p:nvPr/>
          </p:nvSpPr>
          <p:spPr bwMode="auto">
            <a:xfrm flipH="1">
              <a:off x="864" y="2570"/>
              <a:ext cx="240" cy="192"/>
            </a:xfrm>
            <a:prstGeom prst="line">
              <a:avLst/>
            </a:prstGeom>
            <a:noFill/>
            <a:ln w="12700">
              <a:solidFill>
                <a:schemeClr val="tx1"/>
              </a:solidFill>
              <a:round/>
              <a:headEnd type="none" w="sm" len="sm"/>
              <a:tailEnd type="none" w="sm" len="sm"/>
            </a:ln>
            <a:effectLst/>
          </p:spPr>
          <p:txBody>
            <a:bodyPr/>
            <a:lstStyle/>
            <a:p>
              <a:endParaRPr lang="fr-CA"/>
            </a:p>
          </p:txBody>
        </p:sp>
        <p:sp>
          <p:nvSpPr>
            <p:cNvPr id="34834" name="Line 18"/>
            <p:cNvSpPr>
              <a:spLocks noChangeShapeType="1"/>
            </p:cNvSpPr>
            <p:nvPr/>
          </p:nvSpPr>
          <p:spPr bwMode="auto">
            <a:xfrm>
              <a:off x="1200" y="2570"/>
              <a:ext cx="240" cy="192"/>
            </a:xfrm>
            <a:prstGeom prst="line">
              <a:avLst/>
            </a:prstGeom>
            <a:noFill/>
            <a:ln w="12700">
              <a:solidFill>
                <a:schemeClr val="tx1"/>
              </a:solidFill>
              <a:round/>
              <a:headEnd type="none" w="sm" len="sm"/>
              <a:tailEnd type="none" w="sm" len="sm"/>
            </a:ln>
            <a:effectLst/>
          </p:spPr>
          <p:txBody>
            <a:bodyPr/>
            <a:lstStyle/>
            <a:p>
              <a:endParaRPr lang="fr-CA"/>
            </a:p>
          </p:txBody>
        </p:sp>
        <p:sp>
          <p:nvSpPr>
            <p:cNvPr id="34835" name="Text Box 19"/>
            <p:cNvSpPr txBox="1">
              <a:spLocks noChangeArrowheads="1"/>
            </p:cNvSpPr>
            <p:nvPr/>
          </p:nvSpPr>
          <p:spPr bwMode="auto">
            <a:xfrm>
              <a:off x="1680" y="2762"/>
              <a:ext cx="384"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grpSp>
      <p:grpSp>
        <p:nvGrpSpPr>
          <p:cNvPr id="3" name="Group 52"/>
          <p:cNvGrpSpPr>
            <a:grpSpLocks/>
          </p:cNvGrpSpPr>
          <p:nvPr/>
        </p:nvGrpSpPr>
        <p:grpSpPr bwMode="auto">
          <a:xfrm>
            <a:off x="3546475" y="2154238"/>
            <a:ext cx="2374900" cy="2908300"/>
            <a:chOff x="2104" y="1344"/>
            <a:chExt cx="1496" cy="1832"/>
          </a:xfrm>
        </p:grpSpPr>
        <p:sp>
          <p:nvSpPr>
            <p:cNvPr id="34837" name="Text Box 21"/>
            <p:cNvSpPr txBox="1">
              <a:spLocks noChangeArrowheads="1"/>
            </p:cNvSpPr>
            <p:nvPr/>
          </p:nvSpPr>
          <p:spPr bwMode="auto">
            <a:xfrm>
              <a:off x="2104" y="1344"/>
              <a:ext cx="1379" cy="40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800">
                  <a:latin typeface="Arial" pitchFamily="34" charset="0"/>
                </a:rPr>
                <a:t>Mixed spatial dimension</a:t>
              </a:r>
              <a:endParaRPr lang="en-CA" sz="1800">
                <a:latin typeface="Arial" pitchFamily="34" charset="0"/>
              </a:endParaRPr>
            </a:p>
          </p:txBody>
        </p:sp>
        <p:sp>
          <p:nvSpPr>
            <p:cNvPr id="34838" name="Text Box 22"/>
            <p:cNvSpPr txBox="1">
              <a:spLocks noChangeArrowheads="1"/>
            </p:cNvSpPr>
            <p:nvPr/>
          </p:nvSpPr>
          <p:spPr bwMode="auto">
            <a:xfrm>
              <a:off x="3216" y="2304"/>
              <a:ext cx="384"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sp>
          <p:nvSpPr>
            <p:cNvPr id="34839" name="Text Box 23"/>
            <p:cNvSpPr txBox="1">
              <a:spLocks noChangeArrowheads="1"/>
            </p:cNvSpPr>
            <p:nvPr/>
          </p:nvSpPr>
          <p:spPr bwMode="auto">
            <a:xfrm>
              <a:off x="2352" y="1968"/>
              <a:ext cx="768" cy="192"/>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400">
                  <a:latin typeface="Arial" pitchFamily="34" charset="0"/>
                </a:rPr>
                <a:t>Canada</a:t>
              </a:r>
              <a:endParaRPr lang="en-CA" sz="1400">
                <a:latin typeface="Arial" pitchFamily="34" charset="0"/>
              </a:endParaRPr>
            </a:p>
          </p:txBody>
        </p:sp>
        <p:sp>
          <p:nvSpPr>
            <p:cNvPr id="34840" name="Line 24"/>
            <p:cNvSpPr>
              <a:spLocks noChangeShapeType="1"/>
            </p:cNvSpPr>
            <p:nvPr/>
          </p:nvSpPr>
          <p:spPr bwMode="auto">
            <a:xfrm flipH="1">
              <a:off x="2448" y="2160"/>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41" name="Line 25"/>
            <p:cNvSpPr>
              <a:spLocks noChangeShapeType="1"/>
            </p:cNvSpPr>
            <p:nvPr/>
          </p:nvSpPr>
          <p:spPr bwMode="auto">
            <a:xfrm>
              <a:off x="2736" y="2160"/>
              <a:ext cx="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42" name="Line 26"/>
            <p:cNvSpPr>
              <a:spLocks noChangeShapeType="1"/>
            </p:cNvSpPr>
            <p:nvPr/>
          </p:nvSpPr>
          <p:spPr bwMode="auto">
            <a:xfrm>
              <a:off x="2784" y="2160"/>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43" name="Text Box 27"/>
            <p:cNvSpPr txBox="1">
              <a:spLocks noChangeArrowheads="1"/>
            </p:cNvSpPr>
            <p:nvPr/>
          </p:nvSpPr>
          <p:spPr bwMode="auto">
            <a:xfrm>
              <a:off x="2592" y="2928"/>
              <a:ext cx="384"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pic>
          <p:nvPicPr>
            <p:cNvPr id="34844" name="Picture 28" descr="D:\sorive\Rapports_divers\Présentations\NB.gif"/>
            <p:cNvPicPr>
              <a:picLocks noChangeAspect="1" noChangeArrowheads="1"/>
            </p:cNvPicPr>
            <p:nvPr/>
          </p:nvPicPr>
          <p:blipFill>
            <a:blip r:embed="rId2" cstate="print"/>
            <a:srcRect/>
            <a:stretch>
              <a:fillRect/>
            </a:stretch>
          </p:blipFill>
          <p:spPr bwMode="auto">
            <a:xfrm>
              <a:off x="3024" y="2304"/>
              <a:ext cx="209" cy="194"/>
            </a:xfrm>
            <a:prstGeom prst="rect">
              <a:avLst/>
            </a:prstGeom>
            <a:noFill/>
          </p:spPr>
        </p:pic>
        <p:pic>
          <p:nvPicPr>
            <p:cNvPr id="34845" name="Picture 29" descr="D:\sorive\Rapports_divers\Présentations\BC.gif"/>
            <p:cNvPicPr>
              <a:picLocks noChangeAspect="1" noChangeArrowheads="1"/>
            </p:cNvPicPr>
            <p:nvPr/>
          </p:nvPicPr>
          <p:blipFill>
            <a:blip r:embed="rId3" cstate="print"/>
            <a:srcRect/>
            <a:stretch>
              <a:fillRect/>
            </a:stretch>
          </p:blipFill>
          <p:spPr bwMode="auto">
            <a:xfrm>
              <a:off x="2256" y="2304"/>
              <a:ext cx="173" cy="331"/>
            </a:xfrm>
            <a:prstGeom prst="rect">
              <a:avLst/>
            </a:prstGeom>
            <a:noFill/>
          </p:spPr>
        </p:pic>
        <p:pic>
          <p:nvPicPr>
            <p:cNvPr id="34846" name="Picture 30" descr="D:\sorive\Rapports_divers\Présentations\QC.gif"/>
            <p:cNvPicPr>
              <a:picLocks noChangeAspect="1" noChangeArrowheads="1"/>
            </p:cNvPicPr>
            <p:nvPr/>
          </p:nvPicPr>
          <p:blipFill>
            <a:blip r:embed="rId4" cstate="print"/>
            <a:srcRect/>
            <a:stretch>
              <a:fillRect/>
            </a:stretch>
          </p:blipFill>
          <p:spPr bwMode="auto">
            <a:xfrm>
              <a:off x="2592" y="2304"/>
              <a:ext cx="345" cy="383"/>
            </a:xfrm>
            <a:prstGeom prst="rect">
              <a:avLst/>
            </a:prstGeom>
            <a:noFill/>
          </p:spPr>
        </p:pic>
        <p:pic>
          <p:nvPicPr>
            <p:cNvPr id="34847" name="Picture 31" descr="D:\sorive\Rapports_divers\Présentations\MTL.gif"/>
            <p:cNvPicPr>
              <a:picLocks noChangeAspect="1" noChangeArrowheads="1"/>
            </p:cNvPicPr>
            <p:nvPr/>
          </p:nvPicPr>
          <p:blipFill>
            <a:blip r:embed="rId5" cstate="print"/>
            <a:srcRect/>
            <a:stretch>
              <a:fillRect/>
            </a:stretch>
          </p:blipFill>
          <p:spPr bwMode="auto">
            <a:xfrm>
              <a:off x="2256" y="2928"/>
              <a:ext cx="288" cy="248"/>
            </a:xfrm>
            <a:prstGeom prst="rect">
              <a:avLst/>
            </a:prstGeom>
            <a:noFill/>
          </p:spPr>
        </p:pic>
        <p:pic>
          <p:nvPicPr>
            <p:cNvPr id="34848" name="Picture 32" descr="D:\sorive\Rapports_divers\Présentations\Quebec.gif"/>
            <p:cNvPicPr>
              <a:picLocks noChangeAspect="1" noChangeArrowheads="1"/>
            </p:cNvPicPr>
            <p:nvPr/>
          </p:nvPicPr>
          <p:blipFill>
            <a:blip r:embed="rId6" cstate="print"/>
            <a:srcRect/>
            <a:stretch>
              <a:fillRect/>
            </a:stretch>
          </p:blipFill>
          <p:spPr bwMode="auto">
            <a:xfrm>
              <a:off x="2928" y="2928"/>
              <a:ext cx="288" cy="232"/>
            </a:xfrm>
            <a:prstGeom prst="rect">
              <a:avLst/>
            </a:prstGeom>
            <a:noFill/>
          </p:spPr>
        </p:pic>
        <p:sp>
          <p:nvSpPr>
            <p:cNvPr id="34849" name="Line 33"/>
            <p:cNvSpPr>
              <a:spLocks noChangeShapeType="1"/>
            </p:cNvSpPr>
            <p:nvPr/>
          </p:nvSpPr>
          <p:spPr bwMode="auto">
            <a:xfrm flipH="1">
              <a:off x="2448" y="2736"/>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50" name="Line 34"/>
            <p:cNvSpPr>
              <a:spLocks noChangeShapeType="1"/>
            </p:cNvSpPr>
            <p:nvPr/>
          </p:nvSpPr>
          <p:spPr bwMode="auto">
            <a:xfrm>
              <a:off x="2784" y="2736"/>
              <a:ext cx="240" cy="144"/>
            </a:xfrm>
            <a:prstGeom prst="line">
              <a:avLst/>
            </a:prstGeom>
            <a:noFill/>
            <a:ln w="12700">
              <a:solidFill>
                <a:schemeClr val="tx1"/>
              </a:solidFill>
              <a:round/>
              <a:headEnd type="none" w="sm" len="sm"/>
              <a:tailEnd type="none" w="sm" len="sm"/>
            </a:ln>
            <a:effectLst/>
          </p:spPr>
          <p:txBody>
            <a:bodyPr/>
            <a:lstStyle/>
            <a:p>
              <a:endParaRPr lang="fr-CA"/>
            </a:p>
          </p:txBody>
        </p:sp>
      </p:grpSp>
      <p:grpSp>
        <p:nvGrpSpPr>
          <p:cNvPr id="4" name="Group 53"/>
          <p:cNvGrpSpPr>
            <a:grpSpLocks/>
          </p:cNvGrpSpPr>
          <p:nvPr/>
        </p:nvGrpSpPr>
        <p:grpSpPr bwMode="auto">
          <a:xfrm>
            <a:off x="6019800" y="2133600"/>
            <a:ext cx="2590800" cy="3060700"/>
            <a:chOff x="3792" y="1344"/>
            <a:chExt cx="1632" cy="1928"/>
          </a:xfrm>
        </p:grpSpPr>
        <p:sp>
          <p:nvSpPr>
            <p:cNvPr id="34852" name="Text Box 36"/>
            <p:cNvSpPr txBox="1">
              <a:spLocks noChangeArrowheads="1"/>
            </p:cNvSpPr>
            <p:nvPr/>
          </p:nvSpPr>
          <p:spPr bwMode="auto">
            <a:xfrm>
              <a:off x="3792" y="1344"/>
              <a:ext cx="1632" cy="40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fr-CA" sz="1800">
                  <a:latin typeface="Arial" pitchFamily="34" charset="0"/>
                </a:rPr>
                <a:t>Geometric spatial dimension</a:t>
              </a:r>
              <a:endParaRPr lang="en-CA" sz="1800">
                <a:latin typeface="Arial" pitchFamily="34" charset="0"/>
              </a:endParaRPr>
            </a:p>
          </p:txBody>
        </p:sp>
        <p:pic>
          <p:nvPicPr>
            <p:cNvPr id="34854" name="Picture 38" descr="D:\sorive\Rapports_divers\Présentations\Canada.gif"/>
            <p:cNvPicPr>
              <a:picLocks noChangeAspect="1" noChangeArrowheads="1"/>
            </p:cNvPicPr>
            <p:nvPr/>
          </p:nvPicPr>
          <p:blipFill>
            <a:blip r:embed="rId7" cstate="print"/>
            <a:srcRect/>
            <a:stretch>
              <a:fillRect/>
            </a:stretch>
          </p:blipFill>
          <p:spPr bwMode="auto">
            <a:xfrm>
              <a:off x="4176" y="1776"/>
              <a:ext cx="816" cy="503"/>
            </a:xfrm>
            <a:prstGeom prst="rect">
              <a:avLst/>
            </a:prstGeom>
            <a:noFill/>
          </p:spPr>
        </p:pic>
        <p:sp>
          <p:nvSpPr>
            <p:cNvPr id="34855" name="Line 39"/>
            <p:cNvSpPr>
              <a:spLocks noChangeShapeType="1"/>
            </p:cNvSpPr>
            <p:nvPr/>
          </p:nvSpPr>
          <p:spPr bwMode="auto">
            <a:xfrm flipH="1">
              <a:off x="4320" y="2256"/>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56" name="Line 40"/>
            <p:cNvSpPr>
              <a:spLocks noChangeShapeType="1"/>
            </p:cNvSpPr>
            <p:nvPr/>
          </p:nvSpPr>
          <p:spPr bwMode="auto">
            <a:xfrm>
              <a:off x="4608" y="2256"/>
              <a:ext cx="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57" name="Line 41"/>
            <p:cNvSpPr>
              <a:spLocks noChangeShapeType="1"/>
            </p:cNvSpPr>
            <p:nvPr/>
          </p:nvSpPr>
          <p:spPr bwMode="auto">
            <a:xfrm>
              <a:off x="4656" y="2256"/>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58" name="Text Box 42"/>
            <p:cNvSpPr txBox="1">
              <a:spLocks noChangeArrowheads="1"/>
            </p:cNvSpPr>
            <p:nvPr/>
          </p:nvSpPr>
          <p:spPr bwMode="auto">
            <a:xfrm>
              <a:off x="4464" y="3024"/>
              <a:ext cx="384"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pic>
          <p:nvPicPr>
            <p:cNvPr id="34859" name="Picture 43" descr="D:\sorive\Rapports_divers\Présentations\NB.gif"/>
            <p:cNvPicPr>
              <a:picLocks noChangeAspect="1" noChangeArrowheads="1"/>
            </p:cNvPicPr>
            <p:nvPr/>
          </p:nvPicPr>
          <p:blipFill>
            <a:blip r:embed="rId2" cstate="print"/>
            <a:srcRect/>
            <a:stretch>
              <a:fillRect/>
            </a:stretch>
          </p:blipFill>
          <p:spPr bwMode="auto">
            <a:xfrm>
              <a:off x="4896" y="2400"/>
              <a:ext cx="209" cy="194"/>
            </a:xfrm>
            <a:prstGeom prst="rect">
              <a:avLst/>
            </a:prstGeom>
            <a:noFill/>
          </p:spPr>
        </p:pic>
        <p:pic>
          <p:nvPicPr>
            <p:cNvPr id="34860" name="Picture 44" descr="D:\sorive\Rapports_divers\Présentations\BC.gif"/>
            <p:cNvPicPr>
              <a:picLocks noChangeAspect="1" noChangeArrowheads="1"/>
            </p:cNvPicPr>
            <p:nvPr/>
          </p:nvPicPr>
          <p:blipFill>
            <a:blip r:embed="rId3" cstate="print"/>
            <a:srcRect/>
            <a:stretch>
              <a:fillRect/>
            </a:stretch>
          </p:blipFill>
          <p:spPr bwMode="auto">
            <a:xfrm>
              <a:off x="4128" y="2400"/>
              <a:ext cx="173" cy="331"/>
            </a:xfrm>
            <a:prstGeom prst="rect">
              <a:avLst/>
            </a:prstGeom>
            <a:noFill/>
          </p:spPr>
        </p:pic>
        <p:pic>
          <p:nvPicPr>
            <p:cNvPr id="34861" name="Picture 45" descr="D:\sorive\Rapports_divers\Présentations\QC.gif"/>
            <p:cNvPicPr>
              <a:picLocks noChangeAspect="1" noChangeArrowheads="1"/>
            </p:cNvPicPr>
            <p:nvPr/>
          </p:nvPicPr>
          <p:blipFill>
            <a:blip r:embed="rId4" cstate="print"/>
            <a:srcRect/>
            <a:stretch>
              <a:fillRect/>
            </a:stretch>
          </p:blipFill>
          <p:spPr bwMode="auto">
            <a:xfrm>
              <a:off x="4464" y="2400"/>
              <a:ext cx="345" cy="383"/>
            </a:xfrm>
            <a:prstGeom prst="rect">
              <a:avLst/>
            </a:prstGeom>
            <a:noFill/>
          </p:spPr>
        </p:pic>
        <p:pic>
          <p:nvPicPr>
            <p:cNvPr id="34862" name="Picture 46" descr="D:\sorive\Rapports_divers\Présentations\MTL.gif"/>
            <p:cNvPicPr>
              <a:picLocks noChangeAspect="1" noChangeArrowheads="1"/>
            </p:cNvPicPr>
            <p:nvPr/>
          </p:nvPicPr>
          <p:blipFill>
            <a:blip r:embed="rId5" cstate="print"/>
            <a:srcRect/>
            <a:stretch>
              <a:fillRect/>
            </a:stretch>
          </p:blipFill>
          <p:spPr bwMode="auto">
            <a:xfrm>
              <a:off x="4128" y="3024"/>
              <a:ext cx="288" cy="248"/>
            </a:xfrm>
            <a:prstGeom prst="rect">
              <a:avLst/>
            </a:prstGeom>
            <a:noFill/>
          </p:spPr>
        </p:pic>
        <p:pic>
          <p:nvPicPr>
            <p:cNvPr id="34863" name="Picture 47" descr="D:\sorive\Rapports_divers\Présentations\Quebec.gif"/>
            <p:cNvPicPr>
              <a:picLocks noChangeAspect="1" noChangeArrowheads="1"/>
            </p:cNvPicPr>
            <p:nvPr/>
          </p:nvPicPr>
          <p:blipFill>
            <a:blip r:embed="rId6" cstate="print"/>
            <a:srcRect/>
            <a:stretch>
              <a:fillRect/>
            </a:stretch>
          </p:blipFill>
          <p:spPr bwMode="auto">
            <a:xfrm>
              <a:off x="4800" y="3024"/>
              <a:ext cx="288" cy="232"/>
            </a:xfrm>
            <a:prstGeom prst="rect">
              <a:avLst/>
            </a:prstGeom>
            <a:noFill/>
          </p:spPr>
        </p:pic>
        <p:sp>
          <p:nvSpPr>
            <p:cNvPr id="34864" name="Line 48"/>
            <p:cNvSpPr>
              <a:spLocks noChangeShapeType="1"/>
            </p:cNvSpPr>
            <p:nvPr/>
          </p:nvSpPr>
          <p:spPr bwMode="auto">
            <a:xfrm flipH="1">
              <a:off x="4320" y="2832"/>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65" name="Line 49"/>
            <p:cNvSpPr>
              <a:spLocks noChangeShapeType="1"/>
            </p:cNvSpPr>
            <p:nvPr/>
          </p:nvSpPr>
          <p:spPr bwMode="auto">
            <a:xfrm>
              <a:off x="4656" y="2832"/>
              <a:ext cx="240" cy="144"/>
            </a:xfrm>
            <a:prstGeom prst="line">
              <a:avLst/>
            </a:prstGeom>
            <a:noFill/>
            <a:ln w="12700">
              <a:solidFill>
                <a:schemeClr val="tx1"/>
              </a:solidFill>
              <a:round/>
              <a:headEnd type="none" w="sm" len="sm"/>
              <a:tailEnd type="none" w="sm" len="sm"/>
            </a:ln>
            <a:effectLst/>
          </p:spPr>
          <p:txBody>
            <a:bodyPr/>
            <a:lstStyle/>
            <a:p>
              <a:endParaRPr lang="fr-CA"/>
            </a:p>
          </p:txBody>
        </p:sp>
        <p:sp>
          <p:nvSpPr>
            <p:cNvPr id="34866" name="Text Box 50"/>
            <p:cNvSpPr txBox="1">
              <a:spLocks noChangeArrowheads="1"/>
            </p:cNvSpPr>
            <p:nvPr/>
          </p:nvSpPr>
          <p:spPr bwMode="auto">
            <a:xfrm>
              <a:off x="5088" y="2400"/>
              <a:ext cx="288" cy="2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fr-CA" sz="1600"/>
                <a:t>…</a:t>
              </a:r>
              <a:endParaRPr lang="en-CA" sz="1600"/>
            </a:p>
          </p:txBody>
        </p:sp>
      </p:grpSp>
      <p:sp>
        <p:nvSpPr>
          <p:cNvPr id="50" name="Text Box 8"/>
          <p:cNvSpPr txBox="1">
            <a:spLocks noChangeArrowheads="1"/>
          </p:cNvSpPr>
          <p:nvPr/>
        </p:nvSpPr>
        <p:spPr bwMode="auto">
          <a:xfrm>
            <a:off x="376238" y="5685517"/>
            <a:ext cx="6051776" cy="369332"/>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fr-CA" sz="1800" i="1" smtClean="0">
                <a:latin typeface="Arial" pitchFamily="34" charset="0"/>
              </a:rPr>
              <a:t>N.B. more concepts exist</a:t>
            </a:r>
            <a:endParaRPr lang="en-CA" sz="1800" i="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a:grpSpLocks/>
          </p:cNvGrpSpPr>
          <p:nvPr/>
        </p:nvGrpSpPr>
        <p:grpSpPr bwMode="auto">
          <a:xfrm>
            <a:off x="1384300" y="2443163"/>
            <a:ext cx="2719388" cy="3241675"/>
            <a:chOff x="872" y="1539"/>
            <a:chExt cx="1713" cy="2042"/>
          </a:xfrm>
        </p:grpSpPr>
        <p:sp>
          <p:nvSpPr>
            <p:cNvPr id="35890" name="Oval 50"/>
            <p:cNvSpPr>
              <a:spLocks noChangeArrowheads="1"/>
            </p:cNvSpPr>
            <p:nvPr/>
          </p:nvSpPr>
          <p:spPr bwMode="auto">
            <a:xfrm>
              <a:off x="1245" y="1539"/>
              <a:ext cx="502" cy="341"/>
            </a:xfrm>
            <a:prstGeom prst="ellipse">
              <a:avLst/>
            </a:prstGeom>
            <a:solidFill>
              <a:schemeClr val="accent1"/>
            </a:solidFill>
            <a:ln w="9525">
              <a:solidFill>
                <a:schemeClr val="tx1"/>
              </a:solidFill>
              <a:round/>
              <a:headEnd/>
              <a:tailEnd/>
            </a:ln>
            <a:effectLst/>
          </p:spPr>
          <p:txBody>
            <a:bodyPr wrap="none" anchor="ctr"/>
            <a:lstStyle/>
            <a:p>
              <a:endParaRPr lang="fr-CA"/>
            </a:p>
          </p:txBody>
        </p:sp>
        <p:sp>
          <p:nvSpPr>
            <p:cNvPr id="35891" name="Oval 51"/>
            <p:cNvSpPr>
              <a:spLocks noChangeArrowheads="1"/>
            </p:cNvSpPr>
            <p:nvPr/>
          </p:nvSpPr>
          <p:spPr bwMode="auto">
            <a:xfrm>
              <a:off x="872" y="2004"/>
              <a:ext cx="730" cy="372"/>
            </a:xfrm>
            <a:prstGeom prst="ellipse">
              <a:avLst/>
            </a:prstGeom>
            <a:solidFill>
              <a:schemeClr val="accent1"/>
            </a:solidFill>
            <a:ln w="9525">
              <a:solidFill>
                <a:schemeClr val="tx1"/>
              </a:solidFill>
              <a:round/>
              <a:headEnd/>
              <a:tailEnd/>
            </a:ln>
            <a:effectLst/>
          </p:spPr>
          <p:txBody>
            <a:bodyPr wrap="none" anchor="ctr"/>
            <a:lstStyle/>
            <a:p>
              <a:endParaRPr lang="fr-CA"/>
            </a:p>
          </p:txBody>
        </p:sp>
        <p:sp>
          <p:nvSpPr>
            <p:cNvPr id="35892" name="Rectangle 52"/>
            <p:cNvSpPr>
              <a:spLocks noChangeArrowheads="1"/>
            </p:cNvSpPr>
            <p:nvPr/>
          </p:nvSpPr>
          <p:spPr bwMode="auto">
            <a:xfrm>
              <a:off x="1602" y="2634"/>
              <a:ext cx="623" cy="597"/>
            </a:xfrm>
            <a:prstGeom prst="rect">
              <a:avLst/>
            </a:prstGeom>
            <a:solidFill>
              <a:schemeClr val="accent1"/>
            </a:solidFill>
            <a:ln w="9525">
              <a:solidFill>
                <a:schemeClr val="tx1"/>
              </a:solidFill>
              <a:miter lim="800000"/>
              <a:headEnd/>
              <a:tailEnd/>
            </a:ln>
            <a:effectLst/>
          </p:spPr>
          <p:txBody>
            <a:bodyPr wrap="none" anchor="ctr"/>
            <a:lstStyle/>
            <a:p>
              <a:endParaRPr lang="fr-CA"/>
            </a:p>
          </p:txBody>
        </p:sp>
        <p:sp>
          <p:nvSpPr>
            <p:cNvPr id="35893" name="Rectangle 53"/>
            <p:cNvSpPr>
              <a:spLocks noChangeArrowheads="1"/>
            </p:cNvSpPr>
            <p:nvPr/>
          </p:nvSpPr>
          <p:spPr bwMode="auto">
            <a:xfrm>
              <a:off x="1747" y="1807"/>
              <a:ext cx="770" cy="366"/>
            </a:xfrm>
            <a:prstGeom prst="rect">
              <a:avLst/>
            </a:prstGeom>
            <a:solidFill>
              <a:schemeClr val="accent1"/>
            </a:solidFill>
            <a:ln w="9525">
              <a:solidFill>
                <a:schemeClr val="tx1"/>
              </a:solidFill>
              <a:miter lim="800000"/>
              <a:headEnd/>
              <a:tailEnd/>
            </a:ln>
            <a:effectLst/>
          </p:spPr>
          <p:txBody>
            <a:bodyPr wrap="none" anchor="ctr"/>
            <a:lstStyle/>
            <a:p>
              <a:endParaRPr lang="fr-CA"/>
            </a:p>
          </p:txBody>
        </p:sp>
        <p:sp>
          <p:nvSpPr>
            <p:cNvPr id="35898" name="Text Box 58"/>
            <p:cNvSpPr txBox="1">
              <a:spLocks noChangeArrowheads="1"/>
            </p:cNvSpPr>
            <p:nvPr/>
          </p:nvSpPr>
          <p:spPr bwMode="auto">
            <a:xfrm>
              <a:off x="1160" y="3350"/>
              <a:ext cx="1425" cy="231"/>
            </a:xfrm>
            <a:prstGeom prst="rect">
              <a:avLst/>
            </a:prstGeom>
            <a:noFill/>
            <a:ln w="9525">
              <a:noFill/>
              <a:miter lim="800000"/>
              <a:headEnd/>
              <a:tailEnd/>
            </a:ln>
            <a:effectLst/>
          </p:spPr>
          <p:txBody>
            <a:bodyPr>
              <a:spAutoFit/>
            </a:bodyPr>
            <a:lstStyle/>
            <a:p>
              <a:pPr>
                <a:spcBef>
                  <a:spcPct val="50000"/>
                </a:spcBef>
              </a:pPr>
              <a:r>
                <a:rPr lang="fr-CA" sz="1800">
                  <a:solidFill>
                    <a:schemeClr val="accent1"/>
                  </a:solidFill>
                  <a:latin typeface="Arial" pitchFamily="34" charset="0"/>
                </a:rPr>
                <a:t>Spatial dimension 1</a:t>
              </a:r>
              <a:endParaRPr lang="en-CA" sz="1800">
                <a:solidFill>
                  <a:schemeClr val="accent1"/>
                </a:solidFill>
                <a:latin typeface="Arial" pitchFamily="34" charset="0"/>
              </a:endParaRPr>
            </a:p>
          </p:txBody>
        </p:sp>
      </p:grpSp>
      <p:sp>
        <p:nvSpPr>
          <p:cNvPr id="35842" name="Rectangle 2"/>
          <p:cNvSpPr>
            <a:spLocks noGrp="1" noChangeArrowheads="1"/>
          </p:cNvSpPr>
          <p:nvPr>
            <p:ph type="title"/>
          </p:nvPr>
        </p:nvSpPr>
        <p:spPr/>
        <p:txBody>
          <a:bodyPr/>
          <a:lstStyle/>
          <a:p>
            <a:r>
              <a:rPr lang="fr-CA" b="1" smtClean="0">
                <a:latin typeface="Arial" pitchFamily="34" charset="0"/>
              </a:rPr>
              <a:t>Spatial Datacube </a:t>
            </a:r>
            <a:r>
              <a:rPr lang="fr-CA" b="1">
                <a:latin typeface="Arial" pitchFamily="34" charset="0"/>
              </a:rPr>
              <a:t>Concepts</a:t>
            </a:r>
          </a:p>
        </p:txBody>
      </p:sp>
      <p:sp>
        <p:nvSpPr>
          <p:cNvPr id="35843" name="Rectangle 3"/>
          <p:cNvSpPr>
            <a:spLocks noGrp="1" noChangeArrowheads="1"/>
          </p:cNvSpPr>
          <p:nvPr>
            <p:ph type="body" idx="1"/>
          </p:nvPr>
        </p:nvSpPr>
        <p:spPr/>
        <p:txBody>
          <a:bodyPr/>
          <a:lstStyle/>
          <a:p>
            <a:pPr>
              <a:buFontTx/>
              <a:buNone/>
            </a:pPr>
            <a:r>
              <a:rPr lang="fr-CA" sz="2400" b="1">
                <a:latin typeface="Arial" pitchFamily="34" charset="0"/>
              </a:rPr>
              <a:t>Spatial measures</a:t>
            </a:r>
          </a:p>
        </p:txBody>
      </p:sp>
      <p:sp>
        <p:nvSpPr>
          <p:cNvPr id="35844" name="Text Box 4"/>
          <p:cNvSpPr txBox="1">
            <a:spLocks noChangeArrowheads="1"/>
          </p:cNvSpPr>
          <p:nvPr/>
        </p:nvSpPr>
        <p:spPr bwMode="auto">
          <a:xfrm>
            <a:off x="8089900" y="6096000"/>
            <a:ext cx="755650" cy="457200"/>
          </a:xfrm>
          <a:prstGeom prst="rect">
            <a:avLst/>
          </a:prstGeom>
          <a:noFill/>
          <a:ln w="9525">
            <a:noFill/>
            <a:miter lim="800000"/>
            <a:headEnd/>
            <a:tailEnd/>
          </a:ln>
          <a:effectLst/>
        </p:spPr>
        <p:txBody>
          <a:bodyPr>
            <a:spAutoFit/>
          </a:bodyPr>
          <a:lstStyle/>
          <a:p>
            <a:pPr>
              <a:spcBef>
                <a:spcPct val="50000"/>
              </a:spcBef>
            </a:pPr>
            <a:r>
              <a:rPr lang="fr-CA" b="1">
                <a:latin typeface="Arial" pitchFamily="34" charset="0"/>
              </a:rPr>
              <a:t>3/3</a:t>
            </a:r>
            <a:endParaRPr lang="en-US" b="1">
              <a:latin typeface="Arial" pitchFamily="34" charset="0"/>
            </a:endParaRPr>
          </a:p>
        </p:txBody>
      </p:sp>
      <p:grpSp>
        <p:nvGrpSpPr>
          <p:cNvPr id="3" name="Group 71"/>
          <p:cNvGrpSpPr>
            <a:grpSpLocks/>
          </p:cNvGrpSpPr>
          <p:nvPr/>
        </p:nvGrpSpPr>
        <p:grpSpPr bwMode="auto">
          <a:xfrm>
            <a:off x="1841500" y="2443163"/>
            <a:ext cx="2262188" cy="3608387"/>
            <a:chOff x="1160" y="1539"/>
            <a:chExt cx="1425" cy="2273"/>
          </a:xfrm>
        </p:grpSpPr>
        <p:sp>
          <p:nvSpPr>
            <p:cNvPr id="35895" name="Rectangle 55"/>
            <p:cNvSpPr>
              <a:spLocks noChangeArrowheads="1"/>
            </p:cNvSpPr>
            <p:nvPr/>
          </p:nvSpPr>
          <p:spPr bwMode="auto">
            <a:xfrm>
              <a:off x="1494" y="2394"/>
              <a:ext cx="379" cy="465"/>
            </a:xfrm>
            <a:prstGeom prst="rect">
              <a:avLst/>
            </a:prstGeom>
            <a:solidFill>
              <a:srgbClr val="FFCC00"/>
            </a:solidFill>
            <a:ln w="9525">
              <a:solidFill>
                <a:schemeClr val="tx1"/>
              </a:solidFill>
              <a:miter lim="800000"/>
              <a:headEnd/>
              <a:tailEnd/>
            </a:ln>
            <a:effectLst/>
          </p:spPr>
          <p:txBody>
            <a:bodyPr wrap="none" anchor="ctr"/>
            <a:lstStyle/>
            <a:p>
              <a:endParaRPr lang="fr-CA"/>
            </a:p>
          </p:txBody>
        </p:sp>
        <p:sp>
          <p:nvSpPr>
            <p:cNvPr id="35900" name="Text Box 60"/>
            <p:cNvSpPr txBox="1">
              <a:spLocks noChangeArrowheads="1"/>
            </p:cNvSpPr>
            <p:nvPr/>
          </p:nvSpPr>
          <p:spPr bwMode="auto">
            <a:xfrm>
              <a:off x="1160" y="3581"/>
              <a:ext cx="1425" cy="231"/>
            </a:xfrm>
            <a:prstGeom prst="rect">
              <a:avLst/>
            </a:prstGeom>
            <a:noFill/>
            <a:ln w="9525">
              <a:noFill/>
              <a:miter lim="800000"/>
              <a:headEnd/>
              <a:tailEnd/>
            </a:ln>
            <a:effectLst/>
          </p:spPr>
          <p:txBody>
            <a:bodyPr>
              <a:spAutoFit/>
            </a:bodyPr>
            <a:lstStyle/>
            <a:p>
              <a:pPr>
                <a:spcBef>
                  <a:spcPct val="50000"/>
                </a:spcBef>
              </a:pPr>
              <a:r>
                <a:rPr lang="fr-CA" sz="1800">
                  <a:solidFill>
                    <a:srgbClr val="FFCC00"/>
                  </a:solidFill>
                  <a:latin typeface="Arial" pitchFamily="34" charset="0"/>
                </a:rPr>
                <a:t>Spatial dimension 2</a:t>
              </a:r>
              <a:endParaRPr lang="en-CA" sz="1800">
                <a:solidFill>
                  <a:srgbClr val="FFCC00"/>
                </a:solidFill>
                <a:latin typeface="Arial" pitchFamily="34" charset="0"/>
              </a:endParaRPr>
            </a:p>
          </p:txBody>
        </p:sp>
        <p:sp>
          <p:nvSpPr>
            <p:cNvPr id="35908" name="Rectangle 68"/>
            <p:cNvSpPr>
              <a:spLocks noChangeArrowheads="1"/>
            </p:cNvSpPr>
            <p:nvPr/>
          </p:nvSpPr>
          <p:spPr bwMode="auto">
            <a:xfrm>
              <a:off x="1980" y="1539"/>
              <a:ext cx="408" cy="465"/>
            </a:xfrm>
            <a:prstGeom prst="rect">
              <a:avLst/>
            </a:prstGeom>
            <a:solidFill>
              <a:srgbClr val="FFCC00"/>
            </a:solidFill>
            <a:ln w="9525">
              <a:solidFill>
                <a:schemeClr val="tx1"/>
              </a:solidFill>
              <a:miter lim="800000"/>
              <a:headEnd/>
              <a:tailEnd/>
            </a:ln>
            <a:effectLst/>
          </p:spPr>
          <p:txBody>
            <a:bodyPr wrap="none" anchor="ctr"/>
            <a:lstStyle/>
            <a:p>
              <a:endParaRPr lang="fr-CA"/>
            </a:p>
          </p:txBody>
        </p:sp>
      </p:grpSp>
      <p:grpSp>
        <p:nvGrpSpPr>
          <p:cNvPr id="4" name="Group 72"/>
          <p:cNvGrpSpPr>
            <a:grpSpLocks/>
          </p:cNvGrpSpPr>
          <p:nvPr/>
        </p:nvGrpSpPr>
        <p:grpSpPr bwMode="auto">
          <a:xfrm>
            <a:off x="2543175" y="2868613"/>
            <a:ext cx="1247775" cy="1670050"/>
            <a:chOff x="1602" y="1807"/>
            <a:chExt cx="786" cy="1052"/>
          </a:xfrm>
        </p:grpSpPr>
        <p:sp>
          <p:nvSpPr>
            <p:cNvPr id="35902" name="Rectangle 62"/>
            <p:cNvSpPr>
              <a:spLocks noChangeArrowheads="1"/>
            </p:cNvSpPr>
            <p:nvPr/>
          </p:nvSpPr>
          <p:spPr bwMode="auto">
            <a:xfrm>
              <a:off x="1602" y="2634"/>
              <a:ext cx="271" cy="225"/>
            </a:xfrm>
            <a:prstGeom prst="rect">
              <a:avLst/>
            </a:prstGeom>
            <a:solidFill>
              <a:srgbClr val="99CC00"/>
            </a:solidFill>
            <a:ln w="9525">
              <a:solidFill>
                <a:schemeClr val="tx1"/>
              </a:solidFill>
              <a:miter lim="800000"/>
              <a:headEnd/>
              <a:tailEnd/>
            </a:ln>
            <a:effectLst/>
          </p:spPr>
          <p:txBody>
            <a:bodyPr wrap="none" anchor="ctr"/>
            <a:lstStyle/>
            <a:p>
              <a:endParaRPr lang="fr-CA"/>
            </a:p>
          </p:txBody>
        </p:sp>
        <p:sp>
          <p:nvSpPr>
            <p:cNvPr id="35909" name="Rectangle 69"/>
            <p:cNvSpPr>
              <a:spLocks noChangeArrowheads="1"/>
            </p:cNvSpPr>
            <p:nvPr/>
          </p:nvSpPr>
          <p:spPr bwMode="auto">
            <a:xfrm>
              <a:off x="1980" y="1807"/>
              <a:ext cx="408" cy="197"/>
            </a:xfrm>
            <a:prstGeom prst="rect">
              <a:avLst/>
            </a:prstGeom>
            <a:solidFill>
              <a:srgbClr val="99CC00"/>
            </a:solidFill>
            <a:ln w="9525">
              <a:solidFill>
                <a:schemeClr val="tx1"/>
              </a:solidFill>
              <a:miter lim="800000"/>
              <a:headEnd/>
              <a:tailEnd/>
            </a:ln>
            <a:effectLst/>
          </p:spPr>
          <p:txBody>
            <a:bodyPr wrap="none" anchor="ctr"/>
            <a:lstStyle/>
            <a:p>
              <a:endParaRPr lang="fr-CA"/>
            </a:p>
          </p:txBody>
        </p:sp>
      </p:grpSp>
      <p:grpSp>
        <p:nvGrpSpPr>
          <p:cNvPr id="5" name="Group 77"/>
          <p:cNvGrpSpPr>
            <a:grpSpLocks/>
          </p:cNvGrpSpPr>
          <p:nvPr/>
        </p:nvGrpSpPr>
        <p:grpSpPr bwMode="auto">
          <a:xfrm>
            <a:off x="5353050" y="2238375"/>
            <a:ext cx="3362325" cy="3333750"/>
            <a:chOff x="3372" y="1410"/>
            <a:chExt cx="2118" cy="2100"/>
          </a:xfrm>
        </p:grpSpPr>
        <p:sp>
          <p:nvSpPr>
            <p:cNvPr id="35913" name="Text Box 73"/>
            <p:cNvSpPr txBox="1">
              <a:spLocks noChangeArrowheads="1"/>
            </p:cNvSpPr>
            <p:nvPr/>
          </p:nvSpPr>
          <p:spPr bwMode="auto">
            <a:xfrm>
              <a:off x="3372" y="1410"/>
              <a:ext cx="1608" cy="288"/>
            </a:xfrm>
            <a:prstGeom prst="rect">
              <a:avLst/>
            </a:prstGeom>
            <a:noFill/>
            <a:ln w="9525">
              <a:noFill/>
              <a:miter lim="800000"/>
              <a:headEnd/>
              <a:tailEnd/>
            </a:ln>
            <a:effectLst/>
          </p:spPr>
          <p:txBody>
            <a:bodyPr>
              <a:spAutoFit/>
            </a:bodyPr>
            <a:lstStyle/>
            <a:p>
              <a:pPr>
                <a:spcBef>
                  <a:spcPct val="50000"/>
                </a:spcBef>
              </a:pPr>
              <a:r>
                <a:rPr lang="fr-CA">
                  <a:latin typeface="Arial" pitchFamily="34" charset="0"/>
                </a:rPr>
                <a:t>Metric operators</a:t>
              </a:r>
              <a:endParaRPr lang="en-CA">
                <a:latin typeface="Arial" pitchFamily="34" charset="0"/>
              </a:endParaRPr>
            </a:p>
          </p:txBody>
        </p:sp>
        <p:sp>
          <p:nvSpPr>
            <p:cNvPr id="35914" name="Text Box 74"/>
            <p:cNvSpPr txBox="1">
              <a:spLocks noChangeArrowheads="1"/>
            </p:cNvSpPr>
            <p:nvPr/>
          </p:nvSpPr>
          <p:spPr bwMode="auto">
            <a:xfrm>
              <a:off x="3372" y="2394"/>
              <a:ext cx="2118" cy="288"/>
            </a:xfrm>
            <a:prstGeom prst="rect">
              <a:avLst/>
            </a:prstGeom>
            <a:noFill/>
            <a:ln w="9525">
              <a:noFill/>
              <a:miter lim="800000"/>
              <a:headEnd/>
              <a:tailEnd/>
            </a:ln>
            <a:effectLst/>
          </p:spPr>
          <p:txBody>
            <a:bodyPr>
              <a:spAutoFit/>
            </a:bodyPr>
            <a:lstStyle/>
            <a:p>
              <a:pPr>
                <a:spcBef>
                  <a:spcPct val="50000"/>
                </a:spcBef>
              </a:pPr>
              <a:r>
                <a:rPr lang="fr-CA">
                  <a:latin typeface="Arial" pitchFamily="34" charset="0"/>
                </a:rPr>
                <a:t>Topological operators</a:t>
              </a:r>
              <a:endParaRPr lang="en-CA">
                <a:latin typeface="Arial" pitchFamily="34" charset="0"/>
              </a:endParaRPr>
            </a:p>
          </p:txBody>
        </p:sp>
        <p:sp>
          <p:nvSpPr>
            <p:cNvPr id="35915" name="Text Box 75"/>
            <p:cNvSpPr txBox="1">
              <a:spLocks noChangeArrowheads="1"/>
            </p:cNvSpPr>
            <p:nvPr/>
          </p:nvSpPr>
          <p:spPr bwMode="auto">
            <a:xfrm>
              <a:off x="3594" y="1698"/>
              <a:ext cx="1608" cy="674"/>
            </a:xfrm>
            <a:prstGeom prst="rect">
              <a:avLst/>
            </a:prstGeom>
            <a:noFill/>
            <a:ln w="9525">
              <a:noFill/>
              <a:miter lim="800000"/>
              <a:headEnd/>
              <a:tailEnd/>
            </a:ln>
            <a:effectLst/>
          </p:spPr>
          <p:txBody>
            <a:bodyPr>
              <a:spAutoFit/>
            </a:bodyPr>
            <a:lstStyle/>
            <a:p>
              <a:pPr>
                <a:lnSpc>
                  <a:spcPct val="80000"/>
                </a:lnSpc>
              </a:pPr>
              <a:r>
                <a:rPr lang="fr-CA" sz="2000">
                  <a:solidFill>
                    <a:srgbClr val="FFCC00"/>
                  </a:solidFill>
                  <a:latin typeface="Arial" pitchFamily="34" charset="0"/>
                </a:rPr>
                <a:t>Distance</a:t>
              </a:r>
            </a:p>
            <a:p>
              <a:pPr>
                <a:lnSpc>
                  <a:spcPct val="80000"/>
                </a:lnSpc>
              </a:pPr>
              <a:r>
                <a:rPr lang="fr-CA" sz="2000">
                  <a:solidFill>
                    <a:srgbClr val="FFCC00"/>
                  </a:solidFill>
                  <a:latin typeface="Arial" pitchFamily="34" charset="0"/>
                </a:rPr>
                <a:t>Area</a:t>
              </a:r>
            </a:p>
            <a:p>
              <a:pPr>
                <a:lnSpc>
                  <a:spcPct val="80000"/>
                </a:lnSpc>
              </a:pPr>
              <a:r>
                <a:rPr lang="fr-CA" sz="2000">
                  <a:solidFill>
                    <a:srgbClr val="FFCC00"/>
                  </a:solidFill>
                  <a:latin typeface="Arial" pitchFamily="34" charset="0"/>
                </a:rPr>
                <a:t>Perimeter</a:t>
              </a:r>
            </a:p>
            <a:p>
              <a:pPr>
                <a:lnSpc>
                  <a:spcPct val="80000"/>
                </a:lnSpc>
              </a:pPr>
              <a:r>
                <a:rPr lang="fr-CA" sz="2000">
                  <a:solidFill>
                    <a:srgbClr val="FFCC00"/>
                  </a:solidFill>
                  <a:latin typeface="Arial" pitchFamily="34" charset="0"/>
                </a:rPr>
                <a:t>…</a:t>
              </a:r>
              <a:endParaRPr lang="en-CA" sz="2000">
                <a:solidFill>
                  <a:srgbClr val="FFCC00"/>
                </a:solidFill>
                <a:latin typeface="Arial" pitchFamily="34" charset="0"/>
              </a:endParaRPr>
            </a:p>
          </p:txBody>
        </p:sp>
        <p:sp>
          <p:nvSpPr>
            <p:cNvPr id="35916" name="Text Box 76"/>
            <p:cNvSpPr txBox="1">
              <a:spLocks noChangeArrowheads="1"/>
            </p:cNvSpPr>
            <p:nvPr/>
          </p:nvSpPr>
          <p:spPr bwMode="auto">
            <a:xfrm>
              <a:off x="3594" y="2682"/>
              <a:ext cx="1608" cy="828"/>
            </a:xfrm>
            <a:prstGeom prst="rect">
              <a:avLst/>
            </a:prstGeom>
            <a:noFill/>
            <a:ln w="9525">
              <a:noFill/>
              <a:miter lim="800000"/>
              <a:headEnd/>
              <a:tailEnd/>
            </a:ln>
            <a:effectLst/>
          </p:spPr>
          <p:txBody>
            <a:bodyPr>
              <a:spAutoFit/>
            </a:bodyPr>
            <a:lstStyle/>
            <a:p>
              <a:pPr>
                <a:lnSpc>
                  <a:spcPct val="80000"/>
                </a:lnSpc>
              </a:pPr>
              <a:r>
                <a:rPr lang="fr-CA" sz="2000">
                  <a:solidFill>
                    <a:srgbClr val="FFCC00"/>
                  </a:solidFill>
                  <a:latin typeface="Arial" pitchFamily="34" charset="0"/>
                </a:rPr>
                <a:t>Adjacent</a:t>
              </a:r>
            </a:p>
            <a:p>
              <a:pPr>
                <a:lnSpc>
                  <a:spcPct val="80000"/>
                </a:lnSpc>
              </a:pPr>
              <a:r>
                <a:rPr lang="fr-CA" sz="2000">
                  <a:solidFill>
                    <a:srgbClr val="FFCC00"/>
                  </a:solidFill>
                  <a:latin typeface="Arial" pitchFamily="34" charset="0"/>
                </a:rPr>
                <a:t>Within</a:t>
              </a:r>
            </a:p>
            <a:p>
              <a:pPr>
                <a:lnSpc>
                  <a:spcPct val="80000"/>
                </a:lnSpc>
              </a:pPr>
              <a:r>
                <a:rPr lang="fr-CA" sz="2000">
                  <a:solidFill>
                    <a:srgbClr val="FFCC00"/>
                  </a:solidFill>
                  <a:latin typeface="Arial" pitchFamily="34" charset="0"/>
                </a:rPr>
                <a:t>Intersect</a:t>
              </a:r>
            </a:p>
            <a:p>
              <a:pPr>
                <a:lnSpc>
                  <a:spcPct val="80000"/>
                </a:lnSpc>
              </a:pPr>
              <a:r>
                <a:rPr lang="fr-CA" sz="2000">
                  <a:solidFill>
                    <a:srgbClr val="FFCC00"/>
                  </a:solidFill>
                  <a:latin typeface="Arial" pitchFamily="34" charset="0"/>
                </a:rPr>
                <a:t>…</a:t>
              </a:r>
            </a:p>
            <a:p>
              <a:pPr>
                <a:lnSpc>
                  <a:spcPct val="80000"/>
                </a:lnSpc>
              </a:pPr>
              <a:endParaRPr lang="en-CA" sz="2000">
                <a:solidFill>
                  <a:srgbClr val="FFCC00"/>
                </a:solidFill>
                <a:latin typeface="Arial" pitchFamily="34" charset="0"/>
              </a:endParaRPr>
            </a:p>
          </p:txBody>
        </p:sp>
      </p:grpSp>
      <p:sp>
        <p:nvSpPr>
          <p:cNvPr id="23" name="Text Box 8"/>
          <p:cNvSpPr txBox="1">
            <a:spLocks noChangeArrowheads="1"/>
          </p:cNvSpPr>
          <p:nvPr/>
        </p:nvSpPr>
        <p:spPr bwMode="auto">
          <a:xfrm>
            <a:off x="359910" y="6197145"/>
            <a:ext cx="6051776" cy="369332"/>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fr-CA" sz="1800" i="1" smtClean="0">
                <a:latin typeface="Arial" pitchFamily="34" charset="0"/>
              </a:rPr>
              <a:t>N.B. more concepts exist</a:t>
            </a:r>
            <a:endParaRPr lang="en-CA" sz="1800" i="1">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0AE658D-8C8C-4438-8D66-E8D656B86552}" type="slidenum">
              <a:rPr lang="en-US"/>
              <a:pPr>
                <a:defRPr/>
              </a:pPr>
              <a:t>16</a:t>
            </a:fld>
            <a:endParaRPr lang="en-US"/>
          </a:p>
        </p:txBody>
      </p:sp>
      <p:sp>
        <p:nvSpPr>
          <p:cNvPr id="19459" name="Rectangle 2"/>
          <p:cNvSpPr>
            <a:spLocks noGrp="1" noChangeArrowheads="1"/>
          </p:cNvSpPr>
          <p:nvPr>
            <p:ph type="title"/>
          </p:nvPr>
        </p:nvSpPr>
        <p:spPr>
          <a:xfrm>
            <a:off x="0" y="476250"/>
            <a:ext cx="9144000" cy="661988"/>
          </a:xfrm>
        </p:spPr>
        <p:txBody>
          <a:bodyPr/>
          <a:lstStyle/>
          <a:p>
            <a:pPr eaLnBrk="1" hangingPunct="1"/>
            <a:r>
              <a:rPr lang="fr-CA" dirty="0" smtClean="0"/>
              <a:t>Spatial </a:t>
            </a:r>
            <a:r>
              <a:rPr lang="fr-CA" dirty="0" err="1" smtClean="0"/>
              <a:t>Datacube</a:t>
            </a:r>
            <a:r>
              <a:rPr lang="fr-CA" dirty="0" smtClean="0"/>
              <a:t> and </a:t>
            </a:r>
            <a:r>
              <a:rPr lang="fr-CA" dirty="0" err="1" smtClean="0"/>
              <a:t>SOLAP</a:t>
            </a:r>
            <a:endParaRPr lang="en-US" dirty="0" smtClean="0"/>
          </a:p>
        </p:txBody>
      </p:sp>
      <p:sp>
        <p:nvSpPr>
          <p:cNvPr id="130051" name="Rectangle 3"/>
          <p:cNvSpPr>
            <a:spLocks noGrp="1" noChangeArrowheads="1"/>
          </p:cNvSpPr>
          <p:nvPr>
            <p:ph type="body" idx="1"/>
          </p:nvPr>
        </p:nvSpPr>
        <p:spPr>
          <a:xfrm>
            <a:off x="685800" y="1255713"/>
            <a:ext cx="7772400" cy="5562600"/>
          </a:xfrm>
        </p:spPr>
        <p:txBody>
          <a:bodyPr/>
          <a:lstStyle/>
          <a:p>
            <a:pPr eaLnBrk="1" hangingPunct="1">
              <a:defRPr/>
            </a:pPr>
            <a:r>
              <a:rPr lang="en-US" sz="2400" dirty="0" smtClean="0"/>
              <a:t>Spatial </a:t>
            </a:r>
            <a:r>
              <a:rPr lang="en-US" sz="2400" dirty="0" err="1" smtClean="0"/>
              <a:t>OLAP</a:t>
            </a:r>
            <a:r>
              <a:rPr lang="en-US" sz="2400" dirty="0" smtClean="0"/>
              <a:t> (On-Line </a:t>
            </a:r>
            <a:r>
              <a:rPr lang="en-US" sz="2400" dirty="0" smtClean="0"/>
              <a:t>Analytical </a:t>
            </a:r>
            <a:r>
              <a:rPr lang="en-US" sz="2400" dirty="0" smtClean="0"/>
              <a:t>Processing)</a:t>
            </a:r>
          </a:p>
          <a:p>
            <a:pPr eaLnBrk="1" hangingPunct="1">
              <a:defRPr/>
            </a:pPr>
            <a:endParaRPr lang="en-US" sz="2400" dirty="0" smtClean="0"/>
          </a:p>
          <a:p>
            <a:pPr eaLnBrk="1" hangingPunct="1">
              <a:defRPr/>
            </a:pPr>
            <a:r>
              <a:rPr lang="en-US" sz="2400" dirty="0" err="1" smtClean="0"/>
              <a:t>SOLAP</a:t>
            </a:r>
            <a:r>
              <a:rPr lang="en-US" sz="2400" dirty="0" smtClean="0"/>
              <a:t> is the most widely used tool to harness the power of spatial </a:t>
            </a:r>
            <a:r>
              <a:rPr lang="en-US" sz="2400" dirty="0" err="1" smtClean="0"/>
              <a:t>datacubes</a:t>
            </a:r>
            <a:endParaRPr lang="en-US" sz="2400" dirty="0" smtClean="0"/>
          </a:p>
          <a:p>
            <a:pPr lvl="1" eaLnBrk="1" hangingPunct="1">
              <a:defRPr/>
            </a:pPr>
            <a:r>
              <a:rPr lang="en-US" sz="2000" dirty="0" smtClean="0"/>
              <a:t>It provides operators that don’t exist in GIS</a:t>
            </a:r>
          </a:p>
          <a:p>
            <a:pPr eaLnBrk="1" hangingPunct="1">
              <a:defRPr/>
            </a:pPr>
            <a:endParaRPr lang="en-US" sz="2400" dirty="0" smtClean="0"/>
          </a:p>
          <a:p>
            <a:pPr eaLnBrk="1" hangingPunct="1">
              <a:defRPr/>
            </a:pPr>
            <a:r>
              <a:rPr lang="en-US" sz="2400" dirty="0" err="1" smtClean="0"/>
              <a:t>SOLAP</a:t>
            </a:r>
            <a:r>
              <a:rPr lang="en-US" sz="2400" dirty="0" smtClean="0"/>
              <a:t> </a:t>
            </a:r>
            <a:r>
              <a:rPr lang="en-US" sz="2400" dirty="0" smtClean="0"/>
              <a:t>= </a:t>
            </a:r>
            <a:r>
              <a:rPr lang="fr-CA" sz="2400" dirty="0" err="1" smtClean="0">
                <a:solidFill>
                  <a:srgbClr val="FFC000"/>
                </a:solidFill>
              </a:rPr>
              <a:t>generic</a:t>
            </a:r>
            <a:r>
              <a:rPr lang="fr-CA" sz="2400" dirty="0" smtClean="0">
                <a:solidFill>
                  <a:srgbClr val="FFC000"/>
                </a:solidFill>
              </a:rPr>
              <a:t> software </a:t>
            </a:r>
            <a:r>
              <a:rPr lang="fr-CA" sz="2400" dirty="0" err="1" smtClean="0"/>
              <a:t>supporting</a:t>
            </a:r>
            <a:r>
              <a:rPr lang="fr-CA" sz="2400" dirty="0" smtClean="0"/>
              <a:t> </a:t>
            </a:r>
            <a:r>
              <a:rPr lang="fr-CA" sz="2400" dirty="0" err="1" smtClean="0"/>
              <a:t>rapid</a:t>
            </a:r>
            <a:r>
              <a:rPr lang="fr-CA" sz="2400" dirty="0" smtClean="0"/>
              <a:t> and </a:t>
            </a:r>
            <a:r>
              <a:rPr lang="fr-CA" sz="2400" dirty="0" err="1" smtClean="0"/>
              <a:t>easy</a:t>
            </a:r>
            <a:r>
              <a:rPr lang="fr-CA" sz="2400" dirty="0" smtClean="0"/>
              <a:t> navigation </a:t>
            </a:r>
            <a:r>
              <a:rPr lang="fr-CA" sz="2400" dirty="0" err="1" smtClean="0"/>
              <a:t>within</a:t>
            </a:r>
            <a:r>
              <a:rPr lang="fr-CA" sz="2400" dirty="0" smtClean="0"/>
              <a:t> spatial datacubes for the </a:t>
            </a:r>
            <a:r>
              <a:rPr lang="fr-CA" sz="2400" dirty="0" smtClean="0">
                <a:solidFill>
                  <a:srgbClr val="FFC000"/>
                </a:solidFill>
              </a:rPr>
              <a:t>interactive exploration of </a:t>
            </a:r>
            <a:r>
              <a:rPr lang="fr-CA" sz="2400" dirty="0" err="1" smtClean="0">
                <a:solidFill>
                  <a:srgbClr val="FFC000"/>
                </a:solidFill>
              </a:rPr>
              <a:t>spatio-temporal</a:t>
            </a:r>
            <a:r>
              <a:rPr lang="fr-CA" sz="2400" dirty="0" smtClean="0">
                <a:solidFill>
                  <a:srgbClr val="FFC000"/>
                </a:solidFill>
              </a:rPr>
              <a:t> data </a:t>
            </a:r>
            <a:r>
              <a:rPr lang="fr-CA" sz="2400" dirty="0" err="1" smtClean="0"/>
              <a:t>having</a:t>
            </a:r>
            <a:r>
              <a:rPr lang="fr-CA" sz="2400" dirty="0" smtClean="0"/>
              <a:t> </a:t>
            </a:r>
            <a:r>
              <a:rPr lang="fr-CA" sz="2400" dirty="0" err="1" smtClean="0">
                <a:solidFill>
                  <a:srgbClr val="FFC000"/>
                </a:solidFill>
              </a:rPr>
              <a:t>many</a:t>
            </a:r>
            <a:r>
              <a:rPr lang="fr-CA" sz="2400" dirty="0" smtClean="0">
                <a:solidFill>
                  <a:srgbClr val="FFC000"/>
                </a:solidFill>
              </a:rPr>
              <a:t> </a:t>
            </a:r>
            <a:r>
              <a:rPr lang="fr-CA" sz="2400" dirty="0" err="1" smtClean="0">
                <a:solidFill>
                  <a:srgbClr val="FFC000"/>
                </a:solidFill>
              </a:rPr>
              <a:t>levels</a:t>
            </a:r>
            <a:r>
              <a:rPr lang="fr-CA" sz="2400" dirty="0" smtClean="0">
                <a:solidFill>
                  <a:srgbClr val="FFC000"/>
                </a:solidFill>
              </a:rPr>
              <a:t> of information </a:t>
            </a:r>
            <a:r>
              <a:rPr lang="fr-CA" sz="2400" dirty="0" err="1" smtClean="0">
                <a:solidFill>
                  <a:srgbClr val="FFC000"/>
                </a:solidFill>
              </a:rPr>
              <a:t>granularity</a:t>
            </a:r>
            <a:r>
              <a:rPr lang="fr-CA" sz="2400" dirty="0" smtClean="0"/>
              <a:t>, </a:t>
            </a:r>
            <a:r>
              <a:rPr lang="fr-CA" sz="2400" dirty="0" err="1" smtClean="0"/>
              <a:t>themes</a:t>
            </a:r>
            <a:r>
              <a:rPr lang="fr-CA" sz="2400" dirty="0" smtClean="0"/>
              <a:t>, </a:t>
            </a:r>
            <a:br>
              <a:rPr lang="fr-CA" sz="2400" dirty="0" smtClean="0"/>
            </a:br>
            <a:r>
              <a:rPr lang="fr-CA" sz="2400" dirty="0" err="1" smtClean="0"/>
              <a:t>epochs</a:t>
            </a:r>
            <a:r>
              <a:rPr lang="fr-CA" sz="2400" dirty="0" smtClean="0"/>
              <a:t> and display modes </a:t>
            </a:r>
            <a:r>
              <a:rPr lang="fr-CA" sz="2400" dirty="0" err="1" smtClean="0"/>
              <a:t>which</a:t>
            </a:r>
            <a:r>
              <a:rPr lang="fr-CA" sz="2400" dirty="0" smtClean="0"/>
              <a:t> are</a:t>
            </a:r>
            <a:br>
              <a:rPr lang="fr-CA" sz="2400" dirty="0" smtClean="0"/>
            </a:br>
            <a:r>
              <a:rPr lang="fr-CA" sz="2400" dirty="0" err="1" smtClean="0"/>
              <a:t>synchronized</a:t>
            </a:r>
            <a:r>
              <a:rPr lang="fr-CA" sz="2400" dirty="0" smtClean="0"/>
              <a:t> or not: </a:t>
            </a:r>
            <a:r>
              <a:rPr lang="fr-CA" sz="2400" dirty="0" err="1" smtClean="0"/>
              <a:t>maps</a:t>
            </a:r>
            <a:r>
              <a:rPr lang="fr-CA" sz="2400" dirty="0" smtClean="0"/>
              <a:t>, </a:t>
            </a:r>
            <a:br>
              <a:rPr lang="fr-CA" sz="2400" dirty="0" smtClean="0"/>
            </a:br>
            <a:r>
              <a:rPr lang="fr-CA" sz="2400" dirty="0" smtClean="0"/>
              <a:t>tables and </a:t>
            </a:r>
            <a:r>
              <a:rPr lang="fr-CA" sz="2400" dirty="0" err="1" smtClean="0"/>
              <a:t>diagrams</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143000"/>
          </a:xfrm>
        </p:spPr>
        <p:txBody>
          <a:bodyPr/>
          <a:lstStyle/>
          <a:p>
            <a:pPr eaLnBrk="1" hangingPunct="1"/>
            <a:r>
              <a:rPr lang="fr-CA" sz="4000" dirty="0" err="1" smtClean="0"/>
              <a:t>Characteristics</a:t>
            </a:r>
            <a:r>
              <a:rPr lang="fr-CA" sz="4000" dirty="0" smtClean="0"/>
              <a:t> of </a:t>
            </a:r>
            <a:r>
              <a:rPr lang="fr-CA" sz="4000" dirty="0" err="1" smtClean="0"/>
              <a:t>SOLAP</a:t>
            </a:r>
            <a:endParaRPr lang="fr-CA" sz="4000" dirty="0" smtClean="0"/>
          </a:p>
        </p:txBody>
      </p:sp>
      <p:sp>
        <p:nvSpPr>
          <p:cNvPr id="70659" name="Rectangle 3"/>
          <p:cNvSpPr>
            <a:spLocks noGrp="1" noChangeArrowheads="1"/>
          </p:cNvSpPr>
          <p:nvPr>
            <p:ph type="body" idx="1"/>
          </p:nvPr>
        </p:nvSpPr>
        <p:spPr>
          <a:xfrm>
            <a:off x="395288" y="1412875"/>
            <a:ext cx="8507412" cy="4525963"/>
          </a:xfrm>
        </p:spPr>
        <p:txBody>
          <a:bodyPr/>
          <a:lstStyle/>
          <a:p>
            <a:pPr eaLnBrk="1" hangingPunct="1">
              <a:lnSpc>
                <a:spcPct val="80000"/>
              </a:lnSpc>
              <a:defRPr/>
            </a:pPr>
            <a:r>
              <a:rPr lang="fr-CA" dirty="0" err="1" smtClean="0"/>
              <a:t>Provides</a:t>
            </a:r>
            <a:r>
              <a:rPr lang="fr-CA" dirty="0" smtClean="0"/>
              <a:t> a </a:t>
            </a:r>
            <a:r>
              <a:rPr lang="fr-CA" dirty="0" err="1" smtClean="0"/>
              <a:t>high</a:t>
            </a:r>
            <a:r>
              <a:rPr lang="fr-CA" dirty="0" smtClean="0"/>
              <a:t> </a:t>
            </a:r>
            <a:r>
              <a:rPr lang="fr-CA" dirty="0" err="1" smtClean="0"/>
              <a:t>level</a:t>
            </a:r>
            <a:r>
              <a:rPr lang="fr-CA" dirty="0" smtClean="0"/>
              <a:t> of </a:t>
            </a:r>
            <a:r>
              <a:rPr lang="fr-CA" dirty="0" err="1" smtClean="0"/>
              <a:t>interactivity</a:t>
            </a:r>
            <a:endParaRPr lang="fr-CA" dirty="0" smtClean="0"/>
          </a:p>
          <a:p>
            <a:pPr lvl="1" eaLnBrk="1" hangingPunct="1">
              <a:lnSpc>
                <a:spcPct val="80000"/>
              </a:lnSpc>
              <a:defRPr/>
            </a:pPr>
            <a:r>
              <a:rPr lang="fr-CA" dirty="0" err="1" smtClean="0"/>
              <a:t>response</a:t>
            </a:r>
            <a:r>
              <a:rPr lang="fr-CA" dirty="0" smtClean="0"/>
              <a:t> times &lt; 10 seconds </a:t>
            </a:r>
            <a:r>
              <a:rPr lang="fr-CA" dirty="0" err="1" smtClean="0"/>
              <a:t>independently</a:t>
            </a:r>
            <a:r>
              <a:rPr lang="fr-CA" dirty="0" smtClean="0"/>
              <a:t> of</a:t>
            </a:r>
          </a:p>
          <a:p>
            <a:pPr lvl="2" eaLnBrk="1" hangingPunct="1">
              <a:lnSpc>
                <a:spcPct val="80000"/>
              </a:lnSpc>
              <a:defRPr/>
            </a:pPr>
            <a:r>
              <a:rPr lang="fr-CA" dirty="0" smtClean="0"/>
              <a:t>the </a:t>
            </a:r>
            <a:r>
              <a:rPr lang="fr-CA" dirty="0" err="1" smtClean="0"/>
              <a:t>level</a:t>
            </a:r>
            <a:r>
              <a:rPr lang="fr-CA" dirty="0" smtClean="0"/>
              <a:t> of data </a:t>
            </a:r>
            <a:r>
              <a:rPr lang="fr-CA" dirty="0" err="1" smtClean="0"/>
              <a:t>aggregation</a:t>
            </a:r>
            <a:endParaRPr lang="fr-CA" dirty="0" smtClean="0"/>
          </a:p>
          <a:p>
            <a:pPr lvl="2" eaLnBrk="1" hangingPunct="1">
              <a:lnSpc>
                <a:spcPct val="80000"/>
              </a:lnSpc>
              <a:defRPr/>
            </a:pPr>
            <a:r>
              <a:rPr lang="fr-CA" dirty="0" err="1" smtClean="0"/>
              <a:t>today's</a:t>
            </a:r>
            <a:r>
              <a:rPr lang="fr-CA" dirty="0" smtClean="0"/>
              <a:t> vs </a:t>
            </a:r>
            <a:r>
              <a:rPr lang="fr-CA" dirty="0" err="1" smtClean="0"/>
              <a:t>historic</a:t>
            </a:r>
            <a:r>
              <a:rPr lang="fr-CA" dirty="0" smtClean="0"/>
              <a:t> or future data</a:t>
            </a:r>
          </a:p>
          <a:p>
            <a:pPr lvl="2" eaLnBrk="1" hangingPunct="1">
              <a:lnSpc>
                <a:spcPct val="80000"/>
              </a:lnSpc>
              <a:defRPr/>
            </a:pPr>
            <a:r>
              <a:rPr lang="fr-CA" dirty="0" err="1" smtClean="0"/>
              <a:t>measured</a:t>
            </a:r>
            <a:r>
              <a:rPr lang="fr-CA" dirty="0" smtClean="0"/>
              <a:t> vs </a:t>
            </a:r>
            <a:r>
              <a:rPr lang="fr-CA" dirty="0" err="1" smtClean="0"/>
              <a:t>simulated</a:t>
            </a:r>
            <a:r>
              <a:rPr lang="fr-CA" dirty="0" smtClean="0"/>
              <a:t> </a:t>
            </a:r>
            <a:r>
              <a:rPr lang="fr-CA" dirty="0" smtClean="0"/>
              <a:t>data</a:t>
            </a:r>
          </a:p>
          <a:p>
            <a:pPr lvl="2" eaLnBrk="1" hangingPunct="1">
              <a:lnSpc>
                <a:spcPct val="80000"/>
              </a:lnSpc>
              <a:defRPr/>
            </a:pPr>
            <a:endParaRPr lang="fr-CA" dirty="0" smtClean="0"/>
          </a:p>
          <a:p>
            <a:pPr eaLnBrk="1" hangingPunct="1">
              <a:lnSpc>
                <a:spcPct val="80000"/>
              </a:lnSpc>
              <a:defRPr/>
            </a:pPr>
            <a:r>
              <a:rPr lang="fr-CA" dirty="0" err="1" smtClean="0"/>
              <a:t>Ease</a:t>
            </a:r>
            <a:r>
              <a:rPr lang="fr-CA" dirty="0" smtClean="0"/>
              <a:t>-of-use and </a:t>
            </a:r>
            <a:r>
              <a:rPr lang="fr-CA" dirty="0" err="1" smtClean="0"/>
              <a:t>intuitiveness</a:t>
            </a:r>
            <a:endParaRPr lang="fr-CA" dirty="0" smtClean="0"/>
          </a:p>
          <a:p>
            <a:pPr lvl="1" eaLnBrk="1" hangingPunct="1">
              <a:lnSpc>
                <a:spcPct val="80000"/>
              </a:lnSpc>
              <a:defRPr/>
            </a:pPr>
            <a:r>
              <a:rPr lang="fr-CA" dirty="0" err="1" smtClean="0"/>
              <a:t>requires</a:t>
            </a:r>
            <a:r>
              <a:rPr lang="fr-CA" dirty="0" smtClean="0"/>
              <a:t> no SQL-type </a:t>
            </a:r>
            <a:r>
              <a:rPr lang="fr-CA" dirty="0" err="1" smtClean="0"/>
              <a:t>query</a:t>
            </a:r>
            <a:r>
              <a:rPr lang="fr-CA" dirty="0" smtClean="0"/>
              <a:t> </a:t>
            </a:r>
            <a:r>
              <a:rPr lang="fr-CA" dirty="0" err="1" smtClean="0"/>
              <a:t>language</a:t>
            </a:r>
            <a:endParaRPr lang="fr-CA" dirty="0" smtClean="0"/>
          </a:p>
          <a:p>
            <a:pPr lvl="1" eaLnBrk="1" hangingPunct="1">
              <a:lnSpc>
                <a:spcPct val="80000"/>
              </a:lnSpc>
              <a:defRPr/>
            </a:pPr>
            <a:r>
              <a:rPr lang="fr-CA" dirty="0" smtClean="0"/>
              <a:t>no </a:t>
            </a:r>
            <a:r>
              <a:rPr lang="fr-CA" dirty="0" err="1" smtClean="0"/>
              <a:t>need</a:t>
            </a:r>
            <a:r>
              <a:rPr lang="fr-CA" dirty="0" smtClean="0"/>
              <a:t> to know the </a:t>
            </a:r>
            <a:r>
              <a:rPr lang="fr-CA" dirty="0" err="1" smtClean="0"/>
              <a:t>underlying</a:t>
            </a:r>
            <a:r>
              <a:rPr lang="fr-CA" dirty="0" smtClean="0"/>
              <a:t> data </a:t>
            </a:r>
            <a:r>
              <a:rPr lang="fr-CA" dirty="0" smtClean="0"/>
              <a:t>structure</a:t>
            </a:r>
          </a:p>
          <a:p>
            <a:pPr lvl="1" eaLnBrk="1" hangingPunct="1">
              <a:lnSpc>
                <a:spcPct val="80000"/>
              </a:lnSpc>
              <a:defRPr/>
            </a:pPr>
            <a:endParaRPr lang="fr-CA" dirty="0" smtClean="0"/>
          </a:p>
          <a:p>
            <a:pPr eaLnBrk="1" hangingPunct="1">
              <a:lnSpc>
                <a:spcPct val="80000"/>
              </a:lnSpc>
              <a:defRPr/>
            </a:pPr>
            <a:r>
              <a:rPr lang="fr-CA" dirty="0" smtClean="0"/>
              <a:t>Supports intuitive, interactive and </a:t>
            </a:r>
            <a:r>
              <a:rPr lang="fr-CA" dirty="0" smtClean="0"/>
              <a:t/>
            </a:r>
            <a:br>
              <a:rPr lang="fr-CA" dirty="0" smtClean="0"/>
            </a:br>
            <a:r>
              <a:rPr lang="fr-CA" dirty="0" err="1" smtClean="0"/>
              <a:t>synchronized</a:t>
            </a:r>
            <a:r>
              <a:rPr lang="fr-CA" dirty="0" smtClean="0"/>
              <a:t> </a:t>
            </a:r>
            <a:r>
              <a:rPr lang="fr-CA" dirty="0" smtClean="0"/>
              <a:t>exploration of </a:t>
            </a:r>
            <a:r>
              <a:rPr lang="fr-CA" dirty="0" err="1" smtClean="0"/>
              <a:t>spatio-temporal</a:t>
            </a:r>
            <a:r>
              <a:rPr lang="fr-CA" dirty="0" smtClean="0"/>
              <a:t/>
            </a:r>
            <a:br>
              <a:rPr lang="fr-CA" dirty="0" smtClean="0"/>
            </a:br>
            <a:r>
              <a:rPr lang="fr-CA" dirty="0" smtClean="0"/>
              <a:t>data </a:t>
            </a:r>
            <a:r>
              <a:rPr lang="fr-CA" dirty="0" smtClean="0"/>
              <a:t>for </a:t>
            </a:r>
            <a:r>
              <a:rPr lang="fr-CA" dirty="0" err="1" smtClean="0"/>
              <a:t>different</a:t>
            </a:r>
            <a:r>
              <a:rPr lang="fr-CA" dirty="0" smtClean="0"/>
              <a:t> </a:t>
            </a:r>
            <a:r>
              <a:rPr lang="fr-CA" dirty="0" err="1" smtClean="0"/>
              <a:t>levels</a:t>
            </a:r>
            <a:r>
              <a:rPr lang="fr-CA" dirty="0" smtClean="0"/>
              <a:t> of </a:t>
            </a:r>
            <a:r>
              <a:rPr lang="fr-CA" dirty="0" err="1" smtClean="0"/>
              <a:t>granularity</a:t>
            </a:r>
            <a:r>
              <a:rPr lang="fr-CA" dirty="0" smtClean="0"/>
              <a:t> </a:t>
            </a:r>
            <a:r>
              <a:rPr lang="fr-CA" dirty="0" smtClean="0"/>
              <a:t>in</a:t>
            </a:r>
            <a:br>
              <a:rPr lang="fr-CA" dirty="0" smtClean="0"/>
            </a:br>
            <a:r>
              <a:rPr lang="fr-CA" dirty="0" err="1" smtClean="0"/>
              <a:t>maps</a:t>
            </a:r>
            <a:r>
              <a:rPr lang="fr-CA" dirty="0" smtClean="0"/>
              <a:t>, tables and </a:t>
            </a:r>
            <a:r>
              <a:rPr lang="fr-CA" dirty="0" err="1" smtClean="0"/>
              <a:t>charts</a:t>
            </a:r>
            <a:r>
              <a:rPr lang="fr-CA" dirty="0" smtClean="0"/>
              <a:t> </a:t>
            </a:r>
            <a:r>
              <a:rPr lang="fr-CA" dirty="0" err="1" smtClean="0"/>
              <a:t>that</a:t>
            </a:r>
            <a:r>
              <a:rPr lang="fr-CA" dirty="0" smtClean="0"/>
              <a:t> </a:t>
            </a:r>
            <a:r>
              <a:rPr lang="fr-CA" dirty="0" smtClean="0"/>
              <a:t>are</a:t>
            </a:r>
            <a:br>
              <a:rPr lang="fr-CA" dirty="0" smtClean="0"/>
            </a:br>
            <a:r>
              <a:rPr lang="fr-CA" dirty="0" err="1" smtClean="0"/>
              <a:t>synchronized</a:t>
            </a:r>
            <a:r>
              <a:rPr lang="fr-CA" dirty="0" smtClean="0"/>
              <a:t> </a:t>
            </a:r>
            <a:r>
              <a:rPr lang="fr-CA" dirty="0" err="1" smtClean="0"/>
              <a:t>at</a:t>
            </a:r>
            <a:r>
              <a:rPr lang="fr-CA" dirty="0" smtClean="0"/>
              <a:t> </a:t>
            </a:r>
            <a:r>
              <a:rPr lang="fr-CA" dirty="0" err="1" smtClean="0"/>
              <a:t>will</a:t>
            </a:r>
            <a:endParaRPr lang="fr-CA" dirty="0" smtClean="0"/>
          </a:p>
          <a:p>
            <a:pPr eaLnBrk="1" hangingPunct="1">
              <a:lnSpc>
                <a:spcPct val="80000"/>
              </a:lnSpc>
              <a:defRPr/>
            </a:pPr>
            <a:endParaRPr lang="fr-CA"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1301750" y="2328863"/>
            <a:ext cx="6681788" cy="3716337"/>
            <a:chOff x="1302439" y="2329543"/>
            <a:chExt cx="6680418" cy="3715656"/>
          </a:xfrm>
        </p:grpSpPr>
        <p:sp>
          <p:nvSpPr>
            <p:cNvPr id="26628" name="Rectangle 30"/>
            <p:cNvSpPr>
              <a:spLocks noChangeArrowheads="1"/>
            </p:cNvSpPr>
            <p:nvPr/>
          </p:nvSpPr>
          <p:spPr bwMode="auto">
            <a:xfrm>
              <a:off x="4426857" y="2358572"/>
              <a:ext cx="3512457" cy="1930400"/>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6629" name="Rectangle 33"/>
            <p:cNvSpPr>
              <a:spLocks noChangeArrowheads="1"/>
            </p:cNvSpPr>
            <p:nvPr/>
          </p:nvSpPr>
          <p:spPr bwMode="auto">
            <a:xfrm>
              <a:off x="2206171" y="3410857"/>
              <a:ext cx="2627086" cy="1429657"/>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6630" name="Rectangle 28"/>
            <p:cNvSpPr>
              <a:spLocks noChangeArrowheads="1"/>
            </p:cNvSpPr>
            <p:nvPr/>
          </p:nvSpPr>
          <p:spPr bwMode="auto">
            <a:xfrm>
              <a:off x="1386114" y="2329543"/>
              <a:ext cx="2641600" cy="1429657"/>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6631" name="Rectangle 26"/>
            <p:cNvSpPr>
              <a:spLocks noChangeArrowheads="1"/>
            </p:cNvSpPr>
            <p:nvPr/>
          </p:nvSpPr>
          <p:spPr bwMode="auto">
            <a:xfrm>
              <a:off x="1302439" y="5020755"/>
              <a:ext cx="2298850" cy="1024444"/>
            </a:xfrm>
            <a:prstGeom prst="rect">
              <a:avLst/>
            </a:prstGeom>
            <a:noFill/>
            <a:ln w="9525">
              <a:noFill/>
              <a:miter lim="800000"/>
              <a:headEnd/>
              <a:tailEnd/>
            </a:ln>
          </p:spPr>
          <p:txBody>
            <a:bodyPr>
              <a:spAutoFit/>
            </a:bodyPr>
            <a:lstStyle/>
            <a:p>
              <a:pPr eaLnBrk="0" hangingPunct="0"/>
              <a:r>
                <a:rPr lang="fr-CA" sz="1200" i="1">
                  <a:latin typeface="Calibri" pitchFamily="34" charset="0"/>
                  <a:cs typeface="Tahoma" pitchFamily="34" charset="0"/>
                </a:rPr>
                <a:t>Select 1 year </a:t>
              </a:r>
              <a:r>
                <a:rPr lang="fr-CA" sz="1200" b="1">
                  <a:latin typeface="Calibri" pitchFamily="34" charset="0"/>
                  <a:cs typeface="Tahoma" pitchFamily="34" charset="0"/>
                </a:rPr>
                <a:t>-&gt; </a:t>
              </a:r>
              <a:r>
                <a:rPr lang="fr-CA" sz="1200" i="1">
                  <a:latin typeface="Calibri" pitchFamily="34" charset="0"/>
                  <a:cs typeface="Tahoma" pitchFamily="34" charset="0"/>
                </a:rPr>
                <a:t>Select all years </a:t>
              </a:r>
              <a:r>
                <a:rPr lang="fr-CA" sz="1200" b="1">
                  <a:latin typeface="Calibri" pitchFamily="34" charset="0"/>
                  <a:cs typeface="Tahoma" pitchFamily="34" charset="0"/>
                </a:rPr>
                <a:t>-&gt; </a:t>
              </a:r>
              <a:r>
                <a:rPr lang="fr-CA" sz="1200" i="1">
                  <a:latin typeface="Calibri" pitchFamily="34" charset="0"/>
                  <a:cs typeface="Tahoma" pitchFamily="34" charset="0"/>
                </a:rPr>
                <a:t>Select 4 years </a:t>
              </a:r>
              <a:r>
                <a:rPr lang="fr-CA" sz="1200" b="1">
                  <a:latin typeface="Calibri" pitchFamily="34" charset="0"/>
                  <a:cs typeface="Tahoma" pitchFamily="34" charset="0"/>
                </a:rPr>
                <a:t>-&gt; </a:t>
              </a:r>
              <a:r>
                <a:rPr lang="fr-CA" sz="1200" i="1">
                  <a:latin typeface="Calibri" pitchFamily="34" charset="0"/>
                  <a:cs typeface="Tahoma" pitchFamily="34" charset="0"/>
                </a:rPr>
                <a:t>Multimap View: </a:t>
              </a:r>
              <a:r>
                <a:rPr lang="fr-CA" sz="1200" b="1">
                  <a:solidFill>
                    <a:srgbClr val="FFC000"/>
                  </a:solidFill>
                  <a:latin typeface="Calibri" pitchFamily="34" charset="0"/>
                  <a:cs typeface="Tahoma" pitchFamily="34" charset="0"/>
                </a:rPr>
                <a:t>7 clicks, 5 seconds</a:t>
              </a:r>
              <a:r>
                <a:rPr lang="fr-CA" sz="1200" b="1">
                  <a:latin typeface="Calibri" pitchFamily="34" charset="0"/>
                  <a:cs typeface="Tahoma" pitchFamily="34" charset="0"/>
                </a:rPr>
                <a:t> </a:t>
              </a:r>
            </a:p>
          </p:txBody>
        </p:sp>
        <p:pic>
          <p:nvPicPr>
            <p:cNvPr id="26632" name="Picture 27" descr="Figure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90856" y="2336797"/>
              <a:ext cx="3448276" cy="2501300"/>
            </a:xfrm>
            <a:prstGeom prst="rect">
              <a:avLst/>
            </a:prstGeom>
            <a:noFill/>
            <a:ln w="9525">
              <a:noFill/>
              <a:miter lim="800000"/>
              <a:headEnd/>
              <a:tailEnd/>
            </a:ln>
          </p:spPr>
        </p:pic>
        <p:grpSp>
          <p:nvGrpSpPr>
            <p:cNvPr id="3" name="Group 10"/>
            <p:cNvGrpSpPr>
              <a:grpSpLocks/>
            </p:cNvGrpSpPr>
            <p:nvPr/>
          </p:nvGrpSpPr>
          <p:grpSpPr bwMode="auto">
            <a:xfrm>
              <a:off x="4397043" y="2336796"/>
              <a:ext cx="3585814" cy="1977556"/>
              <a:chOff x="4572000" y="3314698"/>
              <a:chExt cx="2896923" cy="1685066"/>
            </a:xfrm>
          </p:grpSpPr>
          <p:pic>
            <p:nvPicPr>
              <p:cNvPr id="26635" name="Picture 2" descr="Figure3"/>
              <p:cNvPicPr>
                <a:picLocks noChangeAspect="1" noChangeArrowheads="1"/>
              </p:cNvPicPr>
              <p:nvPr/>
            </p:nvPicPr>
            <p:blipFill>
              <a:blip r:embed="rId3" cstate="print"/>
              <a:srcRect/>
              <a:stretch>
                <a:fillRect/>
              </a:stretch>
            </p:blipFill>
            <p:spPr bwMode="auto">
              <a:xfrm>
                <a:off x="4572000" y="3314698"/>
                <a:ext cx="2896923" cy="1685066"/>
              </a:xfrm>
              <a:prstGeom prst="rect">
                <a:avLst/>
              </a:prstGeom>
              <a:noFill/>
              <a:ln w="9525">
                <a:noFill/>
                <a:miter lim="800000"/>
                <a:headEnd/>
                <a:tailEnd/>
              </a:ln>
            </p:spPr>
          </p:pic>
          <p:cxnSp>
            <p:nvCxnSpPr>
              <p:cNvPr id="32" name="Straight Connector 31"/>
              <p:cNvCxnSpPr/>
              <p:nvPr/>
            </p:nvCxnSpPr>
            <p:spPr>
              <a:xfrm rot="5400000">
                <a:off x="5556309" y="4330332"/>
                <a:ext cx="1141471" cy="1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86527" y="4316096"/>
                <a:ext cx="1714373" cy="13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Curved Up Arrow 29"/>
            <p:cNvSpPr/>
            <p:nvPr/>
          </p:nvSpPr>
          <p:spPr>
            <a:xfrm>
              <a:off x="1656379" y="3762792"/>
              <a:ext cx="4066341" cy="1258657"/>
            </a:xfrm>
            <a:prstGeom prst="curvedUpArrow">
              <a:avLst>
                <a:gd name="adj1" fmla="val 19353"/>
                <a:gd name="adj2" fmla="val 45677"/>
                <a:gd name="adj3" fmla="val 235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solidFill>
                  <a:schemeClr val="tx1"/>
                </a:solidFill>
              </a:endParaRPr>
            </a:p>
          </p:txBody>
        </p:sp>
      </p:grpSp>
      <p:sp>
        <p:nvSpPr>
          <p:cNvPr id="27" name="Title 26"/>
          <p:cNvSpPr txBox="1">
            <a:spLocks/>
          </p:cNvSpPr>
          <p:nvPr/>
        </p:nvSpPr>
        <p:spPr>
          <a:xfrm>
            <a:off x="434975" y="357188"/>
            <a:ext cx="8229600" cy="1058862"/>
          </a:xfrm>
          <a:prstGeom prst="rect">
            <a:avLst/>
          </a:prstGeom>
        </p:spPr>
        <p:txBody>
          <a:bodyPr/>
          <a:lstStyle/>
          <a:p>
            <a:pPr algn="ctr">
              <a:defRPr/>
            </a:pPr>
            <a:r>
              <a:rPr lang="fr-CA" sz="3600" kern="0" dirty="0">
                <a:solidFill>
                  <a:srgbClr val="FFCC00"/>
                </a:solidFill>
                <a:latin typeface="+mj-lt"/>
                <a:ea typeface="+mj-ea"/>
                <a:cs typeface="+mj-cs"/>
              </a:rPr>
              <a:t>The Power of SOLAP Lies on </a:t>
            </a:r>
            <a:r>
              <a:rPr lang="fr-CA" sz="3600" kern="0" dirty="0" err="1">
                <a:solidFill>
                  <a:srgbClr val="FFCC00"/>
                </a:solidFill>
                <a:latin typeface="+mj-lt"/>
                <a:ea typeface="+mj-ea"/>
                <a:cs typeface="+mj-cs"/>
              </a:rPr>
              <a:t>its</a:t>
            </a:r>
            <a:r>
              <a:rPr lang="fr-CA" sz="3600" kern="0" dirty="0">
                <a:solidFill>
                  <a:srgbClr val="FFCC00"/>
                </a:solidFill>
                <a:latin typeface="+mj-lt"/>
                <a:ea typeface="+mj-ea"/>
                <a:cs typeface="+mj-cs"/>
              </a:rPr>
              <a:t> </a:t>
            </a:r>
            <a:r>
              <a:rPr lang="fr-CA" sz="3600" kern="0" dirty="0" err="1">
                <a:solidFill>
                  <a:srgbClr val="FFCC00"/>
                </a:solidFill>
                <a:latin typeface="+mj-lt"/>
                <a:ea typeface="+mj-ea"/>
                <a:cs typeface="+mj-cs"/>
              </a:rPr>
              <a:t>Capability</a:t>
            </a:r>
            <a:r>
              <a:rPr lang="fr-CA" sz="3600" kern="0" dirty="0">
                <a:solidFill>
                  <a:srgbClr val="FFCC00"/>
                </a:solidFill>
                <a:latin typeface="+mj-lt"/>
                <a:ea typeface="+mj-ea"/>
                <a:cs typeface="+mj-cs"/>
              </a:rPr>
              <a:t> to Support </a:t>
            </a:r>
            <a:r>
              <a:rPr lang="fr-CA" sz="3600" kern="0" dirty="0" err="1">
                <a:solidFill>
                  <a:srgbClr val="FFCC00"/>
                </a:solidFill>
                <a:latin typeface="+mj-lt"/>
                <a:ea typeface="+mj-ea"/>
                <a:cs typeface="+mj-cs"/>
              </a:rPr>
              <a:t>Fast</a:t>
            </a:r>
            <a:r>
              <a:rPr lang="fr-CA" sz="3600" kern="0" dirty="0">
                <a:solidFill>
                  <a:srgbClr val="FFCC00"/>
                </a:solidFill>
                <a:latin typeface="+mj-lt"/>
                <a:ea typeface="+mj-ea"/>
                <a:cs typeface="+mj-cs"/>
              </a:rPr>
              <a:t> and </a:t>
            </a:r>
            <a:r>
              <a:rPr lang="fr-CA" sz="3600" kern="0" dirty="0" err="1">
                <a:solidFill>
                  <a:srgbClr val="FFCC00"/>
                </a:solidFill>
                <a:latin typeface="+mj-lt"/>
                <a:ea typeface="+mj-ea"/>
                <a:cs typeface="+mj-cs"/>
              </a:rPr>
              <a:t>Easy</a:t>
            </a:r>
            <a:r>
              <a:rPr lang="fr-CA" sz="3600" kern="0" dirty="0">
                <a:solidFill>
                  <a:srgbClr val="FFCC00"/>
                </a:solidFill>
                <a:latin typeface="+mj-lt"/>
                <a:ea typeface="+mj-ea"/>
                <a:cs typeface="+mj-cs"/>
              </a:rPr>
              <a:t> Interactive Exploration of Spatial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957263" y="2479675"/>
            <a:ext cx="6597650" cy="3195638"/>
            <a:chOff x="1451429" y="2915860"/>
            <a:chExt cx="5438775" cy="2463854"/>
          </a:xfrm>
        </p:grpSpPr>
        <p:sp>
          <p:nvSpPr>
            <p:cNvPr id="27652" name="Rectangle 30"/>
            <p:cNvSpPr>
              <a:spLocks noChangeArrowheads="1"/>
            </p:cNvSpPr>
            <p:nvPr/>
          </p:nvSpPr>
          <p:spPr bwMode="auto">
            <a:xfrm>
              <a:off x="2162628" y="3846286"/>
              <a:ext cx="2177143" cy="1161143"/>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7653" name="Rectangle 27"/>
            <p:cNvSpPr>
              <a:spLocks noChangeArrowheads="1"/>
            </p:cNvSpPr>
            <p:nvPr/>
          </p:nvSpPr>
          <p:spPr bwMode="auto">
            <a:xfrm>
              <a:off x="1451429" y="3062514"/>
              <a:ext cx="2155372" cy="1175657"/>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7654" name="Rectangle 28"/>
            <p:cNvSpPr>
              <a:spLocks noChangeArrowheads="1"/>
            </p:cNvSpPr>
            <p:nvPr/>
          </p:nvSpPr>
          <p:spPr bwMode="auto">
            <a:xfrm>
              <a:off x="4020456" y="2917372"/>
              <a:ext cx="2823030" cy="1582057"/>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pic>
          <p:nvPicPr>
            <p:cNvPr id="27655" name="Picture 6" descr="Figure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60954" y="3051932"/>
              <a:ext cx="2857500" cy="1977571"/>
            </a:xfrm>
            <a:prstGeom prst="rect">
              <a:avLst/>
            </a:prstGeom>
            <a:noFill/>
            <a:ln w="9525">
              <a:noFill/>
              <a:miter lim="800000"/>
              <a:headEnd/>
              <a:tailEnd/>
            </a:ln>
          </p:spPr>
        </p:pic>
        <p:pic>
          <p:nvPicPr>
            <p:cNvPr id="27656" name="Picture 3" descr="Figure10"/>
            <p:cNvPicPr>
              <a:picLocks noChangeAspect="1" noChangeArrowheads="1"/>
            </p:cNvPicPr>
            <p:nvPr/>
          </p:nvPicPr>
          <p:blipFill>
            <a:blip r:embed="rId3" cstate="print"/>
            <a:srcRect/>
            <a:stretch>
              <a:fillRect/>
            </a:stretch>
          </p:blipFill>
          <p:spPr bwMode="auto">
            <a:xfrm>
              <a:off x="4032704" y="2915860"/>
              <a:ext cx="2833688" cy="1576916"/>
            </a:xfrm>
            <a:prstGeom prst="rect">
              <a:avLst/>
            </a:prstGeom>
            <a:noFill/>
            <a:ln w="9525">
              <a:noFill/>
              <a:miter lim="800000"/>
              <a:headEnd/>
              <a:tailEnd/>
            </a:ln>
          </p:spPr>
        </p:pic>
        <p:sp>
          <p:nvSpPr>
            <p:cNvPr id="23" name="Curved Up Arrow 22"/>
            <p:cNvSpPr/>
            <p:nvPr/>
          </p:nvSpPr>
          <p:spPr>
            <a:xfrm>
              <a:off x="1675209" y="4072513"/>
              <a:ext cx="3286036" cy="1020792"/>
            </a:xfrm>
            <a:prstGeom prst="curvedUpArrow">
              <a:avLst>
                <a:gd name="adj1" fmla="val 19353"/>
                <a:gd name="adj2" fmla="val 45677"/>
                <a:gd name="adj3" fmla="val 235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solidFill>
                  <a:schemeClr val="tx1"/>
                </a:solidFill>
              </a:endParaRPr>
            </a:p>
          </p:txBody>
        </p:sp>
        <p:sp>
          <p:nvSpPr>
            <p:cNvPr id="27658" name="Rectangle 23"/>
            <p:cNvSpPr>
              <a:spLocks noChangeArrowheads="1"/>
            </p:cNvSpPr>
            <p:nvPr/>
          </p:nvSpPr>
          <p:spPr bwMode="auto">
            <a:xfrm>
              <a:off x="4604204" y="4548717"/>
              <a:ext cx="2286000" cy="830997"/>
            </a:xfrm>
            <a:prstGeom prst="rect">
              <a:avLst/>
            </a:prstGeom>
            <a:noFill/>
            <a:ln w="9525">
              <a:noFill/>
              <a:miter lim="800000"/>
              <a:headEnd/>
              <a:tailEnd/>
            </a:ln>
          </p:spPr>
          <p:txBody>
            <a:bodyPr>
              <a:spAutoFit/>
            </a:bodyPr>
            <a:lstStyle/>
            <a:p>
              <a:pPr eaLnBrk="0" hangingPunct="0"/>
              <a:r>
                <a:rPr lang="fr-CA" sz="1200" i="1">
                  <a:latin typeface="Calibri" pitchFamily="34" charset="0"/>
                  <a:cs typeface="Tahoma" pitchFamily="34" charset="0"/>
                </a:rPr>
                <a:t>Select all regions </a:t>
              </a:r>
              <a:r>
                <a:rPr lang="fr-CA" sz="1200" b="1">
                  <a:latin typeface="Calibri" pitchFamily="34" charset="0"/>
                  <a:cs typeface="Tahoma" pitchFamily="34" charset="0"/>
                </a:rPr>
                <a:t>-&gt; </a:t>
              </a:r>
              <a:r>
                <a:rPr lang="fr-CA" sz="1200" i="1">
                  <a:latin typeface="Calibri" pitchFamily="34" charset="0"/>
                  <a:cs typeface="Tahoma" pitchFamily="34" charset="0"/>
                </a:rPr>
                <a:t>Drill-down on one region </a:t>
              </a:r>
              <a:r>
                <a:rPr lang="fr-CA" sz="1200" b="1">
                  <a:latin typeface="Calibri" pitchFamily="34" charset="0"/>
                  <a:cs typeface="Tahoma" pitchFamily="34" charset="0"/>
                </a:rPr>
                <a:t>-&gt; </a:t>
              </a:r>
              <a:r>
                <a:rPr lang="fr-CA" sz="1200" i="1">
                  <a:latin typeface="Calibri" pitchFamily="34" charset="0"/>
                  <a:cs typeface="Tahoma" pitchFamily="34" charset="0"/>
                </a:rPr>
                <a:t>Roll-up</a:t>
              </a:r>
              <a:r>
                <a:rPr lang="fr-CA" sz="1200" b="1" i="1">
                  <a:latin typeface="Calibri" pitchFamily="34" charset="0"/>
                  <a:cs typeface="Tahoma" pitchFamily="34" charset="0"/>
                </a:rPr>
                <a:t> </a:t>
              </a:r>
              <a:r>
                <a:rPr lang="fr-CA" sz="1200" b="1">
                  <a:latin typeface="Calibri" pitchFamily="34" charset="0"/>
                  <a:cs typeface="Tahoma" pitchFamily="34" charset="0"/>
                </a:rPr>
                <a:t>-&gt;</a:t>
              </a:r>
              <a:r>
                <a:rPr lang="fr-CA" sz="1200" b="1" i="1">
                  <a:latin typeface="Calibri" pitchFamily="34" charset="0"/>
                  <a:cs typeface="Tahoma" pitchFamily="34" charset="0"/>
                </a:rPr>
                <a:t> </a:t>
              </a:r>
              <a:r>
                <a:rPr lang="fr-CA" sz="1200" i="1">
                  <a:latin typeface="Calibri" pitchFamily="34" charset="0"/>
                  <a:cs typeface="Tahoma" pitchFamily="34" charset="0"/>
                </a:rPr>
                <a:t>Show Synchronized Views</a:t>
              </a:r>
              <a:r>
                <a:rPr lang="fr-CA" sz="1200" b="1" i="1">
                  <a:latin typeface="Calibri" pitchFamily="34" charset="0"/>
                  <a:cs typeface="Tahoma" pitchFamily="34" charset="0"/>
                </a:rPr>
                <a:t>:  </a:t>
              </a:r>
              <a:r>
                <a:rPr lang="fr-CA" sz="1200" b="1">
                  <a:solidFill>
                    <a:srgbClr val="FFC000"/>
                  </a:solidFill>
                  <a:latin typeface="Calibri" pitchFamily="34" charset="0"/>
                  <a:cs typeface="Tahoma" pitchFamily="34" charset="0"/>
                </a:rPr>
                <a:t>6 clicks, 5 seconds</a:t>
              </a:r>
              <a:r>
                <a:rPr lang="fr-CA" sz="1200" b="1">
                  <a:latin typeface="Calibri" pitchFamily="34" charset="0"/>
                  <a:cs typeface="Tahoma" pitchFamily="34" charset="0"/>
                </a:rPr>
                <a:t> </a:t>
              </a:r>
            </a:p>
          </p:txBody>
        </p:sp>
      </p:grpSp>
      <p:sp>
        <p:nvSpPr>
          <p:cNvPr id="27651" name="Title 26"/>
          <p:cNvSpPr>
            <a:spLocks noGrp="1"/>
          </p:cNvSpPr>
          <p:nvPr>
            <p:ph type="title"/>
          </p:nvPr>
        </p:nvSpPr>
        <p:spPr>
          <a:xfrm>
            <a:off x="449263" y="873125"/>
            <a:ext cx="8229600" cy="1058863"/>
          </a:xfrm>
        </p:spPr>
        <p:txBody>
          <a:bodyPr/>
          <a:lstStyle/>
          <a:p>
            <a:pPr eaLnBrk="1" hangingPunct="1"/>
            <a:r>
              <a:rPr lang="fr-CA" smtClean="0"/>
              <a:t>The Power of SOLAP Lies on its Capability to Support Fast and Easy Interactive Exploration of Spatial 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CA" dirty="0" err="1" smtClean="0"/>
              <a:t>Origins</a:t>
            </a:r>
            <a:endParaRPr lang="fr-CA" dirty="0" smtClean="0"/>
          </a:p>
        </p:txBody>
      </p:sp>
      <p:sp>
        <p:nvSpPr>
          <p:cNvPr id="62467" name="Rectangle 3"/>
          <p:cNvSpPr>
            <a:spLocks noGrp="1" noChangeArrowheads="1"/>
          </p:cNvSpPr>
          <p:nvPr>
            <p:ph type="body" idx="1"/>
          </p:nvPr>
        </p:nvSpPr>
        <p:spPr/>
        <p:txBody>
          <a:bodyPr/>
          <a:lstStyle/>
          <a:p>
            <a:pPr eaLnBrk="1" hangingPunct="1">
              <a:lnSpc>
                <a:spcPct val="90000"/>
              </a:lnSpc>
              <a:tabLst>
                <a:tab pos="4664075" algn="l"/>
              </a:tabLst>
              <a:defRPr/>
            </a:pPr>
            <a:r>
              <a:rPr lang="fr-CA" dirty="0" smtClean="0"/>
              <a:t>Organisations </a:t>
            </a:r>
            <a:r>
              <a:rPr lang="fr-CA" dirty="0" err="1" smtClean="0"/>
              <a:t>worldwide</a:t>
            </a:r>
            <a:r>
              <a:rPr lang="fr-CA" dirty="0" smtClean="0"/>
              <a:t> </a:t>
            </a:r>
            <a:r>
              <a:rPr lang="fr-CA" dirty="0" err="1" smtClean="0"/>
              <a:t>invest</a:t>
            </a:r>
            <a:r>
              <a:rPr lang="fr-CA" dirty="0" smtClean="0"/>
              <a:t> </a:t>
            </a:r>
            <a:r>
              <a:rPr lang="fr-CA" dirty="0" err="1" smtClean="0"/>
              <a:t>hundreds</a:t>
            </a:r>
            <a:r>
              <a:rPr lang="fr-CA" dirty="0" smtClean="0"/>
              <a:t> of millions of dollars </a:t>
            </a:r>
            <a:r>
              <a:rPr lang="fr-CA" dirty="0" err="1" smtClean="0"/>
              <a:t>annually</a:t>
            </a:r>
            <a:r>
              <a:rPr lang="fr-CA" dirty="0" smtClean="0"/>
              <a:t> to </a:t>
            </a:r>
            <a:r>
              <a:rPr lang="fr-CA" dirty="0" err="1" smtClean="0"/>
              <a:t>acquire</a:t>
            </a:r>
            <a:r>
              <a:rPr lang="fr-CA" dirty="0" smtClean="0"/>
              <a:t> large </a:t>
            </a:r>
            <a:r>
              <a:rPr lang="fr-CA" dirty="0" err="1" smtClean="0"/>
              <a:t>amounts</a:t>
            </a:r>
            <a:r>
              <a:rPr lang="fr-CA" dirty="0" smtClean="0"/>
              <a:t> of data about the land, </a:t>
            </a:r>
            <a:r>
              <a:rPr lang="fr-CA" dirty="0" err="1" smtClean="0"/>
              <a:t>its</a:t>
            </a:r>
            <a:r>
              <a:rPr lang="fr-CA" dirty="0" smtClean="0"/>
              <a:t> </a:t>
            </a:r>
            <a:r>
              <a:rPr lang="fr-CA" dirty="0" err="1" smtClean="0"/>
              <a:t>resources</a:t>
            </a:r>
            <a:r>
              <a:rPr lang="fr-CA" dirty="0" smtClean="0"/>
              <a:t> and uses</a:t>
            </a:r>
          </a:p>
          <a:p>
            <a:pPr eaLnBrk="1" hangingPunct="1">
              <a:lnSpc>
                <a:spcPct val="90000"/>
              </a:lnSpc>
              <a:tabLst>
                <a:tab pos="4664075" algn="l"/>
              </a:tabLst>
              <a:defRPr/>
            </a:pPr>
            <a:r>
              <a:rPr lang="fr-CA" dirty="0" err="1" smtClean="0"/>
              <a:t>These</a:t>
            </a:r>
            <a:r>
              <a:rPr lang="fr-CA" dirty="0" smtClean="0"/>
              <a:t> data </a:t>
            </a:r>
            <a:r>
              <a:rPr lang="fr-CA" dirty="0" err="1" smtClean="0"/>
              <a:t>however</a:t>
            </a:r>
            <a:r>
              <a:rPr lang="fr-CA" dirty="0" smtClean="0"/>
              <a:t> </a:t>
            </a:r>
            <a:r>
              <a:rPr lang="fr-CA" dirty="0" err="1" smtClean="0"/>
              <a:t>prove</a:t>
            </a:r>
            <a:r>
              <a:rPr lang="fr-CA" dirty="0" smtClean="0"/>
              <a:t> </a:t>
            </a:r>
            <a:r>
              <a:rPr lang="fr-CA" dirty="0" err="1" smtClean="0"/>
              <a:t>difficult</a:t>
            </a:r>
            <a:r>
              <a:rPr lang="fr-CA" dirty="0" smtClean="0"/>
              <a:t> to use by managers </a:t>
            </a:r>
            <a:r>
              <a:rPr lang="fr-CA" dirty="0" err="1" smtClean="0"/>
              <a:t>who</a:t>
            </a:r>
            <a:r>
              <a:rPr lang="fr-CA" dirty="0" smtClean="0"/>
              <a:t> </a:t>
            </a:r>
            <a:r>
              <a:rPr lang="fr-CA" dirty="0" err="1" smtClean="0"/>
              <a:t>need</a:t>
            </a:r>
            <a:r>
              <a:rPr lang="fr-CA" dirty="0" smtClean="0"/>
              <a:t>:</a:t>
            </a:r>
          </a:p>
          <a:p>
            <a:pPr lvl="1" eaLnBrk="1" hangingPunct="1">
              <a:lnSpc>
                <a:spcPct val="90000"/>
              </a:lnSpc>
              <a:tabLst>
                <a:tab pos="4664075" algn="l"/>
              </a:tabLst>
              <a:defRPr/>
            </a:pPr>
            <a:r>
              <a:rPr lang="fr-CA" dirty="0" err="1" smtClean="0"/>
              <a:t>aggregated</a:t>
            </a:r>
            <a:r>
              <a:rPr lang="fr-CA" dirty="0" smtClean="0"/>
              <a:t> information	- trends </a:t>
            </a:r>
            <a:r>
              <a:rPr lang="fr-CA" dirty="0" err="1" smtClean="0"/>
              <a:t>analysis</a:t>
            </a:r>
            <a:endParaRPr lang="fr-CA" dirty="0" smtClean="0"/>
          </a:p>
          <a:p>
            <a:pPr lvl="1" eaLnBrk="1" hangingPunct="1">
              <a:lnSpc>
                <a:spcPct val="90000"/>
              </a:lnSpc>
              <a:tabLst>
                <a:tab pos="4664075" algn="l"/>
              </a:tabLst>
              <a:defRPr/>
            </a:pPr>
            <a:r>
              <a:rPr lang="fr-CA" dirty="0" smtClean="0"/>
              <a:t>spatial </a:t>
            </a:r>
            <a:r>
              <a:rPr lang="fr-CA" dirty="0" err="1" smtClean="0"/>
              <a:t>comparisons</a:t>
            </a:r>
            <a:r>
              <a:rPr lang="fr-CA" dirty="0" smtClean="0"/>
              <a:t>	- </a:t>
            </a:r>
            <a:r>
              <a:rPr lang="fr-CA" dirty="0" err="1" smtClean="0"/>
              <a:t>space</a:t>
            </a:r>
            <a:r>
              <a:rPr lang="fr-CA" dirty="0" smtClean="0"/>
              <a:t>-time </a:t>
            </a:r>
            <a:r>
              <a:rPr lang="fr-CA" dirty="0" err="1" smtClean="0"/>
              <a:t>correlations</a:t>
            </a:r>
            <a:endParaRPr lang="fr-CA" dirty="0" smtClean="0"/>
          </a:p>
          <a:p>
            <a:pPr lvl="1" eaLnBrk="1" hangingPunct="1">
              <a:lnSpc>
                <a:spcPct val="90000"/>
              </a:lnSpc>
              <a:tabLst>
                <a:tab pos="4664075" algn="l"/>
              </a:tabLst>
              <a:defRPr/>
            </a:pPr>
            <a:r>
              <a:rPr lang="fr-CA" dirty="0" err="1" smtClean="0"/>
              <a:t>fast</a:t>
            </a:r>
            <a:r>
              <a:rPr lang="fr-CA" dirty="0" smtClean="0"/>
              <a:t> </a:t>
            </a:r>
            <a:r>
              <a:rPr lang="fr-CA" dirty="0" err="1" smtClean="0"/>
              <a:t>synthesis</a:t>
            </a:r>
            <a:r>
              <a:rPr lang="fr-CA" dirty="0" smtClean="0"/>
              <a:t> over time	- </a:t>
            </a:r>
            <a:r>
              <a:rPr lang="fr-CA" dirty="0" err="1" smtClean="0"/>
              <a:t>unexpected</a:t>
            </a:r>
            <a:r>
              <a:rPr lang="fr-CA" dirty="0" smtClean="0"/>
              <a:t> </a:t>
            </a:r>
            <a:r>
              <a:rPr lang="fr-CA" dirty="0" err="1" smtClean="0"/>
              <a:t>queries</a:t>
            </a:r>
            <a:endParaRPr lang="fr-CA" dirty="0" smtClean="0"/>
          </a:p>
          <a:p>
            <a:pPr lvl="1" eaLnBrk="1" hangingPunct="1">
              <a:lnSpc>
                <a:spcPct val="90000"/>
              </a:lnSpc>
              <a:tabLst>
                <a:tab pos="4664075" algn="l"/>
              </a:tabLst>
              <a:defRPr/>
            </a:pPr>
            <a:r>
              <a:rPr lang="fr-CA" dirty="0" smtClean="0"/>
              <a:t>interactive exploration	- </a:t>
            </a:r>
            <a:r>
              <a:rPr lang="fr-CA" dirty="0" err="1" smtClean="0"/>
              <a:t>crosstab</a:t>
            </a:r>
            <a:r>
              <a:rPr lang="fr-CA" dirty="0" smtClean="0"/>
              <a:t> </a:t>
            </a:r>
            <a:r>
              <a:rPr lang="fr-CA" dirty="0" err="1" smtClean="0"/>
              <a:t>analysis</a:t>
            </a:r>
            <a:endParaRPr lang="fr-CA" dirty="0" smtClean="0"/>
          </a:p>
          <a:p>
            <a:pPr lvl="1" eaLnBrk="1" hangingPunct="1">
              <a:lnSpc>
                <a:spcPct val="90000"/>
              </a:lnSpc>
              <a:tabLst>
                <a:tab pos="4664075" algn="l"/>
              </a:tabLst>
              <a:defRPr/>
            </a:pPr>
            <a:r>
              <a:rPr lang="fr-CA" dirty="0" err="1" smtClean="0"/>
              <a:t>geogr</a:t>
            </a:r>
            <a:r>
              <a:rPr lang="fr-CA" dirty="0" smtClean="0"/>
              <a:t>. </a:t>
            </a:r>
            <a:r>
              <a:rPr lang="fr-CA" dirty="0" err="1" smtClean="0"/>
              <a:t>knowledge</a:t>
            </a:r>
            <a:r>
              <a:rPr lang="fr-CA" dirty="0" smtClean="0"/>
              <a:t> </a:t>
            </a:r>
            <a:r>
              <a:rPr lang="fr-CA" dirty="0" err="1" smtClean="0"/>
              <a:t>discovery</a:t>
            </a:r>
            <a:r>
              <a:rPr lang="fr-CA" dirty="0" smtClean="0"/>
              <a:t>	- </a:t>
            </a:r>
            <a:r>
              <a:rPr lang="fr-CA" dirty="0" err="1" smtClean="0"/>
              <a:t>hypothesis</a:t>
            </a:r>
            <a:r>
              <a:rPr lang="fr-CA" dirty="0" smtClean="0"/>
              <a:t> </a:t>
            </a:r>
            <a:r>
              <a:rPr lang="fr-CA" dirty="0" err="1" smtClean="0"/>
              <a:t>dev</a:t>
            </a:r>
            <a:r>
              <a:rPr lang="fr-CA" dirty="0" smtClean="0"/>
              <a:t>.</a:t>
            </a:r>
          </a:p>
          <a:p>
            <a:pPr lvl="1" eaLnBrk="1" hangingPunct="1">
              <a:lnSpc>
                <a:spcPct val="90000"/>
              </a:lnSpc>
              <a:tabLst>
                <a:tab pos="4664075" algn="l"/>
              </a:tabLst>
              <a:defRPr/>
            </a:pPr>
            <a:r>
              <a:rPr lang="en-CA" dirty="0" smtClean="0"/>
              <a:t>etc.</a:t>
            </a:r>
            <a:endParaRPr lang="fr-CA" dirty="0" smtClean="0"/>
          </a:p>
          <a:p>
            <a:pPr eaLnBrk="1" hangingPunct="1">
              <a:lnSpc>
                <a:spcPct val="90000"/>
              </a:lnSpc>
              <a:tabLst>
                <a:tab pos="4664075" algn="l"/>
              </a:tabLst>
              <a:defRPr/>
            </a:pPr>
            <a:endParaRPr lang="fr-CA"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639888" y="2408238"/>
            <a:ext cx="5667375" cy="3390900"/>
            <a:chOff x="1640114" y="2408465"/>
            <a:chExt cx="4789261" cy="2705837"/>
          </a:xfrm>
        </p:grpSpPr>
        <p:sp>
          <p:nvSpPr>
            <p:cNvPr id="28676" name="Rectangle 20"/>
            <p:cNvSpPr>
              <a:spLocks noChangeArrowheads="1"/>
            </p:cNvSpPr>
            <p:nvPr/>
          </p:nvSpPr>
          <p:spPr bwMode="auto">
            <a:xfrm>
              <a:off x="5522685" y="4020459"/>
              <a:ext cx="500743" cy="45719"/>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8677" name="Rectangle 19"/>
            <p:cNvSpPr>
              <a:spLocks noChangeArrowheads="1"/>
            </p:cNvSpPr>
            <p:nvPr/>
          </p:nvSpPr>
          <p:spPr bwMode="auto">
            <a:xfrm>
              <a:off x="4361543" y="2801258"/>
              <a:ext cx="1886857" cy="1190172"/>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8678" name="Rectangle 18"/>
            <p:cNvSpPr>
              <a:spLocks noChangeArrowheads="1"/>
            </p:cNvSpPr>
            <p:nvPr/>
          </p:nvSpPr>
          <p:spPr bwMode="auto">
            <a:xfrm>
              <a:off x="2460171" y="3439887"/>
              <a:ext cx="2510972" cy="1386113"/>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sp>
          <p:nvSpPr>
            <p:cNvPr id="28679" name="Rectangle 16"/>
            <p:cNvSpPr>
              <a:spLocks noChangeArrowheads="1"/>
            </p:cNvSpPr>
            <p:nvPr/>
          </p:nvSpPr>
          <p:spPr bwMode="auto">
            <a:xfrm>
              <a:off x="1640114" y="2416629"/>
              <a:ext cx="2554515" cy="1378857"/>
            </a:xfrm>
            <a:prstGeom prst="rect">
              <a:avLst/>
            </a:prstGeom>
            <a:solidFill>
              <a:schemeClr val="tx1"/>
            </a:solidFill>
            <a:ln w="9525" algn="ctr">
              <a:solidFill>
                <a:schemeClr val="tx1"/>
              </a:solidFill>
              <a:round/>
              <a:headEnd/>
              <a:tailEnd/>
            </a:ln>
          </p:spPr>
          <p:txBody>
            <a:bodyPr wrap="none"/>
            <a:lstStyle/>
            <a:p>
              <a:pPr eaLnBrk="0" hangingPunct="0"/>
              <a:endParaRPr lang="fr-FR">
                <a:cs typeface="Tahoma" pitchFamily="34" charset="0"/>
              </a:endParaRPr>
            </a:p>
          </p:txBody>
        </p:sp>
        <p:grpSp>
          <p:nvGrpSpPr>
            <p:cNvPr id="4" name="Group 18"/>
            <p:cNvGrpSpPr>
              <a:grpSpLocks/>
            </p:cNvGrpSpPr>
            <p:nvPr/>
          </p:nvGrpSpPr>
          <p:grpSpPr bwMode="auto">
            <a:xfrm>
              <a:off x="1643063" y="2408465"/>
              <a:ext cx="4786312" cy="2705837"/>
              <a:chOff x="1643042" y="2528880"/>
              <a:chExt cx="4786346" cy="2840531"/>
            </a:xfrm>
          </p:grpSpPr>
          <p:pic>
            <p:nvPicPr>
              <p:cNvPr id="28681" name="Picture 4" descr="Figure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3042" y="2528880"/>
                <a:ext cx="3357556" cy="2556705"/>
              </a:xfrm>
              <a:prstGeom prst="rect">
                <a:avLst/>
              </a:prstGeom>
              <a:noFill/>
              <a:ln w="9525">
                <a:noFill/>
                <a:miter lim="800000"/>
                <a:headEnd/>
                <a:tailEnd/>
              </a:ln>
            </p:spPr>
          </p:pic>
          <p:sp>
            <p:nvSpPr>
              <p:cNvPr id="28682" name="Rectangle 12"/>
              <p:cNvSpPr>
                <a:spLocks noChangeArrowheads="1"/>
              </p:cNvSpPr>
              <p:nvPr/>
            </p:nvSpPr>
            <p:spPr bwMode="auto">
              <a:xfrm>
                <a:off x="1714480" y="5078623"/>
                <a:ext cx="4714908" cy="290788"/>
              </a:xfrm>
              <a:prstGeom prst="rect">
                <a:avLst/>
              </a:prstGeom>
              <a:noFill/>
              <a:ln w="9525">
                <a:noFill/>
                <a:miter lim="800000"/>
                <a:headEnd/>
                <a:tailEnd/>
              </a:ln>
            </p:spPr>
            <p:txBody>
              <a:bodyPr>
                <a:spAutoFit/>
              </a:bodyPr>
              <a:lstStyle/>
              <a:p>
                <a:pPr algn="ctr" eaLnBrk="0" hangingPunct="0"/>
                <a:r>
                  <a:rPr lang="fr-CA" sz="1200" i="1">
                    <a:latin typeface="Calibri" pitchFamily="34" charset="0"/>
                    <a:cs typeface="Tahoma" pitchFamily="34" charset="0"/>
                  </a:rPr>
                  <a:t>Change data </a:t>
                </a:r>
                <a:r>
                  <a:rPr lang="fr-CA" sz="1200" b="1">
                    <a:latin typeface="Calibri" pitchFamily="34" charset="0"/>
                    <a:cs typeface="Tahoma" pitchFamily="34" charset="0"/>
                  </a:rPr>
                  <a:t>-&gt;</a:t>
                </a:r>
                <a:r>
                  <a:rPr lang="fr-CA" sz="1200" i="1">
                    <a:latin typeface="Calibri" pitchFamily="34" charset="0"/>
                    <a:cs typeface="Tahoma" pitchFamily="34" charset="0"/>
                  </a:rPr>
                  <a:t> Roll-up</a:t>
                </a:r>
                <a:r>
                  <a:rPr lang="fr-CA" sz="1200" b="1">
                    <a:latin typeface="Calibri" pitchFamily="34" charset="0"/>
                    <a:cs typeface="Tahoma" pitchFamily="34" charset="0"/>
                  </a:rPr>
                  <a:t> -&gt; </a:t>
                </a:r>
                <a:r>
                  <a:rPr lang="fr-CA" sz="1200" i="1">
                    <a:latin typeface="Calibri" pitchFamily="34" charset="0"/>
                    <a:cs typeface="Tahoma" pitchFamily="34" charset="0"/>
                  </a:rPr>
                  <a:t>Roll-up</a:t>
                </a:r>
                <a:r>
                  <a:rPr lang="fr-CA" sz="1200" b="1">
                    <a:latin typeface="Calibri" pitchFamily="34" charset="0"/>
                    <a:cs typeface="Tahoma" pitchFamily="34" charset="0"/>
                  </a:rPr>
                  <a:t> -&gt; </a:t>
                </a:r>
                <a:r>
                  <a:rPr lang="fr-CA" sz="1200" i="1">
                    <a:latin typeface="Calibri" pitchFamily="34" charset="0"/>
                    <a:cs typeface="Tahoma" pitchFamily="34" charset="0"/>
                  </a:rPr>
                  <a:t>Pivot</a:t>
                </a:r>
                <a:r>
                  <a:rPr lang="fr-CA" sz="1200" b="1">
                    <a:latin typeface="Calibri" pitchFamily="34" charset="0"/>
                    <a:cs typeface="Tahoma" pitchFamily="34" charset="0"/>
                  </a:rPr>
                  <a:t> … : </a:t>
                </a:r>
                <a:r>
                  <a:rPr lang="fr-CA" sz="1200" b="1">
                    <a:solidFill>
                      <a:srgbClr val="FFC000"/>
                    </a:solidFill>
                    <a:latin typeface="Calibri" pitchFamily="34" charset="0"/>
                    <a:cs typeface="Tahoma" pitchFamily="34" charset="0"/>
                  </a:rPr>
                  <a:t>6 click, 5 seconds</a:t>
                </a:r>
              </a:p>
            </p:txBody>
          </p:sp>
          <p:grpSp>
            <p:nvGrpSpPr>
              <p:cNvPr id="5" name="Group 14"/>
              <p:cNvGrpSpPr>
                <a:grpSpLocks/>
              </p:cNvGrpSpPr>
              <p:nvPr/>
            </p:nvGrpSpPr>
            <p:grpSpPr bwMode="auto">
              <a:xfrm>
                <a:off x="4357686" y="2743194"/>
                <a:ext cx="2071702" cy="1549058"/>
                <a:chOff x="2428860" y="1957376"/>
                <a:chExt cx="4214842" cy="2880099"/>
              </a:xfrm>
            </p:grpSpPr>
            <p:pic>
              <p:nvPicPr>
                <p:cNvPr id="28685" name="Picture 2" descr="solap-drill"/>
                <p:cNvPicPr>
                  <a:picLocks noChangeAspect="1" noChangeArrowheads="1"/>
                </p:cNvPicPr>
                <p:nvPr/>
              </p:nvPicPr>
              <p:blipFill>
                <a:blip r:embed="rId3" cstate="print">
                  <a:clrChange>
                    <a:clrFrom>
                      <a:srgbClr val="FFFFFF"/>
                    </a:clrFrom>
                    <a:clrTo>
                      <a:srgbClr val="FFFFFF">
                        <a:alpha val="0"/>
                      </a:srgbClr>
                    </a:clrTo>
                  </a:clrChange>
                </a:blip>
                <a:srcRect r="67686"/>
                <a:stretch>
                  <a:fillRect/>
                </a:stretch>
              </p:blipFill>
              <p:spPr bwMode="auto">
                <a:xfrm>
                  <a:off x="2428860" y="1957376"/>
                  <a:ext cx="1357322" cy="2500313"/>
                </a:xfrm>
                <a:prstGeom prst="rect">
                  <a:avLst/>
                </a:prstGeom>
                <a:noFill/>
                <a:ln w="9525">
                  <a:noFill/>
                  <a:miter lim="800000"/>
                  <a:headEnd/>
                  <a:tailEnd/>
                </a:ln>
              </p:spPr>
            </p:pic>
            <p:grpSp>
              <p:nvGrpSpPr>
                <p:cNvPr id="7" name="Group 3"/>
                <p:cNvGrpSpPr>
                  <a:grpSpLocks/>
                </p:cNvGrpSpPr>
                <p:nvPr/>
              </p:nvGrpSpPr>
              <p:grpSpPr bwMode="auto">
                <a:xfrm>
                  <a:off x="3500430" y="2171690"/>
                  <a:ext cx="1450203" cy="2550337"/>
                  <a:chOff x="5050623" y="3929066"/>
                  <a:chExt cx="1450203" cy="2428892"/>
                </a:xfrm>
              </p:grpSpPr>
              <p:pic>
                <p:nvPicPr>
                  <p:cNvPr id="28693" name="Picture 2" descr="solap-drill"/>
                  <p:cNvPicPr>
                    <a:picLocks noChangeAspect="1" noChangeArrowheads="1"/>
                  </p:cNvPicPr>
                  <p:nvPr/>
                </p:nvPicPr>
                <p:blipFill>
                  <a:blip r:embed="rId3" cstate="print">
                    <a:clrChange>
                      <a:clrFrom>
                        <a:srgbClr val="FFFFFF"/>
                      </a:clrFrom>
                      <a:clrTo>
                        <a:srgbClr val="FFFFFF">
                          <a:alpha val="0"/>
                        </a:srgbClr>
                      </a:clrTo>
                    </a:clrChange>
                  </a:blip>
                  <a:srcRect l="30612" r="35374"/>
                  <a:stretch>
                    <a:fillRect/>
                  </a:stretch>
                </p:blipFill>
                <p:spPr bwMode="auto">
                  <a:xfrm>
                    <a:off x="5072066" y="3929066"/>
                    <a:ext cx="1428760" cy="2381250"/>
                  </a:xfrm>
                  <a:prstGeom prst="rect">
                    <a:avLst/>
                  </a:prstGeom>
                  <a:noFill/>
                  <a:ln w="9525">
                    <a:noFill/>
                    <a:miter lim="800000"/>
                    <a:headEnd/>
                    <a:tailEnd/>
                  </a:ln>
                </p:spPr>
              </p:pic>
              <p:sp>
                <p:nvSpPr>
                  <p:cNvPr id="6" name="Rectangle 5"/>
                  <p:cNvSpPr/>
                  <p:nvPr/>
                </p:nvSpPr>
                <p:spPr>
                  <a:xfrm>
                    <a:off x="5057883" y="5215155"/>
                    <a:ext cx="46400" cy="114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p>
                </p:txBody>
              </p:sp>
            </p:grpSp>
            <p:grpSp>
              <p:nvGrpSpPr>
                <p:cNvPr id="8" name="Group 6"/>
                <p:cNvGrpSpPr>
                  <a:grpSpLocks/>
                </p:cNvGrpSpPr>
                <p:nvPr/>
              </p:nvGrpSpPr>
              <p:grpSpPr bwMode="auto">
                <a:xfrm>
                  <a:off x="4714876" y="2314566"/>
                  <a:ext cx="1596389" cy="2522909"/>
                  <a:chOff x="6961822" y="3690932"/>
                  <a:chExt cx="1596389" cy="2402770"/>
                </a:xfrm>
              </p:grpSpPr>
              <p:grpSp>
                <p:nvGrpSpPr>
                  <p:cNvPr id="10" name="Group 7"/>
                  <p:cNvGrpSpPr>
                    <a:grpSpLocks/>
                  </p:cNvGrpSpPr>
                  <p:nvPr/>
                </p:nvGrpSpPr>
                <p:grpSpPr bwMode="auto">
                  <a:xfrm>
                    <a:off x="7000892" y="3690932"/>
                    <a:ext cx="1557319" cy="2381250"/>
                    <a:chOff x="2786050" y="285728"/>
                    <a:chExt cx="1557319" cy="2381250"/>
                  </a:xfrm>
                </p:grpSpPr>
                <p:pic>
                  <p:nvPicPr>
                    <p:cNvPr id="28691" name="Picture 2" descr="solap-drill"/>
                    <p:cNvPicPr>
                      <a:picLocks noChangeAspect="1" noChangeArrowheads="1"/>
                    </p:cNvPicPr>
                    <p:nvPr/>
                  </p:nvPicPr>
                  <p:blipFill>
                    <a:blip r:embed="rId3" cstate="print">
                      <a:clrChange>
                        <a:clrFrom>
                          <a:srgbClr val="FFFFFF"/>
                        </a:clrFrom>
                        <a:clrTo>
                          <a:srgbClr val="FFFFFF">
                            <a:alpha val="0"/>
                          </a:srgbClr>
                        </a:clrTo>
                      </a:clrChange>
                    </a:blip>
                    <a:srcRect l="62926"/>
                    <a:stretch>
                      <a:fillRect/>
                    </a:stretch>
                  </p:blipFill>
                  <p:spPr bwMode="auto">
                    <a:xfrm>
                      <a:off x="2786050" y="285728"/>
                      <a:ext cx="1557319" cy="2381250"/>
                    </a:xfrm>
                    <a:prstGeom prst="rect">
                      <a:avLst/>
                    </a:prstGeom>
                    <a:noFill/>
                    <a:ln w="9525">
                      <a:noFill/>
                      <a:miter lim="800000"/>
                      <a:headEnd/>
                      <a:tailEnd/>
                    </a:ln>
                  </p:spPr>
                </p:pic>
                <p:cxnSp>
                  <p:nvCxnSpPr>
                    <p:cNvPr id="11" name="Straight Connector 10"/>
                    <p:cNvCxnSpPr/>
                    <p:nvPr/>
                  </p:nvCxnSpPr>
                  <p:spPr>
                    <a:xfrm rot="5400000">
                      <a:off x="3473409" y="1641599"/>
                      <a:ext cx="1714272" cy="2730"/>
                    </a:xfrm>
                    <a:prstGeom prst="line">
                      <a:avLst/>
                    </a:prstGeom>
                    <a:ln w="22225">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grpSp>
              <p:sp>
                <p:nvSpPr>
                  <p:cNvPr id="9" name="Rectangle 8"/>
                  <p:cNvSpPr/>
                  <p:nvPr/>
                </p:nvSpPr>
                <p:spPr>
                  <a:xfrm>
                    <a:off x="6961005" y="4949268"/>
                    <a:ext cx="70963" cy="1144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p>
                </p:txBody>
              </p:sp>
            </p:grpSp>
            <p:sp>
              <p:nvSpPr>
                <p:cNvPr id="3" name="Bent Arrow 2"/>
                <p:cNvSpPr/>
                <p:nvPr/>
              </p:nvSpPr>
              <p:spPr>
                <a:xfrm>
                  <a:off x="2866297" y="3173458"/>
                  <a:ext cx="3777405" cy="447525"/>
                </a:xfrm>
                <a:prstGeom prst="bentArrow">
                  <a:avLst>
                    <a:gd name="adj1" fmla="val 25000"/>
                    <a:gd name="adj2" fmla="val 38215"/>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solidFill>
                      <a:schemeClr val="tx1"/>
                    </a:solidFill>
                  </a:endParaRPr>
                </a:p>
              </p:txBody>
            </p:sp>
          </p:grpSp>
          <p:sp>
            <p:nvSpPr>
              <p:cNvPr id="18" name="Curved Up Arrow 17"/>
              <p:cNvSpPr/>
              <p:nvPr/>
            </p:nvSpPr>
            <p:spPr>
              <a:xfrm>
                <a:off x="1857422" y="4028936"/>
                <a:ext cx="2999682" cy="1070518"/>
              </a:xfrm>
              <a:prstGeom prst="curvedUpArrow">
                <a:avLst>
                  <a:gd name="adj1" fmla="val 19353"/>
                  <a:gd name="adj2" fmla="val 45677"/>
                  <a:gd name="adj3" fmla="val 235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CA">
                  <a:solidFill>
                    <a:schemeClr val="tx1"/>
                  </a:solidFill>
                </a:endParaRPr>
              </a:p>
            </p:txBody>
          </p:sp>
        </p:grpSp>
      </p:grpSp>
      <p:sp>
        <p:nvSpPr>
          <p:cNvPr id="23" name="Title 26"/>
          <p:cNvSpPr txBox="1">
            <a:spLocks/>
          </p:cNvSpPr>
          <p:nvPr/>
        </p:nvSpPr>
        <p:spPr>
          <a:xfrm>
            <a:off x="457200" y="517525"/>
            <a:ext cx="8229600" cy="1058863"/>
          </a:xfrm>
          <a:prstGeom prst="rect">
            <a:avLst/>
          </a:prstGeom>
        </p:spPr>
        <p:txBody>
          <a:bodyPr/>
          <a:lstStyle/>
          <a:p>
            <a:pPr algn="ctr">
              <a:defRPr/>
            </a:pPr>
            <a:r>
              <a:rPr lang="fr-CA" sz="3600" kern="0">
                <a:solidFill>
                  <a:srgbClr val="FFCC00"/>
                </a:solidFill>
                <a:latin typeface="+mj-lt"/>
                <a:ea typeface="+mj-ea"/>
                <a:cs typeface="+mj-cs"/>
              </a:rPr>
              <a:t>The Power of SOLAP Lies on its Capability to Support Fast and Easy Interactive Exploration of Spatial Data</a:t>
            </a:r>
            <a:endParaRPr lang="fr-CA" sz="3600" kern="0" dirty="0">
              <a:solidFill>
                <a:srgbClr val="FFCC00"/>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Natural Evolution</a:t>
            </a:r>
            <a:endParaRPr lang="en-US" dirty="0"/>
          </a:p>
        </p:txBody>
      </p:sp>
      <p:sp>
        <p:nvSpPr>
          <p:cNvPr id="24" name="Line 4"/>
          <p:cNvSpPr>
            <a:spLocks noChangeShapeType="1"/>
          </p:cNvSpPr>
          <p:nvPr/>
        </p:nvSpPr>
        <p:spPr bwMode="auto">
          <a:xfrm>
            <a:off x="2933700" y="4410075"/>
            <a:ext cx="304800" cy="0"/>
          </a:xfrm>
          <a:prstGeom prst="line">
            <a:avLst/>
          </a:prstGeom>
          <a:noFill/>
          <a:ln w="28575">
            <a:solidFill>
              <a:schemeClr val="tx1"/>
            </a:solidFill>
            <a:round/>
            <a:headEnd/>
            <a:tailEnd/>
          </a:ln>
          <a:effectLst/>
        </p:spPr>
        <p:txBody>
          <a:bodyPr/>
          <a:lstStyle/>
          <a:p>
            <a:endParaRPr lang="en-US"/>
          </a:p>
        </p:txBody>
      </p:sp>
      <p:sp>
        <p:nvSpPr>
          <p:cNvPr id="25" name="Line 5"/>
          <p:cNvSpPr>
            <a:spLocks noChangeShapeType="1"/>
          </p:cNvSpPr>
          <p:nvPr/>
        </p:nvSpPr>
        <p:spPr bwMode="auto">
          <a:xfrm>
            <a:off x="2946400" y="2643188"/>
            <a:ext cx="304800" cy="0"/>
          </a:xfrm>
          <a:prstGeom prst="line">
            <a:avLst/>
          </a:prstGeom>
          <a:noFill/>
          <a:ln w="28575">
            <a:solidFill>
              <a:schemeClr val="tx1"/>
            </a:solidFill>
            <a:round/>
            <a:headEnd/>
            <a:tailEnd/>
          </a:ln>
          <a:effectLst/>
        </p:spPr>
        <p:txBody>
          <a:bodyPr/>
          <a:lstStyle/>
          <a:p>
            <a:endParaRPr lang="en-US"/>
          </a:p>
        </p:txBody>
      </p:sp>
      <p:sp>
        <p:nvSpPr>
          <p:cNvPr id="26" name="Line 6"/>
          <p:cNvSpPr>
            <a:spLocks noChangeShapeType="1"/>
          </p:cNvSpPr>
          <p:nvPr/>
        </p:nvSpPr>
        <p:spPr bwMode="auto">
          <a:xfrm>
            <a:off x="5092700" y="4252913"/>
            <a:ext cx="0" cy="304800"/>
          </a:xfrm>
          <a:prstGeom prst="line">
            <a:avLst/>
          </a:prstGeom>
          <a:noFill/>
          <a:ln w="28575">
            <a:solidFill>
              <a:schemeClr val="tx1"/>
            </a:solidFill>
            <a:round/>
            <a:headEnd/>
            <a:tailEnd/>
          </a:ln>
          <a:effectLst/>
        </p:spPr>
        <p:txBody>
          <a:bodyPr/>
          <a:lstStyle/>
          <a:p>
            <a:endParaRPr lang="en-US"/>
          </a:p>
        </p:txBody>
      </p:sp>
      <p:sp>
        <p:nvSpPr>
          <p:cNvPr id="27" name="AutoShape 7"/>
          <p:cNvSpPr>
            <a:spLocks noChangeArrowheads="1"/>
          </p:cNvSpPr>
          <p:nvPr/>
        </p:nvSpPr>
        <p:spPr bwMode="auto">
          <a:xfrm>
            <a:off x="3100388" y="3219450"/>
            <a:ext cx="1300162" cy="1190625"/>
          </a:xfrm>
          <a:prstGeom prst="cube">
            <a:avLst>
              <a:gd name="adj" fmla="val 25000"/>
            </a:avLst>
          </a:prstGeom>
          <a:gradFill rotWithShape="0">
            <a:gsLst>
              <a:gs pos="0">
                <a:srgbClr val="6990C9"/>
              </a:gs>
              <a:gs pos="100000">
                <a:srgbClr val="FFFFFF"/>
              </a:gs>
            </a:gsLst>
            <a:lin ang="2700000" scaled="1"/>
          </a:gradFill>
          <a:ln w="3175">
            <a:solidFill>
              <a:schemeClr val="tx1"/>
            </a:solidFill>
            <a:miter lim="800000"/>
            <a:headEnd/>
            <a:tailEnd/>
          </a:ln>
          <a:effectLst/>
        </p:spPr>
        <p:txBody>
          <a:bodyPr wrap="none" anchor="ctr"/>
          <a:lstStyle/>
          <a:p>
            <a:r>
              <a:rPr lang="fr-CA" sz="2000">
                <a:solidFill>
                  <a:schemeClr val="bg1"/>
                </a:solidFill>
                <a:latin typeface="Tahoma" pitchFamily="34" charset="0"/>
              </a:rPr>
              <a:t> </a:t>
            </a:r>
            <a:r>
              <a:rPr lang="fr-CA" sz="2000" smtClean="0">
                <a:solidFill>
                  <a:schemeClr val="bg1"/>
                </a:solidFill>
                <a:latin typeface="Tahoma" pitchFamily="34" charset="0"/>
              </a:rPr>
              <a:t>DBMS</a:t>
            </a:r>
            <a:endParaRPr lang="fr-CA" sz="2000">
              <a:solidFill>
                <a:schemeClr val="bg1"/>
              </a:solidFill>
              <a:latin typeface="Tahoma" pitchFamily="34" charset="0"/>
            </a:endParaRPr>
          </a:p>
        </p:txBody>
      </p:sp>
      <p:sp>
        <p:nvSpPr>
          <p:cNvPr id="28" name="Line 8"/>
          <p:cNvSpPr>
            <a:spLocks noChangeShapeType="1"/>
          </p:cNvSpPr>
          <p:nvPr/>
        </p:nvSpPr>
        <p:spPr bwMode="auto">
          <a:xfrm flipV="1">
            <a:off x="3059113" y="4421188"/>
            <a:ext cx="2363787" cy="1587"/>
          </a:xfrm>
          <a:prstGeom prst="line">
            <a:avLst/>
          </a:prstGeom>
          <a:noFill/>
          <a:ln w="28575">
            <a:solidFill>
              <a:schemeClr val="tx1"/>
            </a:solidFill>
            <a:round/>
            <a:headEnd/>
            <a:tailEnd type="triangle" w="lg" len="lg"/>
          </a:ln>
          <a:effectLst/>
        </p:spPr>
        <p:txBody>
          <a:bodyPr/>
          <a:lstStyle/>
          <a:p>
            <a:endParaRPr lang="en-US"/>
          </a:p>
        </p:txBody>
      </p:sp>
      <p:sp>
        <p:nvSpPr>
          <p:cNvPr id="29" name="Text Box 9"/>
          <p:cNvSpPr txBox="1">
            <a:spLocks noChangeArrowheads="1"/>
          </p:cNvSpPr>
          <p:nvPr/>
        </p:nvSpPr>
        <p:spPr bwMode="auto">
          <a:xfrm>
            <a:off x="2956832" y="5045075"/>
            <a:ext cx="2556084" cy="338554"/>
          </a:xfrm>
          <a:prstGeom prst="rect">
            <a:avLst/>
          </a:prstGeom>
          <a:noFill/>
          <a:ln w="9525">
            <a:noFill/>
            <a:miter lim="800000"/>
            <a:headEnd/>
            <a:tailEnd/>
          </a:ln>
          <a:effectLst/>
        </p:spPr>
        <p:txBody>
          <a:bodyPr wrap="none">
            <a:spAutoFit/>
          </a:bodyPr>
          <a:lstStyle/>
          <a:p>
            <a:r>
              <a:rPr lang="fr-CA" sz="1600" i="1" smtClean="0">
                <a:solidFill>
                  <a:schemeClr val="tx2"/>
                </a:solidFill>
                <a:latin typeface="Tahoma" pitchFamily="34" charset="0"/>
              </a:rPr>
              <a:t>Decisional Nature of data</a:t>
            </a:r>
            <a:endParaRPr lang="fr-CA" sz="1600" i="1">
              <a:solidFill>
                <a:schemeClr val="tx2"/>
              </a:solidFill>
              <a:latin typeface="Tahoma" pitchFamily="34" charset="0"/>
            </a:endParaRPr>
          </a:p>
        </p:txBody>
      </p:sp>
      <p:sp>
        <p:nvSpPr>
          <p:cNvPr id="30" name="Text Box 10"/>
          <p:cNvSpPr txBox="1">
            <a:spLocks noChangeArrowheads="1"/>
          </p:cNvSpPr>
          <p:nvPr/>
        </p:nvSpPr>
        <p:spPr bwMode="auto">
          <a:xfrm>
            <a:off x="222250" y="2316163"/>
            <a:ext cx="2474332" cy="338554"/>
          </a:xfrm>
          <a:prstGeom prst="rect">
            <a:avLst/>
          </a:prstGeom>
          <a:noFill/>
          <a:ln w="9525">
            <a:noFill/>
            <a:miter lim="800000"/>
            <a:headEnd/>
            <a:tailEnd/>
          </a:ln>
          <a:effectLst/>
        </p:spPr>
        <p:txBody>
          <a:bodyPr wrap="none">
            <a:spAutoFit/>
          </a:bodyPr>
          <a:lstStyle/>
          <a:p>
            <a:r>
              <a:rPr lang="fr-CA" sz="1600" i="1">
                <a:solidFill>
                  <a:schemeClr val="tx2"/>
                </a:solidFill>
                <a:latin typeface="Tahoma" pitchFamily="34" charset="0"/>
              </a:rPr>
              <a:t>Nature </a:t>
            </a:r>
            <a:r>
              <a:rPr lang="fr-CA" sz="1600" i="1" smtClean="0">
                <a:solidFill>
                  <a:schemeClr val="tx2"/>
                </a:solidFill>
                <a:latin typeface="Tahoma" pitchFamily="34" charset="0"/>
              </a:rPr>
              <a:t>of geospatial data</a:t>
            </a:r>
            <a:endParaRPr lang="fr-CA" sz="1600" i="1">
              <a:solidFill>
                <a:schemeClr val="tx2"/>
              </a:solidFill>
              <a:latin typeface="Tahoma" pitchFamily="34" charset="0"/>
            </a:endParaRPr>
          </a:p>
        </p:txBody>
      </p:sp>
      <p:sp>
        <p:nvSpPr>
          <p:cNvPr id="31" name="Text Box 11"/>
          <p:cNvSpPr txBox="1">
            <a:spLocks noChangeArrowheads="1"/>
          </p:cNvSpPr>
          <p:nvPr/>
        </p:nvSpPr>
        <p:spPr bwMode="auto">
          <a:xfrm>
            <a:off x="1746675" y="2928938"/>
            <a:ext cx="1229888" cy="1169551"/>
          </a:xfrm>
          <a:prstGeom prst="rect">
            <a:avLst/>
          </a:prstGeom>
          <a:noFill/>
          <a:ln w="9525">
            <a:noFill/>
            <a:miter lim="800000"/>
            <a:headEnd/>
            <a:tailEnd/>
          </a:ln>
          <a:effectLst/>
        </p:spPr>
        <p:txBody>
          <a:bodyPr wrap="none">
            <a:spAutoFit/>
          </a:bodyPr>
          <a:lstStyle/>
          <a:p>
            <a:pPr algn="r"/>
            <a:r>
              <a:rPr lang="fr-CA" sz="1400" b="1" smtClean="0">
                <a:solidFill>
                  <a:srgbClr val="FFCC00"/>
                </a:solidFill>
                <a:latin typeface="Tahoma" pitchFamily="34" charset="0"/>
              </a:rPr>
              <a:t>Spatial</a:t>
            </a:r>
            <a:endParaRPr lang="fr-CA" sz="1400" b="1">
              <a:solidFill>
                <a:srgbClr val="FFCC00"/>
              </a:solidFill>
              <a:latin typeface="Tahoma" pitchFamily="34" charset="0"/>
            </a:endParaRPr>
          </a:p>
          <a:p>
            <a:pPr algn="r"/>
            <a:endParaRPr lang="fr-CA" sz="1400" b="1">
              <a:solidFill>
                <a:srgbClr val="FFCC00"/>
              </a:solidFill>
              <a:latin typeface="Tahoma" pitchFamily="34" charset="0"/>
            </a:endParaRPr>
          </a:p>
          <a:p>
            <a:pPr algn="r"/>
            <a:endParaRPr lang="fr-CA" sz="1400" b="1">
              <a:solidFill>
                <a:srgbClr val="FFCC00"/>
              </a:solidFill>
              <a:latin typeface="Tahoma" pitchFamily="34" charset="0"/>
            </a:endParaRPr>
          </a:p>
          <a:p>
            <a:pPr algn="r"/>
            <a:endParaRPr lang="fr-CA" sz="1400" b="1">
              <a:solidFill>
                <a:srgbClr val="FFCC00"/>
              </a:solidFill>
              <a:latin typeface="Tahoma" pitchFamily="34" charset="0"/>
            </a:endParaRPr>
          </a:p>
          <a:p>
            <a:pPr algn="r"/>
            <a:r>
              <a:rPr lang="fr-CA" sz="1400" b="1" smtClean="0">
                <a:solidFill>
                  <a:srgbClr val="FFCC00"/>
                </a:solidFill>
                <a:latin typeface="Tahoma" pitchFamily="34" charset="0"/>
              </a:rPr>
              <a:t>Non-spatial</a:t>
            </a:r>
            <a:endParaRPr lang="fr-CA" sz="1400" b="1">
              <a:solidFill>
                <a:srgbClr val="FFCC00"/>
              </a:solidFill>
              <a:latin typeface="Tahoma" pitchFamily="34" charset="0"/>
            </a:endParaRPr>
          </a:p>
        </p:txBody>
      </p:sp>
      <p:sp>
        <p:nvSpPr>
          <p:cNvPr id="32" name="Line 12"/>
          <p:cNvSpPr>
            <a:spLocks noChangeShapeType="1"/>
          </p:cNvSpPr>
          <p:nvPr/>
        </p:nvSpPr>
        <p:spPr bwMode="auto">
          <a:xfrm>
            <a:off x="2917825" y="3505200"/>
            <a:ext cx="304800" cy="0"/>
          </a:xfrm>
          <a:prstGeom prst="line">
            <a:avLst/>
          </a:prstGeom>
          <a:noFill/>
          <a:ln w="28575">
            <a:solidFill>
              <a:schemeClr val="tx1"/>
            </a:solidFill>
            <a:round/>
            <a:headEnd/>
            <a:tailEnd/>
          </a:ln>
          <a:effectLst/>
        </p:spPr>
        <p:txBody>
          <a:bodyPr/>
          <a:lstStyle/>
          <a:p>
            <a:endParaRPr lang="en-US"/>
          </a:p>
        </p:txBody>
      </p:sp>
      <p:sp>
        <p:nvSpPr>
          <p:cNvPr id="33" name="Text Box 13"/>
          <p:cNvSpPr txBox="1">
            <a:spLocks noChangeArrowheads="1"/>
          </p:cNvSpPr>
          <p:nvPr/>
        </p:nvSpPr>
        <p:spPr bwMode="auto">
          <a:xfrm>
            <a:off x="2978150" y="4578350"/>
            <a:ext cx="2137124" cy="307777"/>
          </a:xfrm>
          <a:prstGeom prst="rect">
            <a:avLst/>
          </a:prstGeom>
          <a:noFill/>
          <a:ln w="9525">
            <a:noFill/>
            <a:miter lim="800000"/>
            <a:headEnd/>
            <a:tailEnd/>
          </a:ln>
          <a:effectLst/>
        </p:spPr>
        <p:txBody>
          <a:bodyPr wrap="none">
            <a:spAutoFit/>
          </a:bodyPr>
          <a:lstStyle/>
          <a:p>
            <a:r>
              <a:rPr lang="fr-CA" sz="1400" b="1" smtClean="0">
                <a:solidFill>
                  <a:srgbClr val="FFCC00"/>
                </a:solidFill>
                <a:latin typeface="Tahoma" pitchFamily="34" charset="0"/>
              </a:rPr>
              <a:t>Details</a:t>
            </a:r>
            <a:r>
              <a:rPr lang="fr-CA" sz="1400" b="1" dirty="0">
                <a:solidFill>
                  <a:srgbClr val="FFCC00"/>
                </a:solidFill>
                <a:latin typeface="Tahoma" pitchFamily="34" charset="0"/>
              </a:rPr>
              <a:t>	</a:t>
            </a:r>
            <a:r>
              <a:rPr lang="fr-CA" sz="1400" b="1">
                <a:solidFill>
                  <a:srgbClr val="FFCC00"/>
                </a:solidFill>
                <a:latin typeface="Tahoma" pitchFamily="34" charset="0"/>
              </a:rPr>
              <a:t>   </a:t>
            </a:r>
            <a:r>
              <a:rPr lang="fr-CA" sz="1400" b="1" smtClean="0">
                <a:solidFill>
                  <a:srgbClr val="FFCC00"/>
                </a:solidFill>
                <a:latin typeface="Tahoma" pitchFamily="34" charset="0"/>
              </a:rPr>
              <a:t>Synthesis</a:t>
            </a:r>
            <a:endParaRPr lang="fr-CA" sz="1400" b="1" dirty="0">
              <a:solidFill>
                <a:srgbClr val="FFCC00"/>
              </a:solidFill>
              <a:latin typeface="Tahoma" pitchFamily="34" charset="0"/>
            </a:endParaRPr>
          </a:p>
        </p:txBody>
      </p:sp>
      <p:sp>
        <p:nvSpPr>
          <p:cNvPr id="34" name="Line 14"/>
          <p:cNvSpPr>
            <a:spLocks noChangeShapeType="1"/>
          </p:cNvSpPr>
          <p:nvPr/>
        </p:nvSpPr>
        <p:spPr bwMode="auto">
          <a:xfrm>
            <a:off x="4110038" y="4287838"/>
            <a:ext cx="0" cy="304800"/>
          </a:xfrm>
          <a:prstGeom prst="line">
            <a:avLst/>
          </a:prstGeom>
          <a:noFill/>
          <a:ln w="28575">
            <a:solidFill>
              <a:schemeClr val="tx1"/>
            </a:solidFill>
            <a:round/>
            <a:headEnd/>
            <a:tailEnd/>
          </a:ln>
          <a:effectLst/>
        </p:spPr>
        <p:txBody>
          <a:bodyPr/>
          <a:lstStyle/>
          <a:p>
            <a:endParaRPr lang="en-US"/>
          </a:p>
        </p:txBody>
      </p:sp>
      <p:sp>
        <p:nvSpPr>
          <p:cNvPr id="35" name="Line 15"/>
          <p:cNvSpPr>
            <a:spLocks noChangeShapeType="1"/>
          </p:cNvSpPr>
          <p:nvPr/>
        </p:nvSpPr>
        <p:spPr bwMode="auto">
          <a:xfrm flipH="1">
            <a:off x="3081338" y="2433638"/>
            <a:ext cx="1587" cy="2111375"/>
          </a:xfrm>
          <a:prstGeom prst="line">
            <a:avLst/>
          </a:prstGeom>
          <a:noFill/>
          <a:ln w="28575">
            <a:solidFill>
              <a:schemeClr val="tx1"/>
            </a:solidFill>
            <a:round/>
            <a:headEnd type="triangle" w="lg" len="lg"/>
            <a:tailEnd/>
          </a:ln>
          <a:effectLst/>
        </p:spPr>
        <p:txBody>
          <a:bodyPr/>
          <a:lstStyle/>
          <a:p>
            <a:endParaRPr lang="en-US"/>
          </a:p>
        </p:txBody>
      </p:sp>
      <p:sp>
        <p:nvSpPr>
          <p:cNvPr id="36" name="AutoShape 16"/>
          <p:cNvSpPr>
            <a:spLocks noChangeArrowheads="1"/>
          </p:cNvSpPr>
          <p:nvPr/>
        </p:nvSpPr>
        <p:spPr bwMode="auto">
          <a:xfrm>
            <a:off x="3100388" y="2352675"/>
            <a:ext cx="1290637" cy="1152525"/>
          </a:xfrm>
          <a:prstGeom prst="cube">
            <a:avLst>
              <a:gd name="adj" fmla="val 25000"/>
            </a:avLst>
          </a:prstGeom>
          <a:gradFill rotWithShape="0">
            <a:gsLst>
              <a:gs pos="0">
                <a:srgbClr val="6990C9"/>
              </a:gs>
              <a:gs pos="100000">
                <a:srgbClr val="FFFFFF"/>
              </a:gs>
            </a:gsLst>
            <a:lin ang="2700000" scaled="1"/>
          </a:gradFill>
          <a:ln w="3175">
            <a:solidFill>
              <a:schemeClr val="tx1"/>
            </a:solidFill>
            <a:miter lim="800000"/>
            <a:headEnd/>
            <a:tailEnd/>
          </a:ln>
          <a:effectLst/>
        </p:spPr>
        <p:txBody>
          <a:bodyPr wrap="none" anchor="ctr"/>
          <a:lstStyle/>
          <a:p>
            <a:r>
              <a:rPr lang="fr-CA" sz="2000" dirty="0">
                <a:solidFill>
                  <a:schemeClr val="bg1"/>
                </a:solidFill>
                <a:latin typeface="Tahoma" pitchFamily="34" charset="0"/>
              </a:rPr>
              <a:t>   </a:t>
            </a:r>
            <a:r>
              <a:rPr lang="fr-CA" sz="2000" dirty="0" smtClean="0">
                <a:solidFill>
                  <a:schemeClr val="bg1"/>
                </a:solidFill>
                <a:latin typeface="Tahoma" pitchFamily="34" charset="0"/>
              </a:rPr>
              <a:t>GIS</a:t>
            </a:r>
            <a:endParaRPr lang="fr-CA" sz="2000" dirty="0">
              <a:solidFill>
                <a:schemeClr val="bg1"/>
              </a:solidFill>
              <a:latin typeface="Tahoma" pitchFamily="34" charset="0"/>
            </a:endParaRPr>
          </a:p>
        </p:txBody>
      </p:sp>
      <p:grpSp>
        <p:nvGrpSpPr>
          <p:cNvPr id="42" name="Group 41"/>
          <p:cNvGrpSpPr/>
          <p:nvPr/>
        </p:nvGrpSpPr>
        <p:grpSpPr>
          <a:xfrm>
            <a:off x="3921125" y="3228975"/>
            <a:ext cx="1489075" cy="1190625"/>
            <a:chOff x="3921125" y="3228975"/>
            <a:chExt cx="1489075" cy="1190625"/>
          </a:xfrm>
        </p:grpSpPr>
        <p:sp>
          <p:nvSpPr>
            <p:cNvPr id="37" name="AutoShape 17"/>
            <p:cNvSpPr>
              <a:spLocks noChangeArrowheads="1"/>
            </p:cNvSpPr>
            <p:nvPr/>
          </p:nvSpPr>
          <p:spPr bwMode="auto">
            <a:xfrm>
              <a:off x="4068763" y="3228975"/>
              <a:ext cx="1341437" cy="1190625"/>
            </a:xfrm>
            <a:prstGeom prst="cube">
              <a:avLst>
                <a:gd name="adj" fmla="val 25000"/>
              </a:avLst>
            </a:prstGeom>
            <a:gradFill rotWithShape="0">
              <a:gsLst>
                <a:gs pos="0">
                  <a:srgbClr val="6990C9"/>
                </a:gs>
                <a:gs pos="100000">
                  <a:srgbClr val="FFFFFF"/>
                </a:gs>
              </a:gsLst>
              <a:lin ang="2700000" scaled="1"/>
            </a:gradFill>
            <a:ln w="3175">
              <a:solidFill>
                <a:schemeClr val="tx1"/>
              </a:solidFill>
              <a:miter lim="800000"/>
              <a:headEnd/>
              <a:tailEnd/>
            </a:ln>
            <a:effectLst/>
          </p:spPr>
          <p:txBody>
            <a:bodyPr wrap="none" anchor="ctr"/>
            <a:lstStyle/>
            <a:p>
              <a:pPr algn="ctr"/>
              <a:r>
                <a:rPr lang="en-CA" dirty="0" err="1" smtClean="0">
                  <a:solidFill>
                    <a:schemeClr val="bg1"/>
                  </a:solidFill>
                  <a:latin typeface="Tahoma" pitchFamily="34" charset="0"/>
                </a:rPr>
                <a:t>OLAP</a:t>
              </a:r>
              <a:endParaRPr lang="fr-CA" sz="1400" dirty="0">
                <a:solidFill>
                  <a:schemeClr val="bg1"/>
                </a:solidFill>
                <a:latin typeface="Tahoma" pitchFamily="34" charset="0"/>
              </a:endParaRPr>
            </a:p>
          </p:txBody>
        </p:sp>
        <p:sp>
          <p:nvSpPr>
            <p:cNvPr id="40" name="AutoShape 20"/>
            <p:cNvSpPr>
              <a:spLocks noChangeArrowheads="1"/>
            </p:cNvSpPr>
            <p:nvPr/>
          </p:nvSpPr>
          <p:spPr bwMode="auto">
            <a:xfrm>
              <a:off x="3921125" y="3825240"/>
              <a:ext cx="346075" cy="300038"/>
            </a:xfrm>
            <a:prstGeom prst="rightArrow">
              <a:avLst>
                <a:gd name="adj1" fmla="val 50000"/>
                <a:gd name="adj2" fmla="val 58016"/>
              </a:avLst>
            </a:prstGeom>
            <a:solidFill>
              <a:srgbClr val="0070C0"/>
            </a:solidFill>
            <a:ln w="9525">
              <a:solidFill>
                <a:schemeClr val="tx1"/>
              </a:solidFill>
              <a:miter lim="800000"/>
              <a:headEnd/>
              <a:tailEnd/>
            </a:ln>
            <a:effectLst/>
          </p:spPr>
          <p:txBody>
            <a:bodyPr wrap="none" anchor="ctr"/>
            <a:lstStyle/>
            <a:p>
              <a:endParaRPr lang="en-US"/>
            </a:p>
          </p:txBody>
        </p:sp>
      </p:grpSp>
      <p:sp>
        <p:nvSpPr>
          <p:cNvPr id="75" name="TextBox 74"/>
          <p:cNvSpPr txBox="1"/>
          <p:nvPr/>
        </p:nvSpPr>
        <p:spPr>
          <a:xfrm>
            <a:off x="5562600" y="2057400"/>
            <a:ext cx="1752600" cy="1754326"/>
          </a:xfrm>
          <a:prstGeom prst="rect">
            <a:avLst/>
          </a:prstGeom>
          <a:noFill/>
        </p:spPr>
        <p:txBody>
          <a:bodyPr wrap="square" rtlCol="0">
            <a:spAutoFit/>
          </a:bodyPr>
          <a:lstStyle/>
          <a:p>
            <a:pPr>
              <a:buFont typeface="Arial" pitchFamily="34" charset="0"/>
              <a:buChar char="•"/>
            </a:pPr>
            <a:r>
              <a:rPr lang="fr-CA" dirty="0" err="1" smtClean="0">
                <a:solidFill>
                  <a:srgbClr val="FFC000"/>
                </a:solidFill>
              </a:rPr>
              <a:t>Add</a:t>
            </a:r>
            <a:r>
              <a:rPr lang="fr-CA" dirty="0" smtClean="0">
                <a:solidFill>
                  <a:srgbClr val="FFC000"/>
                </a:solidFill>
              </a:rPr>
              <a:t> </a:t>
            </a:r>
            <a:r>
              <a:rPr lang="fr-CA" dirty="0" err="1" smtClean="0">
                <a:solidFill>
                  <a:srgbClr val="FFC000"/>
                </a:solidFill>
              </a:rPr>
              <a:t>capabilities</a:t>
            </a:r>
            <a:r>
              <a:rPr lang="fr-CA" dirty="0" smtClean="0">
                <a:solidFill>
                  <a:srgbClr val="FFC000"/>
                </a:solidFill>
              </a:rPr>
              <a:t> to </a:t>
            </a:r>
            <a:r>
              <a:rPr lang="fr-CA" dirty="0" err="1" smtClean="0">
                <a:solidFill>
                  <a:srgbClr val="FFC000"/>
                </a:solidFill>
              </a:rPr>
              <a:t>existing</a:t>
            </a:r>
            <a:r>
              <a:rPr lang="fr-CA" dirty="0" smtClean="0">
                <a:solidFill>
                  <a:srgbClr val="FFC000"/>
                </a:solidFill>
              </a:rPr>
              <a:t> </a:t>
            </a:r>
            <a:r>
              <a:rPr lang="fr-CA" dirty="0" err="1" smtClean="0">
                <a:solidFill>
                  <a:srgbClr val="FFC000"/>
                </a:solidFill>
              </a:rPr>
              <a:t>systems</a:t>
            </a:r>
            <a:r>
              <a:rPr lang="fr-CA" dirty="0" smtClean="0">
                <a:solidFill>
                  <a:srgbClr val="FFC000"/>
                </a:solidFill>
              </a:rPr>
              <a:t>, </a:t>
            </a:r>
            <a:r>
              <a:rPr lang="fr-CA" dirty="0" err="1" smtClean="0">
                <a:solidFill>
                  <a:srgbClr val="FFC000"/>
                </a:solidFill>
              </a:rPr>
              <a:t>don't</a:t>
            </a:r>
            <a:r>
              <a:rPr lang="fr-CA" dirty="0" smtClean="0">
                <a:solidFill>
                  <a:srgbClr val="FFC000"/>
                </a:solidFill>
              </a:rPr>
              <a:t> </a:t>
            </a:r>
            <a:r>
              <a:rPr lang="fr-CA" dirty="0" err="1" smtClean="0">
                <a:solidFill>
                  <a:srgbClr val="FFC000"/>
                </a:solidFill>
              </a:rPr>
              <a:t>aim</a:t>
            </a:r>
            <a:r>
              <a:rPr lang="fr-CA" dirty="0" smtClean="0">
                <a:solidFill>
                  <a:srgbClr val="FFC000"/>
                </a:solidFill>
              </a:rPr>
              <a:t> </a:t>
            </a:r>
            <a:r>
              <a:rPr lang="fr-CA" dirty="0" err="1" smtClean="0">
                <a:solidFill>
                  <a:srgbClr val="FFC000"/>
                </a:solidFill>
              </a:rPr>
              <a:t>at</a:t>
            </a:r>
            <a:r>
              <a:rPr lang="fr-CA" dirty="0" smtClean="0">
                <a:solidFill>
                  <a:srgbClr val="FFC000"/>
                </a:solidFill>
              </a:rPr>
              <a:t> </a:t>
            </a:r>
            <a:r>
              <a:rPr lang="fr-CA" dirty="0" err="1" smtClean="0">
                <a:solidFill>
                  <a:srgbClr val="FFC000"/>
                </a:solidFill>
              </a:rPr>
              <a:t>replacing</a:t>
            </a:r>
            <a:r>
              <a:rPr lang="fr-CA" dirty="0" smtClean="0">
                <a:solidFill>
                  <a:srgbClr val="FFC000"/>
                </a:solidFill>
              </a:rPr>
              <a:t> </a:t>
            </a:r>
            <a:r>
              <a:rPr lang="fr-CA" dirty="0" err="1" smtClean="0">
                <a:solidFill>
                  <a:srgbClr val="FFC000"/>
                </a:solidFill>
              </a:rPr>
              <a:t>them</a:t>
            </a:r>
            <a:endParaRPr lang="en-US" dirty="0">
              <a:solidFill>
                <a:srgbClr val="FFC000"/>
              </a:solidFill>
            </a:endParaRPr>
          </a:p>
        </p:txBody>
      </p:sp>
      <p:grpSp>
        <p:nvGrpSpPr>
          <p:cNvPr id="43" name="Group 42"/>
          <p:cNvGrpSpPr/>
          <p:nvPr/>
        </p:nvGrpSpPr>
        <p:grpSpPr>
          <a:xfrm>
            <a:off x="3916680" y="2352675"/>
            <a:ext cx="1483995" cy="1266826"/>
            <a:chOff x="3916680" y="2352675"/>
            <a:chExt cx="1483995" cy="1266826"/>
          </a:xfrm>
        </p:grpSpPr>
        <p:sp>
          <p:nvSpPr>
            <p:cNvPr id="38" name="AutoShape 18"/>
            <p:cNvSpPr>
              <a:spLocks noChangeArrowheads="1"/>
            </p:cNvSpPr>
            <p:nvPr/>
          </p:nvSpPr>
          <p:spPr bwMode="auto">
            <a:xfrm>
              <a:off x="4110038" y="2352675"/>
              <a:ext cx="1290637" cy="1152525"/>
            </a:xfrm>
            <a:prstGeom prst="cube">
              <a:avLst>
                <a:gd name="adj" fmla="val 25000"/>
              </a:avLst>
            </a:prstGeom>
            <a:solidFill>
              <a:srgbClr val="FFC000"/>
            </a:solidFill>
            <a:ln w="3175">
              <a:solidFill>
                <a:schemeClr val="tx1"/>
              </a:solidFill>
              <a:miter lim="800000"/>
              <a:headEnd/>
              <a:tailEnd/>
            </a:ln>
            <a:effectLst/>
          </p:spPr>
          <p:txBody>
            <a:bodyPr wrap="none" anchor="ctr"/>
            <a:lstStyle/>
            <a:p>
              <a:pPr algn="ctr"/>
              <a:r>
                <a:rPr lang="fr-CA" dirty="0" err="1" smtClean="0">
                  <a:solidFill>
                    <a:schemeClr val="bg1"/>
                  </a:solidFill>
                  <a:latin typeface="Tahoma" pitchFamily="34" charset="0"/>
                </a:rPr>
                <a:t>SOLAP</a:t>
              </a:r>
              <a:endParaRPr lang="fr-CA" dirty="0" smtClean="0">
                <a:solidFill>
                  <a:schemeClr val="bg1"/>
                </a:solidFill>
                <a:latin typeface="Tahoma" pitchFamily="34" charset="0"/>
              </a:endParaRPr>
            </a:p>
          </p:txBody>
        </p:sp>
        <p:sp>
          <p:nvSpPr>
            <p:cNvPr id="39" name="AutoShape 19"/>
            <p:cNvSpPr>
              <a:spLocks noChangeArrowheads="1"/>
            </p:cNvSpPr>
            <p:nvPr/>
          </p:nvSpPr>
          <p:spPr bwMode="auto">
            <a:xfrm>
              <a:off x="3916680" y="2933700"/>
              <a:ext cx="298450" cy="290513"/>
            </a:xfrm>
            <a:prstGeom prst="rightArrow">
              <a:avLst>
                <a:gd name="adj1" fmla="val 50000"/>
                <a:gd name="adj2" fmla="val 53852"/>
              </a:avLst>
            </a:prstGeom>
            <a:solidFill>
              <a:srgbClr val="0070C0"/>
            </a:solidFill>
            <a:ln w="9525">
              <a:solidFill>
                <a:schemeClr val="tx1"/>
              </a:solidFill>
              <a:miter lim="800000"/>
              <a:headEnd/>
              <a:tailEnd/>
            </a:ln>
            <a:effectLst/>
          </p:spPr>
          <p:txBody>
            <a:bodyPr wrap="none" anchor="ctr"/>
            <a:lstStyle/>
            <a:p>
              <a:endParaRPr lang="en-US"/>
            </a:p>
          </p:txBody>
        </p:sp>
        <p:sp>
          <p:nvSpPr>
            <p:cNvPr id="23" name="AutoShape 20"/>
            <p:cNvSpPr>
              <a:spLocks noChangeArrowheads="1"/>
            </p:cNvSpPr>
            <p:nvPr/>
          </p:nvSpPr>
          <p:spPr bwMode="auto">
            <a:xfrm rot="16200000">
              <a:off x="4438649" y="3333750"/>
              <a:ext cx="266700" cy="304801"/>
            </a:xfrm>
            <a:prstGeom prst="rightArrow">
              <a:avLst>
                <a:gd name="adj1" fmla="val 50000"/>
                <a:gd name="adj2" fmla="val 53571"/>
              </a:avLst>
            </a:prstGeom>
            <a:solidFill>
              <a:srgbClr val="0070C0"/>
            </a:solidFill>
            <a:ln w="9525">
              <a:solidFill>
                <a:schemeClr val="tx1"/>
              </a:solidFill>
              <a:miter lim="800000"/>
              <a:headEnd/>
              <a:tailEnd/>
            </a:ln>
            <a:effectLst/>
          </p:spPr>
          <p:txBody>
            <a:bodyPr wrap="none" anchor="ctr"/>
            <a:lstStyle/>
            <a:p>
              <a:endParaRPr lang="en-US"/>
            </a:p>
          </p:txBody>
        </p:sp>
      </p:grpSp>
      <p:sp>
        <p:nvSpPr>
          <p:cNvPr id="41" name="TextBox 40"/>
          <p:cNvSpPr txBox="1"/>
          <p:nvPr/>
        </p:nvSpPr>
        <p:spPr>
          <a:xfrm>
            <a:off x="7391400" y="2057400"/>
            <a:ext cx="1600200" cy="1477328"/>
          </a:xfrm>
          <a:prstGeom prst="rect">
            <a:avLst/>
          </a:prstGeom>
          <a:noFill/>
        </p:spPr>
        <p:txBody>
          <a:bodyPr wrap="square" rtlCol="0">
            <a:spAutoFit/>
          </a:bodyPr>
          <a:lstStyle/>
          <a:p>
            <a:pPr>
              <a:buFont typeface="Arial" pitchFamily="34" charset="0"/>
              <a:buChar char="•"/>
            </a:pPr>
            <a:r>
              <a:rPr lang="fr-CA" dirty="0" err="1" smtClean="0">
                <a:solidFill>
                  <a:srgbClr val="FFC000"/>
                </a:solidFill>
              </a:rPr>
              <a:t>Add</a:t>
            </a:r>
            <a:r>
              <a:rPr lang="fr-CA" dirty="0" smtClean="0">
                <a:solidFill>
                  <a:srgbClr val="FFC000"/>
                </a:solidFill>
              </a:rPr>
              <a:t> value to </a:t>
            </a:r>
            <a:r>
              <a:rPr lang="fr-CA" dirty="0" err="1" smtClean="0">
                <a:solidFill>
                  <a:srgbClr val="FFC000"/>
                </a:solidFill>
              </a:rPr>
              <a:t>existing</a:t>
            </a:r>
            <a:r>
              <a:rPr lang="fr-CA" dirty="0" smtClean="0">
                <a:solidFill>
                  <a:srgbClr val="FFC000"/>
                </a:solidFill>
              </a:rPr>
              <a:t> data, no </a:t>
            </a:r>
            <a:r>
              <a:rPr lang="fr-CA" dirty="0" err="1" smtClean="0">
                <a:solidFill>
                  <a:srgbClr val="FFC000"/>
                </a:solidFill>
              </a:rPr>
              <a:t>attempt</a:t>
            </a:r>
            <a:r>
              <a:rPr lang="fr-CA" dirty="0" smtClean="0">
                <a:solidFill>
                  <a:srgbClr val="FFC000"/>
                </a:solidFill>
              </a:rPr>
              <a:t> to manage </a:t>
            </a:r>
            <a:r>
              <a:rPr lang="fr-CA" dirty="0" err="1" smtClean="0">
                <a:solidFill>
                  <a:srgbClr val="FFC000"/>
                </a:solidFill>
              </a:rPr>
              <a:t>these</a:t>
            </a:r>
            <a:r>
              <a:rPr lang="fr-CA" dirty="0" smtClean="0">
                <a:solidFill>
                  <a:srgbClr val="FFC000"/>
                </a:solidFill>
              </a:rPr>
              <a:t> data</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down)">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75"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9888" y="1328738"/>
            <a:ext cx="8229600" cy="1482725"/>
          </a:xfrm>
        </p:spPr>
        <p:txBody>
          <a:bodyPr/>
          <a:lstStyle/>
          <a:p>
            <a:pPr marL="342900" lvl="1" indent="-342900" eaLnBrk="1" hangingPunct="1">
              <a:buClr>
                <a:schemeClr val="accent1"/>
              </a:buClr>
              <a:buFont typeface="Wingdings" pitchFamily="2" charset="2"/>
              <a:buChar char="ü"/>
            </a:pPr>
            <a:r>
              <a:rPr lang="en-CA" dirty="0" smtClean="0"/>
              <a:t>Contains spatial dimension organized in a hierarchy </a:t>
            </a:r>
            <a:br>
              <a:rPr lang="en-CA" dirty="0" smtClean="0"/>
            </a:br>
            <a:r>
              <a:rPr lang="en-CA" dirty="0" smtClean="0"/>
              <a:t>of spatial members with their geometry</a:t>
            </a:r>
          </a:p>
        </p:txBody>
      </p:sp>
      <p:sp>
        <p:nvSpPr>
          <p:cNvPr id="17411" name="Title 11"/>
          <p:cNvSpPr>
            <a:spLocks noGrp="1"/>
          </p:cNvSpPr>
          <p:nvPr>
            <p:ph type="title"/>
          </p:nvPr>
        </p:nvSpPr>
        <p:spPr>
          <a:xfrm>
            <a:off x="1" y="163513"/>
            <a:ext cx="8757556" cy="893762"/>
          </a:xfrm>
        </p:spPr>
        <p:txBody>
          <a:bodyPr/>
          <a:lstStyle/>
          <a:p>
            <a:pPr algn="r">
              <a:lnSpc>
                <a:spcPts val="3000"/>
              </a:lnSpc>
              <a:spcBef>
                <a:spcPts val="600"/>
              </a:spcBef>
            </a:pPr>
            <a:r>
              <a:rPr lang="en-CA" sz="4000" dirty="0" smtClean="0"/>
              <a:t>Functionalities: </a:t>
            </a:r>
            <a:r>
              <a:rPr lang="en-CA" sz="3200" i="1" dirty="0" smtClean="0"/>
              <a:t>Spatial datacube structure</a:t>
            </a:r>
            <a:endParaRPr lang="fr-CA" sz="4000" i="1" dirty="0" smtClean="0"/>
          </a:p>
        </p:txBody>
      </p:sp>
      <p:pic>
        <p:nvPicPr>
          <p:cNvPr id="17412" name="Picture 2"/>
          <p:cNvPicPr>
            <a:picLocks noChangeAspect="1" noChangeArrowheads="1"/>
          </p:cNvPicPr>
          <p:nvPr/>
        </p:nvPicPr>
        <p:blipFill>
          <a:blip r:embed="rId3" cstate="print"/>
          <a:srcRect/>
          <a:stretch>
            <a:fillRect/>
          </a:stretch>
        </p:blipFill>
        <p:spPr bwMode="auto">
          <a:xfrm>
            <a:off x="947738" y="2400300"/>
            <a:ext cx="3317875" cy="2003425"/>
          </a:xfrm>
          <a:prstGeom prst="rect">
            <a:avLst/>
          </a:prstGeom>
          <a:noFill/>
          <a:ln w="9525">
            <a:noFill/>
            <a:miter lim="800000"/>
            <a:headEnd/>
            <a:tailEnd/>
          </a:ln>
        </p:spPr>
      </p:pic>
      <p:pic>
        <p:nvPicPr>
          <p:cNvPr id="135171" name="Picture 3"/>
          <p:cNvPicPr>
            <a:picLocks noChangeAspect="1" noChangeArrowheads="1"/>
          </p:cNvPicPr>
          <p:nvPr/>
        </p:nvPicPr>
        <p:blipFill>
          <a:blip r:embed="rId4" cstate="print"/>
          <a:srcRect/>
          <a:stretch>
            <a:fillRect/>
          </a:stretch>
        </p:blipFill>
        <p:spPr bwMode="auto">
          <a:xfrm>
            <a:off x="568325" y="3163888"/>
            <a:ext cx="2173288" cy="336073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19" name="Straight Connector 18"/>
          <p:cNvCxnSpPr>
            <a:stCxn id="30" idx="2"/>
            <a:endCxn id="31" idx="0"/>
          </p:cNvCxnSpPr>
          <p:nvPr/>
        </p:nvCxnSpPr>
        <p:spPr>
          <a:xfrm rot="5400000">
            <a:off x="3074195" y="5250656"/>
            <a:ext cx="79851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2" name="Diamond 21"/>
          <p:cNvSpPr/>
          <p:nvPr/>
        </p:nvSpPr>
        <p:spPr>
          <a:xfrm>
            <a:off x="3435350" y="4878388"/>
            <a:ext cx="76200" cy="114300"/>
          </a:xfrm>
          <a:prstGeom prst="diamond">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3" name="Diamond 22"/>
          <p:cNvSpPr/>
          <p:nvPr/>
        </p:nvSpPr>
        <p:spPr>
          <a:xfrm>
            <a:off x="3427413" y="5421313"/>
            <a:ext cx="76200" cy="114300"/>
          </a:xfrm>
          <a:prstGeom prst="diamond">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7417" name="TextBox 25"/>
          <p:cNvSpPr txBox="1">
            <a:spLocks noChangeArrowheads="1"/>
          </p:cNvSpPr>
          <p:nvPr/>
        </p:nvSpPr>
        <p:spPr bwMode="auto">
          <a:xfrm>
            <a:off x="2874963" y="6016625"/>
            <a:ext cx="1179512" cy="522288"/>
          </a:xfrm>
          <a:prstGeom prst="rect">
            <a:avLst/>
          </a:prstGeom>
          <a:noFill/>
          <a:ln w="9525">
            <a:noFill/>
            <a:miter lim="800000"/>
            <a:headEnd/>
            <a:tailEnd/>
          </a:ln>
        </p:spPr>
        <p:txBody>
          <a:bodyPr wrap="none">
            <a:spAutoFit/>
          </a:bodyPr>
          <a:lstStyle/>
          <a:p>
            <a:pPr algn="ctr"/>
            <a:r>
              <a:rPr lang="fr-CA" sz="1400" b="1" i="1"/>
              <a:t>Abstraction</a:t>
            </a:r>
          </a:p>
          <a:p>
            <a:pPr algn="ctr"/>
            <a:r>
              <a:rPr lang="fr-CA" sz="1400" b="1" i="1"/>
              <a:t>layers</a:t>
            </a:r>
          </a:p>
        </p:txBody>
      </p:sp>
      <p:sp>
        <p:nvSpPr>
          <p:cNvPr id="30" name="TextBox 11"/>
          <p:cNvSpPr txBox="1">
            <a:spLocks noChangeArrowheads="1"/>
          </p:cNvSpPr>
          <p:nvPr/>
        </p:nvSpPr>
        <p:spPr bwMode="auto">
          <a:xfrm>
            <a:off x="3033713" y="4586288"/>
            <a:ext cx="900112" cy="276225"/>
          </a:xfrm>
          <a:prstGeom prst="rect">
            <a:avLst/>
          </a:prstGeom>
          <a:solidFill>
            <a:schemeClr val="accent1">
              <a:lumMod val="20000"/>
              <a:lumOff val="80000"/>
            </a:schemeClr>
          </a:solidFill>
          <a:ln w="9525">
            <a:solidFill>
              <a:schemeClr val="tx2"/>
            </a:solidFill>
            <a:miter lim="800000"/>
            <a:headEnd/>
            <a:tailEnd/>
          </a:ln>
        </p:spPr>
        <p:txBody>
          <a:bodyPr>
            <a:spAutoFit/>
          </a:bodyPr>
          <a:lstStyle/>
          <a:p>
            <a:pPr algn="ctr" eaLnBrk="0" hangingPunct="0">
              <a:defRPr/>
            </a:pPr>
            <a:r>
              <a:rPr lang="en-CA" sz="1200" dirty="0">
                <a:solidFill>
                  <a:schemeClr val="bg2"/>
                </a:solidFill>
              </a:rPr>
              <a:t>World</a:t>
            </a:r>
            <a:endParaRPr lang="fr-CA" sz="1200" dirty="0">
              <a:solidFill>
                <a:schemeClr val="bg2"/>
              </a:solidFill>
            </a:endParaRPr>
          </a:p>
        </p:txBody>
      </p:sp>
      <p:sp>
        <p:nvSpPr>
          <p:cNvPr id="31" name="TextBox 11"/>
          <p:cNvSpPr txBox="1">
            <a:spLocks noChangeArrowheads="1"/>
          </p:cNvSpPr>
          <p:nvPr/>
        </p:nvSpPr>
        <p:spPr bwMode="auto">
          <a:xfrm>
            <a:off x="3033713" y="5661025"/>
            <a:ext cx="858837" cy="277813"/>
          </a:xfrm>
          <a:prstGeom prst="rect">
            <a:avLst/>
          </a:prstGeom>
          <a:solidFill>
            <a:schemeClr val="accent1">
              <a:lumMod val="20000"/>
              <a:lumOff val="80000"/>
            </a:schemeClr>
          </a:solidFill>
          <a:ln w="9525">
            <a:solidFill>
              <a:schemeClr val="tx2"/>
            </a:solidFill>
            <a:miter lim="800000"/>
            <a:headEnd/>
            <a:tailEnd/>
          </a:ln>
        </p:spPr>
        <p:txBody>
          <a:bodyPr wrap="none">
            <a:spAutoFit/>
          </a:bodyPr>
          <a:lstStyle/>
          <a:p>
            <a:pPr eaLnBrk="0" hangingPunct="0">
              <a:defRPr/>
            </a:pPr>
            <a:r>
              <a:rPr lang="en-CA" sz="1200" dirty="0">
                <a:solidFill>
                  <a:schemeClr val="bg2"/>
                </a:solidFill>
              </a:rPr>
              <a:t>Provinces</a:t>
            </a:r>
            <a:endParaRPr lang="fr-CA" sz="1200" dirty="0">
              <a:solidFill>
                <a:schemeClr val="bg2"/>
              </a:solidFill>
            </a:endParaRPr>
          </a:p>
        </p:txBody>
      </p:sp>
      <p:sp>
        <p:nvSpPr>
          <p:cNvPr id="19466" name="TextBox 11"/>
          <p:cNvSpPr txBox="1">
            <a:spLocks noChangeArrowheads="1"/>
          </p:cNvSpPr>
          <p:nvPr/>
        </p:nvSpPr>
        <p:spPr bwMode="auto">
          <a:xfrm>
            <a:off x="3033713" y="5111750"/>
            <a:ext cx="841375" cy="277813"/>
          </a:xfrm>
          <a:prstGeom prst="rect">
            <a:avLst/>
          </a:prstGeom>
          <a:solidFill>
            <a:schemeClr val="accent1">
              <a:lumMod val="20000"/>
              <a:lumOff val="80000"/>
            </a:schemeClr>
          </a:solidFill>
          <a:ln w="9525">
            <a:solidFill>
              <a:schemeClr val="tx2"/>
            </a:solidFill>
            <a:miter lim="800000"/>
            <a:headEnd/>
            <a:tailEnd/>
          </a:ln>
        </p:spPr>
        <p:txBody>
          <a:bodyPr>
            <a:spAutoFit/>
          </a:bodyPr>
          <a:lstStyle/>
          <a:p>
            <a:pPr eaLnBrk="0" hangingPunct="0">
              <a:defRPr/>
            </a:pPr>
            <a:r>
              <a:rPr lang="en-CA" sz="1200" dirty="0">
                <a:solidFill>
                  <a:schemeClr val="bg2"/>
                </a:solidFill>
              </a:rPr>
              <a:t>Countries</a:t>
            </a:r>
          </a:p>
        </p:txBody>
      </p:sp>
      <p:grpSp>
        <p:nvGrpSpPr>
          <p:cNvPr id="2" name="Group 20"/>
          <p:cNvGrpSpPr>
            <a:grpSpLocks/>
          </p:cNvGrpSpPr>
          <p:nvPr/>
        </p:nvGrpSpPr>
        <p:grpSpPr bwMode="auto">
          <a:xfrm>
            <a:off x="4806950" y="2393950"/>
            <a:ext cx="4337050" cy="4202113"/>
            <a:chOff x="4806950" y="2393950"/>
            <a:chExt cx="4337050" cy="4202113"/>
          </a:xfrm>
        </p:grpSpPr>
        <p:pic>
          <p:nvPicPr>
            <p:cNvPr id="17422" name="Picture 38" descr="map_layer.jpg"/>
            <p:cNvPicPr>
              <a:picLocks noChangeAspect="1"/>
            </p:cNvPicPr>
            <p:nvPr/>
          </p:nvPicPr>
          <p:blipFill>
            <a:blip r:embed="rId5" cstate="print"/>
            <a:srcRect/>
            <a:stretch>
              <a:fillRect/>
            </a:stretch>
          </p:blipFill>
          <p:spPr bwMode="auto">
            <a:xfrm>
              <a:off x="6983413" y="4486275"/>
              <a:ext cx="1620837" cy="1641475"/>
            </a:xfrm>
            <a:prstGeom prst="rect">
              <a:avLst/>
            </a:prstGeom>
            <a:noFill/>
            <a:ln w="9525">
              <a:noFill/>
              <a:miter lim="800000"/>
              <a:headEnd/>
              <a:tailEnd/>
            </a:ln>
          </p:spPr>
        </p:pic>
        <p:pic>
          <p:nvPicPr>
            <p:cNvPr id="17423" name="Picture 14" descr="http://www.arc2earth.com/Themes/Arc2Earth/images/a2e_MapExport_2.png"/>
            <p:cNvPicPr>
              <a:picLocks noChangeAspect="1" noChangeArrowheads="1"/>
            </p:cNvPicPr>
            <p:nvPr/>
          </p:nvPicPr>
          <p:blipFill>
            <a:blip r:embed="rId6" cstate="print"/>
            <a:srcRect/>
            <a:stretch>
              <a:fillRect/>
            </a:stretch>
          </p:blipFill>
          <p:spPr bwMode="auto">
            <a:xfrm>
              <a:off x="5416550" y="2393950"/>
              <a:ext cx="2868613" cy="1982788"/>
            </a:xfrm>
            <a:prstGeom prst="rect">
              <a:avLst/>
            </a:prstGeom>
            <a:noFill/>
            <a:ln w="9525">
              <a:noFill/>
              <a:miter lim="800000"/>
              <a:headEnd/>
              <a:tailEnd/>
            </a:ln>
          </p:spPr>
        </p:pic>
        <p:pic>
          <p:nvPicPr>
            <p:cNvPr id="19471" name="Picture 15"/>
            <p:cNvPicPr>
              <a:picLocks noChangeAspect="1" noChangeArrowheads="1"/>
            </p:cNvPicPr>
            <p:nvPr/>
          </p:nvPicPr>
          <p:blipFill>
            <a:blip r:embed="rId7" cstate="print"/>
            <a:srcRect/>
            <a:stretch>
              <a:fillRect/>
            </a:stretch>
          </p:blipFill>
          <p:spPr bwMode="auto">
            <a:xfrm>
              <a:off x="4806950" y="3463925"/>
              <a:ext cx="2089150" cy="173196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7425" name="TextBox 28"/>
            <p:cNvSpPr txBox="1">
              <a:spLocks noChangeArrowheads="1"/>
            </p:cNvSpPr>
            <p:nvPr/>
          </p:nvSpPr>
          <p:spPr bwMode="auto">
            <a:xfrm>
              <a:off x="5753554" y="5553756"/>
              <a:ext cx="1109663" cy="307975"/>
            </a:xfrm>
            <a:prstGeom prst="rect">
              <a:avLst/>
            </a:prstGeom>
            <a:noFill/>
            <a:ln w="9525">
              <a:noFill/>
              <a:miter lim="800000"/>
              <a:headEnd/>
              <a:tailEnd/>
            </a:ln>
          </p:spPr>
          <p:txBody>
            <a:bodyPr wrap="none">
              <a:spAutoFit/>
            </a:bodyPr>
            <a:lstStyle/>
            <a:p>
              <a:r>
                <a:rPr lang="fr-CA" sz="1400" b="1" i="1"/>
                <a:t>Map layers</a:t>
              </a:r>
            </a:p>
          </p:txBody>
        </p:sp>
        <p:sp>
          <p:nvSpPr>
            <p:cNvPr id="17426" name="TextBox 39"/>
            <p:cNvSpPr txBox="1">
              <a:spLocks noChangeArrowheads="1"/>
            </p:cNvSpPr>
            <p:nvPr/>
          </p:nvSpPr>
          <p:spPr bwMode="auto">
            <a:xfrm>
              <a:off x="8275638" y="4502150"/>
              <a:ext cx="814387" cy="1593850"/>
            </a:xfrm>
            <a:prstGeom prst="rect">
              <a:avLst/>
            </a:prstGeom>
            <a:noFill/>
            <a:ln w="9525">
              <a:noFill/>
              <a:miter lim="800000"/>
              <a:headEnd/>
              <a:tailEnd/>
            </a:ln>
          </p:spPr>
          <p:txBody>
            <a:bodyPr wrap="none">
              <a:spAutoFit/>
            </a:bodyPr>
            <a:lstStyle/>
            <a:p>
              <a:pPr>
                <a:lnSpc>
                  <a:spcPts val="1300"/>
                </a:lnSpc>
              </a:pPr>
              <a:r>
                <a:rPr lang="fr-CA" sz="1200" i="1">
                  <a:solidFill>
                    <a:schemeClr val="bg1"/>
                  </a:solidFill>
                </a:rPr>
                <a:t>Lodging</a:t>
              </a:r>
            </a:p>
            <a:p>
              <a:pPr>
                <a:lnSpc>
                  <a:spcPts val="1300"/>
                </a:lnSpc>
              </a:pPr>
              <a:endParaRPr lang="fr-CA" sz="1200" i="1">
                <a:solidFill>
                  <a:schemeClr val="bg1"/>
                </a:solidFill>
              </a:endParaRPr>
            </a:p>
            <a:p>
              <a:pPr>
                <a:lnSpc>
                  <a:spcPts val="1300"/>
                </a:lnSpc>
              </a:pPr>
              <a:r>
                <a:rPr lang="fr-CA" sz="1200" i="1">
                  <a:solidFill>
                    <a:schemeClr val="bg1"/>
                  </a:solidFill>
                </a:rPr>
                <a:t>Streets</a:t>
              </a:r>
            </a:p>
            <a:p>
              <a:pPr>
                <a:lnSpc>
                  <a:spcPts val="1300"/>
                </a:lnSpc>
              </a:pPr>
              <a:endParaRPr lang="fr-CA" sz="1200" i="1">
                <a:solidFill>
                  <a:schemeClr val="bg1"/>
                </a:solidFill>
              </a:endParaRPr>
            </a:p>
            <a:p>
              <a:pPr>
                <a:lnSpc>
                  <a:spcPts val="1300"/>
                </a:lnSpc>
              </a:pPr>
              <a:r>
                <a:rPr lang="fr-CA" sz="1200" i="1">
                  <a:solidFill>
                    <a:schemeClr val="bg1"/>
                  </a:solidFill>
                </a:rPr>
                <a:t>Terrain</a:t>
              </a:r>
            </a:p>
            <a:p>
              <a:pPr>
                <a:lnSpc>
                  <a:spcPts val="1300"/>
                </a:lnSpc>
              </a:pPr>
              <a:endParaRPr lang="fr-CA" sz="1200" i="1">
                <a:solidFill>
                  <a:schemeClr val="bg1"/>
                </a:solidFill>
              </a:endParaRPr>
            </a:p>
            <a:p>
              <a:pPr>
                <a:lnSpc>
                  <a:spcPts val="1300"/>
                </a:lnSpc>
              </a:pPr>
              <a:r>
                <a:rPr lang="fr-CA" sz="1200" i="1">
                  <a:solidFill>
                    <a:schemeClr val="bg1"/>
                  </a:solidFill>
                </a:rPr>
                <a:t>Elevation</a:t>
              </a:r>
            </a:p>
            <a:p>
              <a:pPr>
                <a:lnSpc>
                  <a:spcPts val="1300"/>
                </a:lnSpc>
              </a:pPr>
              <a:endParaRPr lang="fr-CA" sz="1200" i="1">
                <a:solidFill>
                  <a:schemeClr val="bg1"/>
                </a:solidFill>
              </a:endParaRPr>
            </a:p>
            <a:p>
              <a:pPr>
                <a:lnSpc>
                  <a:spcPts val="1300"/>
                </a:lnSpc>
              </a:pPr>
              <a:r>
                <a:rPr lang="fr-CA" sz="1200" i="1">
                  <a:solidFill>
                    <a:schemeClr val="bg1"/>
                  </a:solidFill>
                </a:rPr>
                <a:t>Land use</a:t>
              </a:r>
            </a:p>
          </p:txBody>
        </p:sp>
        <p:grpSp>
          <p:nvGrpSpPr>
            <p:cNvPr id="3" name="Group 35"/>
            <p:cNvGrpSpPr>
              <a:grpSpLocks/>
            </p:cNvGrpSpPr>
            <p:nvPr/>
          </p:nvGrpSpPr>
          <p:grpSpPr bwMode="auto">
            <a:xfrm>
              <a:off x="6238875" y="3808413"/>
              <a:ext cx="2905125" cy="2787650"/>
              <a:chOff x="811213" y="1993900"/>
              <a:chExt cx="2905125" cy="2787650"/>
            </a:xfrm>
          </p:grpSpPr>
          <p:sp>
            <p:nvSpPr>
              <p:cNvPr id="37" name="Rectangle 36"/>
              <p:cNvSpPr/>
              <p:nvPr/>
            </p:nvSpPr>
            <p:spPr>
              <a:xfrm rot="2941855">
                <a:off x="864395" y="3344068"/>
                <a:ext cx="2787650" cy="873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8" name="Rectangle 37"/>
              <p:cNvSpPr/>
              <p:nvPr/>
            </p:nvSpPr>
            <p:spPr>
              <a:xfrm rot="8155841" flipV="1">
                <a:off x="811213" y="3352800"/>
                <a:ext cx="2905125" cy="936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grpSp>
      <p:pic>
        <p:nvPicPr>
          <p:cNvPr id="24" name="Picture 13"/>
          <p:cNvPicPr>
            <a:picLocks noChangeArrowheads="1"/>
          </p:cNvPicPr>
          <p:nvPr/>
        </p:nvPicPr>
        <p:blipFill>
          <a:blip r:embed="rId8" cstate="print"/>
          <a:srcRect/>
          <a:stretch>
            <a:fillRect/>
          </a:stretch>
        </p:blipFill>
        <p:spPr bwMode="auto">
          <a:xfrm>
            <a:off x="6468592" y="6002974"/>
            <a:ext cx="726971" cy="642374"/>
          </a:xfrm>
          <a:prstGeom prst="rect">
            <a:avLst/>
          </a:prstGeom>
          <a:noFill/>
          <a:ln w="9525">
            <a:noFill/>
            <a:miter lim="800000"/>
            <a:headEnd/>
            <a:tailEnd/>
          </a:ln>
          <a:effectLst/>
        </p:spPr>
      </p:pic>
      <p:pic>
        <p:nvPicPr>
          <p:cNvPr id="25" name="Picture 14"/>
          <p:cNvPicPr>
            <a:picLocks noChangeArrowheads="1"/>
          </p:cNvPicPr>
          <p:nvPr/>
        </p:nvPicPr>
        <p:blipFill>
          <a:blip r:embed="rId9" cstate="print"/>
          <a:srcRect/>
          <a:stretch>
            <a:fillRect/>
          </a:stretch>
        </p:blipFill>
        <p:spPr bwMode="auto">
          <a:xfrm>
            <a:off x="4012464" y="5971068"/>
            <a:ext cx="793453" cy="6530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meriques.jpg"/>
          <p:cNvPicPr>
            <a:picLocks noChangeAspect="1"/>
          </p:cNvPicPr>
          <p:nvPr/>
        </p:nvPicPr>
        <p:blipFill>
          <a:blip r:embed="rId3" cstate="print"/>
          <a:stretch>
            <a:fillRect/>
          </a:stretch>
        </p:blipFill>
        <p:spPr>
          <a:xfrm>
            <a:off x="5918200" y="3148013"/>
            <a:ext cx="2135188" cy="1473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8435" name="Content Placeholder 2"/>
          <p:cNvSpPr>
            <a:spLocks noGrp="1"/>
          </p:cNvSpPr>
          <p:nvPr>
            <p:ph idx="1"/>
          </p:nvPr>
        </p:nvSpPr>
        <p:spPr>
          <a:xfrm>
            <a:off x="387350" y="1392238"/>
            <a:ext cx="8229600" cy="798512"/>
          </a:xfrm>
        </p:spPr>
        <p:txBody>
          <a:bodyPr/>
          <a:lstStyle/>
          <a:p>
            <a:pPr marL="342900" lvl="1" indent="-342900" eaLnBrk="1" hangingPunct="1">
              <a:buSzPct val="80000"/>
              <a:buFont typeface="Wingdings" pitchFamily="2" charset="2"/>
              <a:buChar char="ü"/>
            </a:pPr>
            <a:r>
              <a:rPr lang="en-CA" sz="2000" smtClean="0"/>
              <a:t>Drilling is executed on a member or on a selection of several members (at the same or at different levels of detail of a dimension). </a:t>
            </a:r>
            <a:endParaRPr lang="en-CA" smtClean="0"/>
          </a:p>
        </p:txBody>
      </p:sp>
      <p:sp>
        <p:nvSpPr>
          <p:cNvPr id="18436" name="Title 1"/>
          <p:cNvSpPr>
            <a:spLocks noGrp="1"/>
          </p:cNvSpPr>
          <p:nvPr>
            <p:ph type="title"/>
          </p:nvPr>
        </p:nvSpPr>
        <p:spPr>
          <a:xfrm>
            <a:off x="0" y="261938"/>
            <a:ext cx="8229600" cy="684212"/>
          </a:xfrm>
        </p:spPr>
        <p:txBody>
          <a:bodyPr/>
          <a:lstStyle/>
          <a:p>
            <a:pPr eaLnBrk="1" hangingPunct="1">
              <a:lnSpc>
                <a:spcPts val="3000"/>
              </a:lnSpc>
              <a:spcBef>
                <a:spcPts val="600"/>
              </a:spcBef>
            </a:pPr>
            <a:r>
              <a:rPr lang="en-CA" sz="4000" dirty="0" smtClean="0"/>
              <a:t>Functionalities: </a:t>
            </a:r>
            <a:r>
              <a:rPr lang="en-CA" sz="3200" i="1" dirty="0" smtClean="0"/>
              <a:t>Interactive Exploration</a:t>
            </a:r>
            <a:r>
              <a:rPr lang="en-CA" sz="4000" dirty="0" smtClean="0"/>
              <a:t/>
            </a:r>
            <a:br>
              <a:rPr lang="en-CA" sz="4000" dirty="0" smtClean="0"/>
            </a:br>
            <a:r>
              <a:rPr lang="en-CA" sz="2400" i="1" dirty="0" smtClean="0"/>
              <a:t>supporting the true spirit of data drilling</a:t>
            </a:r>
            <a:endParaRPr lang="en-CA" i="1" dirty="0" smtClean="0"/>
          </a:p>
        </p:txBody>
      </p:sp>
      <p:sp>
        <p:nvSpPr>
          <p:cNvPr id="21" name="Content Placeholder 9"/>
          <p:cNvSpPr txBox="1">
            <a:spLocks/>
          </p:cNvSpPr>
          <p:nvPr/>
        </p:nvSpPr>
        <p:spPr>
          <a:xfrm>
            <a:off x="506413" y="2452688"/>
            <a:ext cx="4165600" cy="665162"/>
          </a:xfrm>
          <a:prstGeom prst="rect">
            <a:avLst/>
          </a:prstGeom>
        </p:spPr>
        <p:txBody>
          <a:bodyPr/>
          <a:lstStyle/>
          <a:p>
            <a:pPr marL="342900" indent="-342900">
              <a:spcBef>
                <a:spcPct val="20000"/>
              </a:spcBef>
              <a:buClr>
                <a:schemeClr val="tx2"/>
              </a:buClr>
              <a:buSzPct val="125000"/>
              <a:defRPr/>
            </a:pPr>
            <a:r>
              <a:rPr lang="en-CA" sz="1600" dirty="0">
                <a:solidFill>
                  <a:srgbClr val="006699"/>
                </a:solidFill>
                <a:latin typeface="+mn-lt"/>
                <a:cs typeface="+mn-cs"/>
              </a:rPr>
              <a:t>	Drilling by members </a:t>
            </a:r>
            <a:br>
              <a:rPr lang="en-CA" sz="1600" dirty="0">
                <a:solidFill>
                  <a:srgbClr val="006699"/>
                </a:solidFill>
                <a:latin typeface="+mn-lt"/>
                <a:cs typeface="+mn-cs"/>
              </a:rPr>
            </a:br>
            <a:r>
              <a:rPr lang="en-CA" sz="1600" dirty="0">
                <a:solidFill>
                  <a:srgbClr val="006699"/>
                </a:solidFill>
                <a:latin typeface="+mn-lt"/>
                <a:cs typeface="+mn-cs"/>
              </a:rPr>
              <a:t>at different level of details</a:t>
            </a:r>
            <a:endParaRPr lang="fr-CA" sz="1600" dirty="0">
              <a:solidFill>
                <a:srgbClr val="006699"/>
              </a:solidFill>
              <a:latin typeface="+mn-lt"/>
              <a:cs typeface="+mn-cs"/>
            </a:endParaRPr>
          </a:p>
        </p:txBody>
      </p:sp>
      <p:pic>
        <p:nvPicPr>
          <p:cNvPr id="18438" name="Picture 27" descr="USA.jpg"/>
          <p:cNvPicPr>
            <a:picLocks noChangeAspect="1"/>
          </p:cNvPicPr>
          <p:nvPr/>
        </p:nvPicPr>
        <p:blipFill>
          <a:blip r:embed="rId4" cstate="print"/>
          <a:srcRect/>
          <a:stretch>
            <a:fillRect/>
          </a:stretch>
        </p:blipFill>
        <p:spPr bwMode="auto">
          <a:xfrm>
            <a:off x="1441450" y="3146425"/>
            <a:ext cx="2173288" cy="1925638"/>
          </a:xfrm>
          <a:prstGeom prst="rect">
            <a:avLst/>
          </a:prstGeom>
          <a:noFill/>
          <a:ln w="9525">
            <a:noFill/>
            <a:miter lim="800000"/>
            <a:headEnd/>
            <a:tailEnd/>
          </a:ln>
        </p:spPr>
      </p:pic>
      <p:grpSp>
        <p:nvGrpSpPr>
          <p:cNvPr id="2" name="Group 23"/>
          <p:cNvGrpSpPr>
            <a:grpSpLocks/>
          </p:cNvGrpSpPr>
          <p:nvPr/>
        </p:nvGrpSpPr>
        <p:grpSpPr bwMode="auto">
          <a:xfrm>
            <a:off x="222250" y="5024438"/>
            <a:ext cx="3598863" cy="1649412"/>
            <a:chOff x="222250" y="5024599"/>
            <a:chExt cx="3598863" cy="1649251"/>
          </a:xfrm>
        </p:grpSpPr>
        <p:pic>
          <p:nvPicPr>
            <p:cNvPr id="18454" name="Picture 37" descr="spatial_members1.jpg"/>
            <p:cNvPicPr>
              <a:picLocks noChangeAspect="1"/>
            </p:cNvPicPr>
            <p:nvPr/>
          </p:nvPicPr>
          <p:blipFill>
            <a:blip r:embed="rId5" cstate="print"/>
            <a:srcRect/>
            <a:stretch>
              <a:fillRect/>
            </a:stretch>
          </p:blipFill>
          <p:spPr bwMode="auto">
            <a:xfrm>
              <a:off x="790308" y="5024599"/>
              <a:ext cx="3030805" cy="1158478"/>
            </a:xfrm>
            <a:prstGeom prst="rect">
              <a:avLst/>
            </a:prstGeom>
            <a:noFill/>
            <a:ln w="9525">
              <a:noFill/>
              <a:miter lim="800000"/>
              <a:headEnd/>
              <a:tailEnd/>
            </a:ln>
          </p:spPr>
        </p:pic>
        <p:sp>
          <p:nvSpPr>
            <p:cNvPr id="32" name="TextBox 31"/>
            <p:cNvSpPr txBox="1"/>
            <p:nvPr/>
          </p:nvSpPr>
          <p:spPr bwMode="auto">
            <a:xfrm>
              <a:off x="222250" y="6150026"/>
              <a:ext cx="2582863" cy="523824"/>
            </a:xfrm>
            <a:prstGeom prst="rect">
              <a:avLst/>
            </a:prstGeom>
            <a:solidFill>
              <a:schemeClr val="accent5">
                <a:lumMod val="40000"/>
                <a:lumOff val="60000"/>
              </a:schemeClr>
            </a:solidFill>
            <a:ln>
              <a:noFill/>
            </a:ln>
          </p:spPr>
          <p:txBody>
            <a:bodyPr wrap="none">
              <a:spAutoFit/>
            </a:bodyPr>
            <a:lstStyle/>
            <a:p>
              <a:pPr>
                <a:defRPr/>
              </a:pPr>
              <a:r>
                <a:rPr lang="en-CA" sz="1400" b="1" i="1" dirty="0">
                  <a:solidFill>
                    <a:schemeClr val="bg2"/>
                  </a:solidFill>
                </a:rPr>
                <a:t>Result in province members</a:t>
              </a:r>
            </a:p>
            <a:p>
              <a:pPr>
                <a:defRPr/>
              </a:pPr>
              <a:r>
                <a:rPr lang="en-CA" sz="1400" b="1" i="1" dirty="0">
                  <a:solidFill>
                    <a:schemeClr val="bg2"/>
                  </a:solidFill>
                </a:rPr>
                <a:t>of Canada only</a:t>
              </a:r>
            </a:p>
          </p:txBody>
        </p:sp>
      </p:grpSp>
      <p:sp>
        <p:nvSpPr>
          <p:cNvPr id="34" name="TextBox 33"/>
          <p:cNvSpPr txBox="1"/>
          <p:nvPr/>
        </p:nvSpPr>
        <p:spPr>
          <a:xfrm>
            <a:off x="5292725" y="3130550"/>
            <a:ext cx="1338263" cy="307975"/>
          </a:xfrm>
          <a:prstGeom prst="rect">
            <a:avLst/>
          </a:prstGeom>
          <a:solidFill>
            <a:schemeClr val="accent5">
              <a:lumMod val="40000"/>
              <a:lumOff val="60000"/>
            </a:schemeClr>
          </a:solidFill>
          <a:ln>
            <a:noFill/>
          </a:ln>
        </p:spPr>
        <p:txBody>
          <a:bodyPr wrap="none">
            <a:spAutoFit/>
          </a:bodyPr>
          <a:lstStyle/>
          <a:p>
            <a:pPr>
              <a:defRPr/>
            </a:pPr>
            <a:r>
              <a:rPr lang="fr-CA" sz="1400" b="1" i="1" dirty="0">
                <a:solidFill>
                  <a:schemeClr val="bg2"/>
                </a:solidFill>
              </a:rPr>
              <a:t>Country layer</a:t>
            </a:r>
          </a:p>
        </p:txBody>
      </p:sp>
      <p:sp>
        <p:nvSpPr>
          <p:cNvPr id="36" name="TextBox 35"/>
          <p:cNvSpPr txBox="1"/>
          <p:nvPr/>
        </p:nvSpPr>
        <p:spPr>
          <a:xfrm>
            <a:off x="277813" y="3130550"/>
            <a:ext cx="1717675" cy="307975"/>
          </a:xfrm>
          <a:prstGeom prst="rect">
            <a:avLst/>
          </a:prstGeom>
          <a:solidFill>
            <a:schemeClr val="accent5">
              <a:lumMod val="40000"/>
              <a:lumOff val="60000"/>
            </a:schemeClr>
          </a:solidFill>
          <a:ln>
            <a:noFill/>
          </a:ln>
        </p:spPr>
        <p:txBody>
          <a:bodyPr wrap="none">
            <a:spAutoFit/>
          </a:bodyPr>
          <a:lstStyle/>
          <a:p>
            <a:pPr>
              <a:defRPr/>
            </a:pPr>
            <a:r>
              <a:rPr lang="en-CA" sz="1400" b="1" i="1">
                <a:solidFill>
                  <a:schemeClr val="bg2"/>
                </a:solidFill>
              </a:rPr>
              <a:t>Country members</a:t>
            </a:r>
          </a:p>
        </p:txBody>
      </p:sp>
      <p:grpSp>
        <p:nvGrpSpPr>
          <p:cNvPr id="3" name="Group 39"/>
          <p:cNvGrpSpPr>
            <a:grpSpLocks/>
          </p:cNvGrpSpPr>
          <p:nvPr/>
        </p:nvGrpSpPr>
        <p:grpSpPr bwMode="auto">
          <a:xfrm>
            <a:off x="5292725" y="4613275"/>
            <a:ext cx="2811463" cy="2076450"/>
            <a:chOff x="5292436" y="4613567"/>
            <a:chExt cx="2812473" cy="2074604"/>
          </a:xfrm>
        </p:grpSpPr>
        <p:pic>
          <p:nvPicPr>
            <p:cNvPr id="29" name="Picture 7"/>
            <p:cNvPicPr>
              <a:picLocks noChangeAspect="1" noChangeArrowheads="1"/>
            </p:cNvPicPr>
            <p:nvPr/>
          </p:nvPicPr>
          <p:blipFill>
            <a:blip r:embed="rId6" cstate="print"/>
            <a:srcRect/>
            <a:stretch>
              <a:fillRect/>
            </a:stretch>
          </p:blipFill>
          <p:spPr bwMode="auto">
            <a:xfrm>
              <a:off x="5891139" y="4811829"/>
              <a:ext cx="2164539" cy="144809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5" name="TextBox 34"/>
            <p:cNvSpPr txBox="1"/>
            <p:nvPr/>
          </p:nvSpPr>
          <p:spPr>
            <a:xfrm>
              <a:off x="5292436" y="6164762"/>
              <a:ext cx="2812473" cy="523409"/>
            </a:xfrm>
            <a:prstGeom prst="rect">
              <a:avLst/>
            </a:prstGeom>
            <a:solidFill>
              <a:schemeClr val="accent5">
                <a:lumMod val="40000"/>
                <a:lumOff val="60000"/>
              </a:schemeClr>
            </a:solidFill>
            <a:ln>
              <a:noFill/>
            </a:ln>
          </p:spPr>
          <p:txBody>
            <a:bodyPr>
              <a:spAutoFit/>
            </a:bodyPr>
            <a:lstStyle/>
            <a:p>
              <a:pPr>
                <a:defRPr/>
              </a:pPr>
              <a:r>
                <a:rPr lang="en-CA" sz="1400" b="1" i="1" dirty="0">
                  <a:solidFill>
                    <a:schemeClr val="bg2"/>
                  </a:solidFill>
                </a:rPr>
                <a:t>Result in opening the entire Province</a:t>
              </a:r>
              <a:r>
                <a:rPr lang="en-CA" sz="1400" b="1" i="1" dirty="0">
                  <a:solidFill>
                    <a:schemeClr val="bg2"/>
                  </a:solidFill>
                  <a:latin typeface="Georgia"/>
                </a:rPr>
                <a:t>/</a:t>
              </a:r>
              <a:r>
                <a:rPr lang="en-CA" sz="1400" b="1" i="1" dirty="0">
                  <a:solidFill>
                    <a:schemeClr val="bg2"/>
                  </a:solidFill>
                </a:rPr>
                <a:t>states layer</a:t>
              </a:r>
            </a:p>
          </p:txBody>
        </p:sp>
        <p:sp>
          <p:nvSpPr>
            <p:cNvPr id="18453" name="TextBox 36"/>
            <p:cNvSpPr txBox="1">
              <a:spLocks noChangeArrowheads="1"/>
            </p:cNvSpPr>
            <p:nvPr/>
          </p:nvSpPr>
          <p:spPr bwMode="auto">
            <a:xfrm>
              <a:off x="5306290" y="4613567"/>
              <a:ext cx="2668804" cy="307601"/>
            </a:xfrm>
            <a:prstGeom prst="rect">
              <a:avLst/>
            </a:prstGeom>
            <a:solidFill>
              <a:srgbClr val="7CA1CE"/>
            </a:solidFill>
            <a:ln w="9525">
              <a:noFill/>
              <a:miter lim="800000"/>
              <a:headEnd/>
              <a:tailEnd/>
            </a:ln>
          </p:spPr>
          <p:txBody>
            <a:bodyPr>
              <a:spAutoFit/>
            </a:bodyPr>
            <a:lstStyle/>
            <a:p>
              <a:r>
                <a:rPr lang="en-CA" sz="1400" b="1" i="1">
                  <a:solidFill>
                    <a:schemeClr val="bg2"/>
                  </a:solidFill>
                </a:rPr>
                <a:t>Spatial drill on Country  layer</a:t>
              </a:r>
            </a:p>
          </p:txBody>
        </p:sp>
      </p:grpSp>
      <p:grpSp>
        <p:nvGrpSpPr>
          <p:cNvPr id="4" name="Group 40"/>
          <p:cNvGrpSpPr>
            <a:grpSpLocks/>
          </p:cNvGrpSpPr>
          <p:nvPr/>
        </p:nvGrpSpPr>
        <p:grpSpPr bwMode="auto">
          <a:xfrm>
            <a:off x="5441950" y="2598738"/>
            <a:ext cx="3702050" cy="3221037"/>
            <a:chOff x="5441373" y="2599459"/>
            <a:chExt cx="3702627" cy="3219739"/>
          </a:xfrm>
        </p:grpSpPr>
        <p:sp>
          <p:nvSpPr>
            <p:cNvPr id="19" name="Content Placeholder 8"/>
            <p:cNvSpPr txBox="1">
              <a:spLocks/>
            </p:cNvSpPr>
            <p:nvPr/>
          </p:nvSpPr>
          <p:spPr bwMode="auto">
            <a:xfrm>
              <a:off x="5441373" y="2599459"/>
              <a:ext cx="3702627" cy="888642"/>
            </a:xfrm>
            <a:prstGeom prst="rect">
              <a:avLst/>
            </a:prstGeom>
            <a:noFill/>
            <a:ln w="9525">
              <a:noFill/>
              <a:miter lim="800000"/>
              <a:headEnd/>
              <a:tailEnd/>
            </a:ln>
          </p:spPr>
          <p:txBody>
            <a:bodyPr/>
            <a:lstStyle/>
            <a:p>
              <a:pPr marL="342900" indent="-342900">
                <a:spcBef>
                  <a:spcPct val="20000"/>
                </a:spcBef>
                <a:buClr>
                  <a:schemeClr val="tx2"/>
                </a:buClr>
                <a:buSzPct val="125000"/>
                <a:defRPr/>
              </a:pPr>
              <a:r>
                <a:rPr lang="en-CA" sz="1600" dirty="0">
                  <a:solidFill>
                    <a:srgbClr val="FF0000"/>
                  </a:solidFill>
                  <a:latin typeface="+mn-lt"/>
                  <a:cs typeface="+mn-cs"/>
                </a:rPr>
                <a:t>This is not </a:t>
              </a:r>
              <a:r>
                <a:rPr lang="en-CA" sz="1600" dirty="0" smtClean="0">
                  <a:solidFill>
                    <a:srgbClr val="FF0000"/>
                  </a:solidFill>
                  <a:latin typeface="+mn-lt"/>
                  <a:cs typeface="+mn-cs"/>
                </a:rPr>
                <a:t>OLAP drilling !</a:t>
              </a:r>
              <a:endParaRPr lang="fr-CA" sz="1600" dirty="0">
                <a:solidFill>
                  <a:srgbClr val="FF0000"/>
                </a:solidFill>
                <a:latin typeface="+mn-lt"/>
                <a:cs typeface="+mn-cs"/>
              </a:endParaRPr>
            </a:p>
          </p:txBody>
        </p:sp>
        <p:grpSp>
          <p:nvGrpSpPr>
            <p:cNvPr id="5" name="Group 32"/>
            <p:cNvGrpSpPr>
              <a:grpSpLocks/>
            </p:cNvGrpSpPr>
            <p:nvPr/>
          </p:nvGrpSpPr>
          <p:grpSpPr bwMode="auto">
            <a:xfrm>
              <a:off x="5529406" y="3031548"/>
              <a:ext cx="2905125" cy="2787650"/>
              <a:chOff x="5570970" y="2893002"/>
              <a:chExt cx="2905125" cy="2787650"/>
            </a:xfrm>
          </p:grpSpPr>
          <p:sp>
            <p:nvSpPr>
              <p:cNvPr id="17" name="Rectangle 16"/>
              <p:cNvSpPr/>
              <p:nvPr/>
            </p:nvSpPr>
            <p:spPr>
              <a:xfrm rot="2941855">
                <a:off x="5622645" y="4242139"/>
                <a:ext cx="2788113" cy="889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8" name="Rectangle 17"/>
              <p:cNvSpPr/>
              <p:nvPr/>
            </p:nvSpPr>
            <p:spPr>
              <a:xfrm rot="8155841" flipV="1">
                <a:off x="5570264" y="4252478"/>
                <a:ext cx="2905578" cy="936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grpSp>
      <p:grpSp>
        <p:nvGrpSpPr>
          <p:cNvPr id="6" name="Group 22"/>
          <p:cNvGrpSpPr>
            <a:grpSpLocks/>
          </p:cNvGrpSpPr>
          <p:nvPr/>
        </p:nvGrpSpPr>
        <p:grpSpPr bwMode="auto">
          <a:xfrm>
            <a:off x="236538" y="3476625"/>
            <a:ext cx="3324225" cy="1444625"/>
            <a:chOff x="236106" y="3476846"/>
            <a:chExt cx="3324419" cy="1444132"/>
          </a:xfrm>
        </p:grpSpPr>
        <p:sp>
          <p:nvSpPr>
            <p:cNvPr id="18445" name="TextBox 30"/>
            <p:cNvSpPr txBox="1">
              <a:spLocks noChangeArrowheads="1"/>
            </p:cNvSpPr>
            <p:nvPr/>
          </p:nvSpPr>
          <p:spPr bwMode="auto">
            <a:xfrm>
              <a:off x="236106" y="4613275"/>
              <a:ext cx="2868008" cy="307703"/>
            </a:xfrm>
            <a:prstGeom prst="rect">
              <a:avLst/>
            </a:prstGeom>
            <a:solidFill>
              <a:srgbClr val="7CA1CE"/>
            </a:solidFill>
            <a:ln w="9525">
              <a:noFill/>
              <a:miter lim="800000"/>
              <a:headEnd/>
              <a:tailEnd/>
            </a:ln>
          </p:spPr>
          <p:txBody>
            <a:bodyPr>
              <a:spAutoFit/>
            </a:bodyPr>
            <a:lstStyle/>
            <a:p>
              <a:r>
                <a:rPr lang="en-CA" sz="1400" b="1" i="1">
                  <a:solidFill>
                    <a:schemeClr val="bg2"/>
                  </a:solidFill>
                </a:rPr>
                <a:t>Spatial drill on Canada member</a:t>
              </a:r>
            </a:p>
          </p:txBody>
        </p:sp>
        <p:sp>
          <p:nvSpPr>
            <p:cNvPr id="18446" name="TextBox 21"/>
            <p:cNvSpPr txBox="1">
              <a:spLocks noChangeArrowheads="1"/>
            </p:cNvSpPr>
            <p:nvPr/>
          </p:nvSpPr>
          <p:spPr bwMode="auto">
            <a:xfrm>
              <a:off x="2636874" y="3476846"/>
              <a:ext cx="923651" cy="338554"/>
            </a:xfrm>
            <a:prstGeom prst="rect">
              <a:avLst/>
            </a:prstGeom>
            <a:noFill/>
            <a:ln w="9525">
              <a:noFill/>
              <a:miter lim="800000"/>
              <a:headEnd/>
              <a:tailEnd/>
            </a:ln>
          </p:spPr>
          <p:txBody>
            <a:bodyPr wrap="none">
              <a:spAutoFit/>
            </a:bodyPr>
            <a:lstStyle/>
            <a:p>
              <a:r>
                <a:rPr lang="en-CA" sz="1600" b="1" i="1"/>
                <a:t>Canada</a:t>
              </a:r>
              <a:endParaRPr lang="fr-CA" sz="1600" b="1" i="1"/>
            </a:p>
          </p:txBody>
        </p:sp>
      </p:grpSp>
      <p:pic>
        <p:nvPicPr>
          <p:cNvPr id="24" name="Picture 13"/>
          <p:cNvPicPr>
            <a:picLocks noChangeArrowheads="1"/>
          </p:cNvPicPr>
          <p:nvPr/>
        </p:nvPicPr>
        <p:blipFill>
          <a:blip r:embed="rId7" cstate="print"/>
          <a:srcRect/>
          <a:stretch>
            <a:fillRect/>
          </a:stretch>
        </p:blipFill>
        <p:spPr bwMode="auto">
          <a:xfrm>
            <a:off x="5075728" y="5099208"/>
            <a:ext cx="726971" cy="642374"/>
          </a:xfrm>
          <a:prstGeom prst="rect">
            <a:avLst/>
          </a:prstGeom>
          <a:noFill/>
          <a:ln w="9525">
            <a:noFill/>
            <a:miter lim="800000"/>
            <a:headEnd/>
            <a:tailEnd/>
          </a:ln>
          <a:effectLst/>
        </p:spPr>
      </p:pic>
      <p:pic>
        <p:nvPicPr>
          <p:cNvPr id="25" name="Picture 14"/>
          <p:cNvPicPr>
            <a:picLocks noChangeArrowheads="1"/>
          </p:cNvPicPr>
          <p:nvPr/>
        </p:nvPicPr>
        <p:blipFill>
          <a:blip r:embed="rId8" cstate="print"/>
          <a:srcRect/>
          <a:stretch>
            <a:fillRect/>
          </a:stretch>
        </p:blipFill>
        <p:spPr bwMode="auto">
          <a:xfrm>
            <a:off x="3544631" y="5035404"/>
            <a:ext cx="793453" cy="6530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428750"/>
            <a:ext cx="8229600" cy="1104900"/>
          </a:xfrm>
        </p:spPr>
        <p:txBody>
          <a:bodyPr/>
          <a:lstStyle/>
          <a:p>
            <a:pPr marL="342900" lvl="1" indent="-342900" eaLnBrk="1" hangingPunct="1">
              <a:buClr>
                <a:schemeClr val="accent1"/>
              </a:buClr>
              <a:buFont typeface="Wingdings" pitchFamily="2" charset="2"/>
              <a:buChar char="ü"/>
            </a:pPr>
            <a:r>
              <a:rPr lang="en-CA" sz="2000" dirty="0" smtClean="0"/>
              <a:t>Changes the orientation of the dimensions to produce a new display.</a:t>
            </a:r>
          </a:p>
          <a:p>
            <a:pPr marL="342900" lvl="1" indent="-342900" eaLnBrk="1" hangingPunct="1">
              <a:buClr>
                <a:schemeClr val="accent1"/>
              </a:buClr>
              <a:buFont typeface="Wingdings" pitchFamily="2" charset="2"/>
              <a:buChar char="ü"/>
            </a:pPr>
            <a:r>
              <a:rPr lang="en-CA" sz="2000" dirty="0" smtClean="0"/>
              <a:t>Applied to a map = a different type of map</a:t>
            </a:r>
          </a:p>
          <a:p>
            <a:pPr marL="342900" lvl="1" indent="-342900" eaLnBrk="1" hangingPunct="1">
              <a:buClr>
                <a:schemeClr val="accent1"/>
              </a:buClr>
              <a:buFont typeface="Wingdings" pitchFamily="2" charset="2"/>
              <a:buChar char="ü"/>
            </a:pPr>
            <a:r>
              <a:rPr lang="en-CA" sz="2000" dirty="0" smtClean="0"/>
              <a:t>Built-in rules must exist to produce the pivoting map corresponding to dimensions selection instantaneously without SQL</a:t>
            </a:r>
            <a:endParaRPr lang="en-CA" dirty="0" smtClean="0"/>
          </a:p>
        </p:txBody>
      </p:sp>
      <p:sp>
        <p:nvSpPr>
          <p:cNvPr id="19459" name="Title 1"/>
          <p:cNvSpPr>
            <a:spLocks noGrp="1"/>
          </p:cNvSpPr>
          <p:nvPr>
            <p:ph type="title"/>
          </p:nvPr>
        </p:nvSpPr>
        <p:spPr>
          <a:xfrm>
            <a:off x="0" y="307975"/>
            <a:ext cx="8229600" cy="638175"/>
          </a:xfrm>
        </p:spPr>
        <p:txBody>
          <a:bodyPr/>
          <a:lstStyle/>
          <a:p>
            <a:pPr eaLnBrk="1" hangingPunct="1">
              <a:lnSpc>
                <a:spcPts val="3000"/>
              </a:lnSpc>
              <a:spcBef>
                <a:spcPts val="600"/>
              </a:spcBef>
            </a:pPr>
            <a:r>
              <a:rPr lang="en-CA" sz="4000" dirty="0" smtClean="0"/>
              <a:t>Functionalities: </a:t>
            </a:r>
            <a:r>
              <a:rPr lang="en-CA" sz="3200" i="1" dirty="0" smtClean="0"/>
              <a:t>Interactive Exploration</a:t>
            </a:r>
            <a:r>
              <a:rPr lang="en-CA" dirty="0" smtClean="0"/>
              <a:t/>
            </a:r>
            <a:br>
              <a:rPr lang="en-CA" dirty="0" smtClean="0"/>
            </a:br>
            <a:r>
              <a:rPr lang="en-CA" sz="2400" i="1" dirty="0" smtClean="0"/>
              <a:t>Pivot on map</a:t>
            </a:r>
            <a:endParaRPr lang="en-CA" i="1" dirty="0" smtClean="0"/>
          </a:p>
        </p:txBody>
      </p:sp>
      <p:sp>
        <p:nvSpPr>
          <p:cNvPr id="19460" name="Slide Number Placeholder 5"/>
          <p:cNvSpPr>
            <a:spLocks noGrp="1"/>
          </p:cNvSpPr>
          <p:nvPr>
            <p:ph type="sldNum" sz="quarter" idx="10"/>
          </p:nvPr>
        </p:nvSpPr>
        <p:spPr>
          <a:noFill/>
        </p:spPr>
        <p:txBody>
          <a:bodyPr/>
          <a:lstStyle/>
          <a:p>
            <a:pPr defTabSz="449263"/>
            <a:fld id="{C3214DAA-5089-4258-85F6-5B8D7B65EFF3}" type="slidenum">
              <a:rPr lang="en-US" smtClean="0">
                <a:latin typeface="Arial" charset="0"/>
              </a:rPr>
              <a:pPr defTabSz="449263"/>
              <a:t>24</a:t>
            </a:fld>
            <a:endParaRPr lang="en-US" smtClean="0">
              <a:latin typeface="Arial" charset="0"/>
            </a:endParaRPr>
          </a:p>
        </p:txBody>
      </p:sp>
      <p:graphicFrame>
        <p:nvGraphicFramePr>
          <p:cNvPr id="7" name="Table 6"/>
          <p:cNvGraphicFramePr>
            <a:graphicFrameLocks noGrp="1"/>
          </p:cNvGraphicFramePr>
          <p:nvPr/>
        </p:nvGraphicFramePr>
        <p:xfrm>
          <a:off x="720725" y="4044950"/>
          <a:ext cx="1224382" cy="1372040"/>
        </p:xfrm>
        <a:graphic>
          <a:graphicData uri="http://schemas.openxmlformats.org/drawingml/2006/table">
            <a:tbl>
              <a:tblPr firstRow="1" bandRow="1">
                <a:tableStyleId>{F5AB1C69-6EDB-4FF4-983F-18BD219EF322}</a:tableStyleId>
              </a:tblPr>
              <a:tblGrid>
                <a:gridCol w="606864"/>
                <a:gridCol w="617518"/>
              </a:tblGrid>
              <a:tr h="274408">
                <a:tc>
                  <a:txBody>
                    <a:bodyPr/>
                    <a:lstStyle/>
                    <a:p>
                      <a:pPr algn="ctr"/>
                      <a:endParaRPr lang="fr-CA"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800" b="1" dirty="0" smtClean="0">
                          <a:solidFill>
                            <a:schemeClr val="bg2"/>
                          </a:solidFill>
                        </a:rPr>
                        <a:t>Canada</a:t>
                      </a:r>
                      <a:endParaRPr lang="fr-CA" sz="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74408">
                <a:tc>
                  <a:txBody>
                    <a:bodyPr/>
                    <a:lstStyle/>
                    <a:p>
                      <a:pPr algn="ctr"/>
                      <a:r>
                        <a:rPr lang="en-CA" sz="800" b="1" dirty="0" smtClean="0">
                          <a:solidFill>
                            <a:schemeClr val="bg2"/>
                          </a:solidFill>
                        </a:rPr>
                        <a:t>2000</a:t>
                      </a:r>
                      <a:endParaRPr lang="fr-CA" sz="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408">
                <a:tc>
                  <a:txBody>
                    <a:bodyPr/>
                    <a:lstStyle/>
                    <a:p>
                      <a:pPr algn="ctr"/>
                      <a:r>
                        <a:rPr lang="en-CA" sz="800" b="1" dirty="0" smtClean="0">
                          <a:solidFill>
                            <a:schemeClr val="bg2"/>
                          </a:solidFill>
                        </a:rPr>
                        <a:t>2001</a:t>
                      </a:r>
                      <a:endParaRPr lang="fr-CA" sz="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408">
                <a:tc>
                  <a:txBody>
                    <a:bodyPr/>
                    <a:lstStyle/>
                    <a:p>
                      <a:pPr algn="ctr"/>
                      <a:r>
                        <a:rPr lang="en-CA" sz="800" b="1" dirty="0" smtClean="0">
                          <a:solidFill>
                            <a:schemeClr val="bg2"/>
                          </a:solidFill>
                        </a:rPr>
                        <a:t>2002</a:t>
                      </a:r>
                      <a:endParaRPr lang="fr-CA" sz="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408">
                <a:tc>
                  <a:txBody>
                    <a:bodyPr/>
                    <a:lstStyle/>
                    <a:p>
                      <a:pPr algn="ctr"/>
                      <a:r>
                        <a:rPr lang="en-CA" sz="800" b="1" dirty="0" smtClean="0">
                          <a:solidFill>
                            <a:schemeClr val="bg2"/>
                          </a:solidFill>
                        </a:rPr>
                        <a:t>2003</a:t>
                      </a:r>
                      <a:endParaRPr lang="fr-CA" sz="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Curved Right Arrow 9"/>
          <p:cNvSpPr/>
          <p:nvPr/>
        </p:nvSpPr>
        <p:spPr>
          <a:xfrm rot="18807384">
            <a:off x="838994" y="5417344"/>
            <a:ext cx="457200" cy="534988"/>
          </a:xfrm>
          <a:prstGeom prst="curvedRightArrow">
            <a:avLst>
              <a:gd name="adj1" fmla="val 25000"/>
              <a:gd name="adj2" fmla="val 478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CA">
              <a:solidFill>
                <a:schemeClr val="bg2"/>
              </a:solidFill>
            </a:endParaRPr>
          </a:p>
        </p:txBody>
      </p:sp>
      <p:sp>
        <p:nvSpPr>
          <p:cNvPr id="19482" name="Content Placeholder 2"/>
          <p:cNvSpPr txBox="1">
            <a:spLocks/>
          </p:cNvSpPr>
          <p:nvPr/>
        </p:nvSpPr>
        <p:spPr bwMode="auto">
          <a:xfrm>
            <a:off x="295275" y="1522413"/>
            <a:ext cx="5191125" cy="4641850"/>
          </a:xfrm>
          <a:prstGeom prst="rect">
            <a:avLst/>
          </a:prstGeom>
          <a:noFill/>
          <a:ln w="9525">
            <a:noFill/>
            <a:miter lim="800000"/>
            <a:headEnd/>
            <a:tailEnd/>
          </a:ln>
        </p:spPr>
        <p:txBody>
          <a:bodyPr/>
          <a:lstStyle/>
          <a:p>
            <a:pPr marL="365125" lvl="1" indent="-255588">
              <a:buClr>
                <a:srgbClr val="FFFFFF"/>
              </a:buClr>
            </a:pPr>
            <a:endParaRPr lang="en-CA" sz="2000"/>
          </a:p>
        </p:txBody>
      </p:sp>
      <p:sp>
        <p:nvSpPr>
          <p:cNvPr id="19483" name="Content Placeholder 9"/>
          <p:cNvSpPr txBox="1">
            <a:spLocks/>
          </p:cNvSpPr>
          <p:nvPr/>
        </p:nvSpPr>
        <p:spPr bwMode="auto">
          <a:xfrm>
            <a:off x="4638675" y="2809875"/>
            <a:ext cx="3298825" cy="3546475"/>
          </a:xfrm>
          <a:prstGeom prst="rect">
            <a:avLst/>
          </a:prstGeom>
          <a:noFill/>
          <a:ln w="9525">
            <a:noFill/>
            <a:miter lim="800000"/>
            <a:headEnd/>
            <a:tailEnd/>
          </a:ln>
        </p:spPr>
        <p:txBody>
          <a:bodyPr/>
          <a:lstStyle/>
          <a:p>
            <a:pPr marL="365125" lvl="1" indent="-255588">
              <a:buClr>
                <a:schemeClr val="tx1"/>
              </a:buClr>
              <a:buSzPct val="80000"/>
              <a:buFont typeface="Georgia" pitchFamily="18" charset="0"/>
              <a:buChar char="√"/>
            </a:pPr>
            <a:endParaRPr lang="en-CA"/>
          </a:p>
        </p:txBody>
      </p:sp>
      <p:pic>
        <p:nvPicPr>
          <p:cNvPr id="14" name="Picture 13" descr="multi_map.jpg"/>
          <p:cNvPicPr>
            <a:picLocks noChangeAspect="1"/>
          </p:cNvPicPr>
          <p:nvPr/>
        </p:nvPicPr>
        <p:blipFill>
          <a:blip r:embed="rId3" cstate="print"/>
          <a:stretch>
            <a:fillRect/>
          </a:stretch>
        </p:blipFill>
        <p:spPr>
          <a:xfrm>
            <a:off x="4702175" y="3878263"/>
            <a:ext cx="3133725" cy="2044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pivot_map.jpg"/>
          <p:cNvPicPr>
            <a:picLocks noChangeAspect="1"/>
          </p:cNvPicPr>
          <p:nvPr/>
        </p:nvPicPr>
        <p:blipFill>
          <a:blip r:embed="rId4" cstate="print"/>
          <a:stretch>
            <a:fillRect/>
          </a:stretch>
        </p:blipFill>
        <p:spPr>
          <a:xfrm>
            <a:off x="6092825" y="5021263"/>
            <a:ext cx="2887663" cy="12382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 name="Curved Right Arrow 7"/>
          <p:cNvSpPr/>
          <p:nvPr/>
        </p:nvSpPr>
        <p:spPr>
          <a:xfrm rot="18807384">
            <a:off x="5550693" y="5853907"/>
            <a:ext cx="455613" cy="533400"/>
          </a:xfrm>
          <a:prstGeom prst="curvedRightArrow">
            <a:avLst>
              <a:gd name="adj1" fmla="val 25000"/>
              <a:gd name="adj2" fmla="val 478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CA">
              <a:solidFill>
                <a:schemeClr val="tx1"/>
              </a:solidFill>
            </a:endParaRPr>
          </a:p>
        </p:txBody>
      </p:sp>
      <p:sp>
        <p:nvSpPr>
          <p:cNvPr id="16" name="TextBox 15"/>
          <p:cNvSpPr txBox="1"/>
          <p:nvPr/>
        </p:nvSpPr>
        <p:spPr>
          <a:xfrm>
            <a:off x="4684713" y="3575050"/>
            <a:ext cx="1698625"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a:solidFill>
                  <a:schemeClr val="bg2"/>
                </a:solidFill>
              </a:rPr>
              <a:t>One map per year</a:t>
            </a:r>
            <a:endParaRPr lang="fr-CA" sz="1400" b="1" i="1" dirty="0">
              <a:solidFill>
                <a:schemeClr val="bg2"/>
              </a:solidFill>
            </a:endParaRPr>
          </a:p>
        </p:txBody>
      </p:sp>
      <p:sp>
        <p:nvSpPr>
          <p:cNvPr id="18" name="TextBox 17"/>
          <p:cNvSpPr txBox="1"/>
          <p:nvPr/>
        </p:nvSpPr>
        <p:spPr>
          <a:xfrm>
            <a:off x="6988720" y="4702175"/>
            <a:ext cx="2005677" cy="307777"/>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smtClean="0">
                <a:solidFill>
                  <a:schemeClr val="bg2"/>
                </a:solidFill>
              </a:rPr>
              <a:t>One </a:t>
            </a:r>
            <a:r>
              <a:rPr lang="en-CA" sz="1400" b="1" i="1" dirty="0">
                <a:solidFill>
                  <a:schemeClr val="bg2"/>
                </a:solidFill>
              </a:rPr>
              <a:t>map for all years</a:t>
            </a:r>
            <a:endParaRPr lang="fr-CA" sz="1400" b="1" i="1" dirty="0">
              <a:solidFill>
                <a:schemeClr val="bg2"/>
              </a:solidFill>
            </a:endParaRPr>
          </a:p>
        </p:txBody>
      </p:sp>
      <p:sp>
        <p:nvSpPr>
          <p:cNvPr id="17" name="TextBox 16"/>
          <p:cNvSpPr txBox="1"/>
          <p:nvPr/>
        </p:nvSpPr>
        <p:spPr>
          <a:xfrm>
            <a:off x="2246313" y="4849813"/>
            <a:ext cx="1957387"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a:solidFill>
                  <a:schemeClr val="bg2"/>
                </a:solidFill>
              </a:rPr>
              <a:t>One row for all years</a:t>
            </a:r>
            <a:endParaRPr lang="fr-CA" sz="1400" b="1" i="1" dirty="0">
              <a:solidFill>
                <a:schemeClr val="bg2"/>
              </a:solidFill>
            </a:endParaRPr>
          </a:p>
        </p:txBody>
      </p:sp>
      <p:sp>
        <p:nvSpPr>
          <p:cNvPr id="19" name="TextBox 18"/>
          <p:cNvSpPr txBox="1"/>
          <p:nvPr/>
        </p:nvSpPr>
        <p:spPr>
          <a:xfrm>
            <a:off x="722313" y="3741738"/>
            <a:ext cx="1649412"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a:solidFill>
                  <a:schemeClr val="bg2"/>
                </a:solidFill>
              </a:rPr>
              <a:t>One row per year</a:t>
            </a:r>
            <a:endParaRPr lang="fr-CA" sz="1400" b="1" i="1" dirty="0">
              <a:solidFill>
                <a:schemeClr val="bg2"/>
              </a:solidFill>
            </a:endParaRPr>
          </a:p>
        </p:txBody>
      </p:sp>
      <p:graphicFrame>
        <p:nvGraphicFramePr>
          <p:cNvPr id="6" name="Table 5"/>
          <p:cNvGraphicFramePr>
            <a:graphicFrameLocks noGrp="1"/>
          </p:cNvGraphicFramePr>
          <p:nvPr/>
        </p:nvGraphicFramePr>
        <p:xfrm>
          <a:off x="1373188" y="5168900"/>
          <a:ext cx="2820224" cy="548816"/>
        </p:xfrm>
        <a:graphic>
          <a:graphicData uri="http://schemas.openxmlformats.org/drawingml/2006/table">
            <a:tbl>
              <a:tblPr firstRow="1" bandRow="1">
                <a:tableStyleId>{F5AB1C69-6EDB-4FF4-983F-18BD219EF322}</a:tableStyleId>
              </a:tblPr>
              <a:tblGrid>
                <a:gridCol w="649996"/>
                <a:gridCol w="472247"/>
                <a:gridCol w="565849"/>
                <a:gridCol w="566066"/>
                <a:gridCol w="566066"/>
              </a:tblGrid>
              <a:tr h="274408">
                <a:tc>
                  <a:txBody>
                    <a:bodyPr/>
                    <a:lstStyle/>
                    <a:p>
                      <a:pPr algn="ctr"/>
                      <a:endParaRPr lang="fr-CA"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800" dirty="0" smtClean="0">
                          <a:solidFill>
                            <a:schemeClr val="bg2"/>
                          </a:solidFill>
                        </a:rPr>
                        <a:t>2000</a:t>
                      </a:r>
                      <a:endParaRPr lang="fr-CA" sz="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CA" sz="800" dirty="0" smtClean="0">
                          <a:solidFill>
                            <a:schemeClr val="bg2"/>
                          </a:solidFill>
                        </a:rPr>
                        <a:t>2001</a:t>
                      </a:r>
                      <a:endParaRPr lang="fr-CA" sz="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CA" sz="800" dirty="0" smtClean="0">
                          <a:solidFill>
                            <a:schemeClr val="bg2"/>
                          </a:solidFill>
                        </a:rPr>
                        <a:t>2002</a:t>
                      </a:r>
                      <a:endParaRPr lang="fr-CA" sz="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CA" sz="800" dirty="0" smtClean="0">
                          <a:solidFill>
                            <a:schemeClr val="bg2"/>
                          </a:solidFill>
                        </a:rPr>
                        <a:t>2003</a:t>
                      </a:r>
                      <a:endParaRPr lang="fr-CA" sz="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74408">
                <a:tc>
                  <a:txBody>
                    <a:bodyPr/>
                    <a:lstStyle/>
                    <a:p>
                      <a:pPr algn="ctr"/>
                      <a:r>
                        <a:rPr lang="en-CA" sz="800" b="1" dirty="0" smtClean="0"/>
                        <a:t>Canada</a:t>
                      </a:r>
                      <a:endParaRPr lang="fr-C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BED4"/>
                    </a:solidFill>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1" name="Picture 14"/>
          <p:cNvPicPr>
            <a:picLocks noChangeArrowheads="1"/>
          </p:cNvPicPr>
          <p:nvPr/>
        </p:nvPicPr>
        <p:blipFill>
          <a:blip r:embed="rId5" cstate="print"/>
          <a:srcRect/>
          <a:stretch>
            <a:fillRect/>
          </a:stretch>
        </p:blipFill>
        <p:spPr bwMode="auto">
          <a:xfrm>
            <a:off x="3842342" y="3525581"/>
            <a:ext cx="793453" cy="653014"/>
          </a:xfrm>
          <a:prstGeom prst="rect">
            <a:avLst/>
          </a:prstGeom>
          <a:noFill/>
          <a:ln w="9525">
            <a:noFill/>
            <a:miter lim="800000"/>
            <a:headEnd/>
            <a:tailEnd/>
          </a:ln>
          <a:effectLst/>
        </p:spPr>
      </p:pic>
      <p:pic>
        <p:nvPicPr>
          <p:cNvPr id="22" name="Picture 14"/>
          <p:cNvPicPr>
            <a:picLocks noChangeArrowheads="1"/>
          </p:cNvPicPr>
          <p:nvPr/>
        </p:nvPicPr>
        <p:blipFill>
          <a:blip r:embed="rId5" cstate="print"/>
          <a:srcRect/>
          <a:stretch>
            <a:fillRect/>
          </a:stretch>
        </p:blipFill>
        <p:spPr bwMode="auto">
          <a:xfrm>
            <a:off x="7939421" y="3975693"/>
            <a:ext cx="793453" cy="6530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6" grpId="0" animBg="1"/>
      <p:bldP spid="18"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484313"/>
            <a:ext cx="8229600" cy="1820862"/>
          </a:xfrm>
        </p:spPr>
        <p:txBody>
          <a:bodyPr/>
          <a:lstStyle/>
          <a:p>
            <a:pPr marL="342900" lvl="1" indent="-342900" eaLnBrk="1" hangingPunct="1">
              <a:buClr>
                <a:schemeClr val="accent1"/>
              </a:buClr>
              <a:buFont typeface="Wingdings" pitchFamily="2" charset="2"/>
              <a:buChar char="ü"/>
            </a:pPr>
            <a:r>
              <a:rPr lang="en-CA" sz="2000" dirty="0" smtClean="0"/>
              <a:t>Must support various types of maps (not only </a:t>
            </a:r>
            <a:r>
              <a:rPr lang="en-CA" sz="2000" dirty="0" err="1" smtClean="0"/>
              <a:t>choropleth</a:t>
            </a:r>
            <a:r>
              <a:rPr lang="en-CA" sz="2000" dirty="0" smtClean="0"/>
              <a:t> map)</a:t>
            </a:r>
          </a:p>
          <a:p>
            <a:pPr marL="342900" lvl="1" indent="-342900" eaLnBrk="1" hangingPunct="1">
              <a:buClr>
                <a:schemeClr val="accent1"/>
              </a:buClr>
              <a:buFont typeface="Wingdings" pitchFamily="2" charset="2"/>
              <a:buChar char="ü"/>
            </a:pPr>
            <a:r>
              <a:rPr lang="en-CA" sz="2000" dirty="0" smtClean="0"/>
              <a:t>Advanced maps are used to represent many dimensions or many measures on a map.</a:t>
            </a:r>
          </a:p>
          <a:p>
            <a:pPr marL="342900" lvl="1" indent="-342900" eaLnBrk="1" hangingPunct="1">
              <a:buClr>
                <a:schemeClr val="accent1"/>
              </a:buClr>
              <a:buFont typeface="Wingdings" pitchFamily="2" charset="2"/>
              <a:buChar char="ü"/>
            </a:pPr>
            <a:r>
              <a:rPr lang="en-CA" sz="2000" dirty="0" smtClean="0"/>
              <a:t>Built-in rules must exist to produce advanced maps instantaneously without SQL.</a:t>
            </a:r>
          </a:p>
        </p:txBody>
      </p:sp>
      <p:sp>
        <p:nvSpPr>
          <p:cNvPr id="20483" name="Title 1"/>
          <p:cNvSpPr>
            <a:spLocks noGrp="1"/>
          </p:cNvSpPr>
          <p:nvPr>
            <p:ph type="title"/>
          </p:nvPr>
        </p:nvSpPr>
        <p:spPr>
          <a:xfrm>
            <a:off x="0" y="187325"/>
            <a:ext cx="8229600" cy="836613"/>
          </a:xfrm>
        </p:spPr>
        <p:txBody>
          <a:bodyPr/>
          <a:lstStyle/>
          <a:p>
            <a:pPr eaLnBrk="1" hangingPunct="1">
              <a:lnSpc>
                <a:spcPts val="3000"/>
              </a:lnSpc>
            </a:pPr>
            <a:r>
              <a:rPr lang="en-CA" sz="4000" dirty="0" smtClean="0"/>
              <a:t>Functionalities: </a:t>
            </a:r>
            <a:r>
              <a:rPr lang="en-CA" sz="3200" i="1" dirty="0" smtClean="0"/>
              <a:t>Exploration-Oriented Visualization </a:t>
            </a:r>
            <a:r>
              <a:rPr lang="en-CA" sz="2400" i="1" dirty="0" smtClean="0"/>
              <a:t>and a</a:t>
            </a:r>
            <a:r>
              <a:rPr lang="en-CA" sz="2400" dirty="0" smtClean="0"/>
              <a:t>dvanced maps</a:t>
            </a:r>
            <a:endParaRPr lang="en-CA" sz="3200" dirty="0" smtClean="0"/>
          </a:p>
        </p:txBody>
      </p:sp>
      <p:sp>
        <p:nvSpPr>
          <p:cNvPr id="20484" name="Slide Number Placeholder 5"/>
          <p:cNvSpPr>
            <a:spLocks noGrp="1"/>
          </p:cNvSpPr>
          <p:nvPr>
            <p:ph type="sldNum" sz="quarter" idx="10"/>
          </p:nvPr>
        </p:nvSpPr>
        <p:spPr>
          <a:noFill/>
        </p:spPr>
        <p:txBody>
          <a:bodyPr/>
          <a:lstStyle/>
          <a:p>
            <a:pPr defTabSz="449263"/>
            <a:fld id="{61AAA3B2-6B7D-4C59-9EBF-D456C7890B31}" type="slidenum">
              <a:rPr lang="en-US" smtClean="0">
                <a:latin typeface="Arial" charset="0"/>
              </a:rPr>
              <a:pPr defTabSz="449263"/>
              <a:t>25</a:t>
            </a:fld>
            <a:endParaRPr lang="en-US" dirty="0" smtClean="0">
              <a:latin typeface="Arial" charset="0"/>
            </a:endParaRPr>
          </a:p>
        </p:txBody>
      </p:sp>
      <p:pic>
        <p:nvPicPr>
          <p:cNvPr id="20485" name="Picture 2" descr="http://spatialolap.scg.ulaval.ca/images/multimap.gif"/>
          <p:cNvPicPr>
            <a:picLocks noChangeAspect="1" noChangeArrowheads="1"/>
          </p:cNvPicPr>
          <p:nvPr/>
        </p:nvPicPr>
        <p:blipFill>
          <a:blip r:embed="rId3" cstate="print"/>
          <a:srcRect/>
          <a:stretch>
            <a:fillRect/>
          </a:stretch>
        </p:blipFill>
        <p:spPr bwMode="auto">
          <a:xfrm>
            <a:off x="3117850" y="3402013"/>
            <a:ext cx="3073400" cy="1744662"/>
          </a:xfrm>
          <a:prstGeom prst="rect">
            <a:avLst/>
          </a:prstGeom>
          <a:noFill/>
          <a:ln w="3175">
            <a:solidFill>
              <a:schemeClr val="accent1"/>
            </a:solidFill>
            <a:miter lim="800000"/>
            <a:headEnd/>
            <a:tailEnd/>
          </a:ln>
        </p:spPr>
      </p:pic>
      <p:pic>
        <p:nvPicPr>
          <p:cNvPr id="20486" name="Picture 5" descr="http://spatialolap.scg.ulaval.ca/images/complexthematique.jpg"/>
          <p:cNvPicPr>
            <a:picLocks noChangeAspect="1" noChangeArrowheads="1"/>
          </p:cNvPicPr>
          <p:nvPr/>
        </p:nvPicPr>
        <p:blipFill>
          <a:blip r:embed="rId4" cstate="print"/>
          <a:srcRect/>
          <a:stretch>
            <a:fillRect/>
          </a:stretch>
        </p:blipFill>
        <p:spPr bwMode="auto">
          <a:xfrm>
            <a:off x="211138" y="4411663"/>
            <a:ext cx="3001962" cy="1562100"/>
          </a:xfrm>
          <a:prstGeom prst="rect">
            <a:avLst/>
          </a:prstGeom>
          <a:noFill/>
          <a:ln w="3175">
            <a:solidFill>
              <a:schemeClr val="accent1"/>
            </a:solidFill>
            <a:miter lim="800000"/>
            <a:headEnd/>
            <a:tailEnd/>
          </a:ln>
        </p:spPr>
      </p:pic>
      <p:pic>
        <p:nvPicPr>
          <p:cNvPr id="20487" name="Picture 4" descr="http://spatialolap.scg.ulaval.ca/images/surimposed_diagram.gif"/>
          <p:cNvPicPr>
            <a:picLocks noChangeAspect="1" noChangeArrowheads="1"/>
          </p:cNvPicPr>
          <p:nvPr/>
        </p:nvPicPr>
        <p:blipFill>
          <a:blip r:embed="rId5" cstate="print"/>
          <a:srcRect/>
          <a:stretch>
            <a:fillRect/>
          </a:stretch>
        </p:blipFill>
        <p:spPr bwMode="auto">
          <a:xfrm>
            <a:off x="6076950" y="4398963"/>
            <a:ext cx="2924175" cy="1455737"/>
          </a:xfrm>
          <a:prstGeom prst="rect">
            <a:avLst/>
          </a:prstGeom>
          <a:noFill/>
          <a:ln w="3175">
            <a:solidFill>
              <a:schemeClr val="accent1"/>
            </a:solidFill>
            <a:miter lim="800000"/>
            <a:headEnd/>
            <a:tailEnd/>
          </a:ln>
        </p:spPr>
      </p:pic>
      <p:sp>
        <p:nvSpPr>
          <p:cNvPr id="20488" name="TextBox 9"/>
          <p:cNvSpPr txBox="1">
            <a:spLocks noChangeArrowheads="1"/>
          </p:cNvSpPr>
          <p:nvPr/>
        </p:nvSpPr>
        <p:spPr bwMode="auto">
          <a:xfrm>
            <a:off x="3876675" y="5453063"/>
            <a:ext cx="1489510" cy="276999"/>
          </a:xfrm>
          <a:prstGeom prst="rect">
            <a:avLst/>
          </a:prstGeom>
          <a:noFill/>
          <a:ln w="9525">
            <a:noFill/>
            <a:miter lim="800000"/>
            <a:headEnd/>
            <a:tailEnd/>
          </a:ln>
        </p:spPr>
        <p:txBody>
          <a:bodyPr wrap="none">
            <a:spAutoFit/>
          </a:bodyPr>
          <a:lstStyle/>
          <a:p>
            <a:pPr eaLnBrk="0" hangingPunct="0"/>
            <a:r>
              <a:rPr lang="en-CA" sz="1200" i="1" dirty="0"/>
              <a:t>(one map per </a:t>
            </a:r>
            <a:r>
              <a:rPr lang="en-CA" sz="1200" i="1" dirty="0" smtClean="0"/>
              <a:t>year)</a:t>
            </a:r>
            <a:endParaRPr lang="fr-CA" sz="1200" i="1" dirty="0"/>
          </a:p>
        </p:txBody>
      </p:sp>
      <p:sp>
        <p:nvSpPr>
          <p:cNvPr id="20489" name="TextBox 10"/>
          <p:cNvSpPr txBox="1">
            <a:spLocks noChangeArrowheads="1"/>
          </p:cNvSpPr>
          <p:nvPr/>
        </p:nvSpPr>
        <p:spPr bwMode="auto">
          <a:xfrm>
            <a:off x="6515100" y="6007100"/>
            <a:ext cx="2216150" cy="276225"/>
          </a:xfrm>
          <a:prstGeom prst="rect">
            <a:avLst/>
          </a:prstGeom>
          <a:noFill/>
          <a:ln w="9525">
            <a:noFill/>
            <a:miter lim="800000"/>
            <a:headEnd/>
            <a:tailEnd/>
          </a:ln>
        </p:spPr>
        <p:txBody>
          <a:bodyPr wrap="none">
            <a:spAutoFit/>
          </a:bodyPr>
          <a:lstStyle/>
          <a:p>
            <a:pPr algn="ctr" eaLnBrk="0" hangingPunct="0"/>
            <a:r>
              <a:rPr lang="en-CA" sz="1200" i="1"/>
              <a:t>(many members in pie charts)</a:t>
            </a:r>
            <a:endParaRPr lang="fr-CA" sz="1200" i="1"/>
          </a:p>
        </p:txBody>
      </p:sp>
      <p:sp>
        <p:nvSpPr>
          <p:cNvPr id="20490" name="TextBox 11"/>
          <p:cNvSpPr txBox="1">
            <a:spLocks noChangeArrowheads="1"/>
          </p:cNvSpPr>
          <p:nvPr/>
        </p:nvSpPr>
        <p:spPr bwMode="auto">
          <a:xfrm>
            <a:off x="704850" y="6149975"/>
            <a:ext cx="1984375" cy="461963"/>
          </a:xfrm>
          <a:prstGeom prst="rect">
            <a:avLst/>
          </a:prstGeom>
          <a:noFill/>
          <a:ln w="9525">
            <a:noFill/>
            <a:miter lim="800000"/>
            <a:headEnd/>
            <a:tailEnd/>
          </a:ln>
        </p:spPr>
        <p:txBody>
          <a:bodyPr>
            <a:spAutoFit/>
          </a:bodyPr>
          <a:lstStyle/>
          <a:p>
            <a:pPr algn="ctr" eaLnBrk="0" hangingPunct="0"/>
            <a:r>
              <a:rPr lang="en-CA" sz="1200" i="1" dirty="0" smtClean="0"/>
              <a:t>(one measure/color + one measure/pattern</a:t>
            </a:r>
            <a:r>
              <a:rPr lang="en-CA" sz="1200" i="1" dirty="0"/>
              <a:t>)</a:t>
            </a:r>
            <a:endParaRPr lang="fr-CA" sz="1200" i="1" dirty="0"/>
          </a:p>
        </p:txBody>
      </p:sp>
      <p:sp>
        <p:nvSpPr>
          <p:cNvPr id="11" name="TextBox 10"/>
          <p:cNvSpPr txBox="1"/>
          <p:nvPr/>
        </p:nvSpPr>
        <p:spPr>
          <a:xfrm>
            <a:off x="3756025" y="5133975"/>
            <a:ext cx="1830388"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a:solidFill>
                  <a:schemeClr val="bg2"/>
                </a:solidFill>
              </a:rPr>
              <a:t>Temporal </a:t>
            </a:r>
            <a:r>
              <a:rPr lang="en-CA" sz="1400" b="1" i="1" dirty="0" err="1">
                <a:solidFill>
                  <a:schemeClr val="bg2"/>
                </a:solidFill>
              </a:rPr>
              <a:t>multimap</a:t>
            </a:r>
            <a:endParaRPr lang="fr-CA" sz="1400" b="1" i="1" dirty="0">
              <a:solidFill>
                <a:schemeClr val="bg2"/>
              </a:solidFill>
            </a:endParaRPr>
          </a:p>
        </p:txBody>
      </p:sp>
      <p:sp>
        <p:nvSpPr>
          <p:cNvPr id="12" name="TextBox 11"/>
          <p:cNvSpPr txBox="1"/>
          <p:nvPr/>
        </p:nvSpPr>
        <p:spPr>
          <a:xfrm>
            <a:off x="669925" y="5870575"/>
            <a:ext cx="1855788"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wrap="none">
            <a:spAutoFit/>
          </a:bodyPr>
          <a:lstStyle/>
          <a:p>
            <a:pPr>
              <a:defRPr/>
            </a:pPr>
            <a:r>
              <a:rPr lang="en-CA" sz="1400" b="1" i="1" dirty="0" err="1">
                <a:solidFill>
                  <a:schemeClr val="bg2"/>
                </a:solidFill>
              </a:rPr>
              <a:t>Multithematic</a:t>
            </a:r>
            <a:r>
              <a:rPr lang="en-CA" sz="1400" b="1" i="1" dirty="0">
                <a:solidFill>
                  <a:schemeClr val="bg2"/>
                </a:solidFill>
              </a:rPr>
              <a:t> maps</a:t>
            </a:r>
            <a:endParaRPr lang="fr-CA" sz="1400" b="1" i="1" dirty="0">
              <a:solidFill>
                <a:schemeClr val="bg2"/>
              </a:solidFill>
            </a:endParaRPr>
          </a:p>
        </p:txBody>
      </p:sp>
      <p:sp>
        <p:nvSpPr>
          <p:cNvPr id="13" name="TextBox 12"/>
          <p:cNvSpPr txBox="1"/>
          <p:nvPr/>
        </p:nvSpPr>
        <p:spPr>
          <a:xfrm>
            <a:off x="5978525" y="5721350"/>
            <a:ext cx="3124200"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a:spAutoFit/>
          </a:bodyPr>
          <a:lstStyle/>
          <a:p>
            <a:pPr>
              <a:defRPr/>
            </a:pPr>
            <a:r>
              <a:rPr lang="en-CA" sz="1400" b="1" i="1" dirty="0">
                <a:solidFill>
                  <a:schemeClr val="bg2"/>
                </a:solidFill>
              </a:rPr>
              <a:t>Map with superimposed diagrams</a:t>
            </a:r>
            <a:endParaRPr lang="fr-CA" sz="1400" b="1" i="1" dirty="0">
              <a:solidFill>
                <a:schemeClr val="bg2"/>
              </a:solidFill>
            </a:endParaRPr>
          </a:p>
        </p:txBody>
      </p:sp>
      <p:pic>
        <p:nvPicPr>
          <p:cNvPr id="14" name="Picture 14"/>
          <p:cNvPicPr>
            <a:picLocks noChangeArrowheads="1"/>
          </p:cNvPicPr>
          <p:nvPr/>
        </p:nvPicPr>
        <p:blipFill>
          <a:blip r:embed="rId6" cstate="print"/>
          <a:srcRect/>
          <a:stretch>
            <a:fillRect/>
          </a:stretch>
        </p:blipFill>
        <p:spPr bwMode="auto">
          <a:xfrm>
            <a:off x="1279895" y="3642539"/>
            <a:ext cx="793453" cy="653014"/>
          </a:xfrm>
          <a:prstGeom prst="rect">
            <a:avLst/>
          </a:prstGeom>
          <a:noFill/>
          <a:ln w="9525">
            <a:noFill/>
            <a:miter lim="800000"/>
            <a:headEnd/>
            <a:tailEnd/>
          </a:ln>
          <a:effectLst/>
        </p:spPr>
      </p:pic>
      <p:pic>
        <p:nvPicPr>
          <p:cNvPr id="15" name="Picture 14"/>
          <p:cNvPicPr>
            <a:picLocks noChangeArrowheads="1"/>
          </p:cNvPicPr>
          <p:nvPr/>
        </p:nvPicPr>
        <p:blipFill>
          <a:blip r:embed="rId6" cstate="print"/>
          <a:srcRect/>
          <a:stretch>
            <a:fillRect/>
          </a:stretch>
        </p:blipFill>
        <p:spPr bwMode="auto">
          <a:xfrm>
            <a:off x="4395235" y="5737153"/>
            <a:ext cx="793453" cy="653014"/>
          </a:xfrm>
          <a:prstGeom prst="rect">
            <a:avLst/>
          </a:prstGeom>
          <a:noFill/>
          <a:ln w="9525">
            <a:noFill/>
            <a:miter lim="800000"/>
            <a:headEnd/>
            <a:tailEnd/>
          </a:ln>
          <a:effectLst/>
        </p:spPr>
      </p:pic>
      <p:pic>
        <p:nvPicPr>
          <p:cNvPr id="16" name="Picture 14"/>
          <p:cNvPicPr>
            <a:picLocks noChangeArrowheads="1"/>
          </p:cNvPicPr>
          <p:nvPr/>
        </p:nvPicPr>
        <p:blipFill>
          <a:blip r:embed="rId6" cstate="print"/>
          <a:srcRect/>
          <a:stretch>
            <a:fillRect/>
          </a:stretch>
        </p:blipFill>
        <p:spPr bwMode="auto">
          <a:xfrm>
            <a:off x="7468044" y="3674437"/>
            <a:ext cx="793453" cy="653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descr="synchronized_drill2.jpg"/>
          <p:cNvPicPr>
            <a:picLocks noChangeAspect="1"/>
          </p:cNvPicPr>
          <p:nvPr/>
        </p:nvPicPr>
        <p:blipFill>
          <a:blip r:embed="rId2" cstate="print"/>
          <a:srcRect/>
          <a:stretch>
            <a:fillRect/>
          </a:stretch>
        </p:blipFill>
        <p:spPr bwMode="auto">
          <a:xfrm>
            <a:off x="4483100" y="1274763"/>
            <a:ext cx="4302125" cy="3187700"/>
          </a:xfrm>
          <a:prstGeom prst="rect">
            <a:avLst/>
          </a:prstGeom>
          <a:noFill/>
          <a:ln w="9525">
            <a:solidFill>
              <a:schemeClr val="accent1"/>
            </a:solidFill>
            <a:miter lim="800000"/>
            <a:headEnd/>
            <a:tailEnd/>
          </a:ln>
        </p:spPr>
      </p:pic>
      <p:grpSp>
        <p:nvGrpSpPr>
          <p:cNvPr id="2" name="Group 36"/>
          <p:cNvGrpSpPr>
            <a:grpSpLocks/>
          </p:cNvGrpSpPr>
          <p:nvPr/>
        </p:nvGrpSpPr>
        <p:grpSpPr bwMode="auto">
          <a:xfrm>
            <a:off x="1766888" y="3200400"/>
            <a:ext cx="4418012" cy="3332163"/>
            <a:chOff x="1766765" y="3200545"/>
            <a:chExt cx="4418135" cy="3332018"/>
          </a:xfrm>
        </p:grpSpPr>
        <p:grpSp>
          <p:nvGrpSpPr>
            <p:cNvPr id="3" name="Group 35"/>
            <p:cNvGrpSpPr>
              <a:grpSpLocks/>
            </p:cNvGrpSpPr>
            <p:nvPr/>
          </p:nvGrpSpPr>
          <p:grpSpPr bwMode="auto">
            <a:xfrm>
              <a:off x="1766765" y="3200545"/>
              <a:ext cx="4418135" cy="3332018"/>
              <a:chOff x="1766765" y="3200545"/>
              <a:chExt cx="4418135" cy="3332018"/>
            </a:xfrm>
          </p:grpSpPr>
          <p:pic>
            <p:nvPicPr>
              <p:cNvPr id="22558" name="Picture 10" descr="synchronized_drill3.jpg"/>
              <p:cNvPicPr>
                <a:picLocks noChangeAspect="1"/>
              </p:cNvPicPr>
              <p:nvPr/>
            </p:nvPicPr>
            <p:blipFill>
              <a:blip r:embed="rId3" cstate="print"/>
              <a:srcRect/>
              <a:stretch>
                <a:fillRect/>
              </a:stretch>
            </p:blipFill>
            <p:spPr bwMode="auto">
              <a:xfrm>
                <a:off x="1781175" y="3227388"/>
                <a:ext cx="4403725" cy="3305175"/>
              </a:xfrm>
              <a:prstGeom prst="rect">
                <a:avLst/>
              </a:prstGeom>
              <a:noFill/>
              <a:ln w="9525">
                <a:solidFill>
                  <a:schemeClr val="accent1"/>
                </a:solidFill>
                <a:miter lim="800000"/>
                <a:headEnd/>
                <a:tailEnd/>
              </a:ln>
            </p:spPr>
          </p:pic>
          <p:sp>
            <p:nvSpPr>
              <p:cNvPr id="18" name="TextBox 17"/>
              <p:cNvSpPr txBox="1"/>
              <p:nvPr/>
            </p:nvSpPr>
            <p:spPr>
              <a:xfrm>
                <a:off x="1766765" y="3200545"/>
                <a:ext cx="1987605" cy="307962"/>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a:spAutoFit/>
              </a:bodyPr>
              <a:lstStyle/>
              <a:p>
                <a:pPr>
                  <a:defRPr/>
                </a:pPr>
                <a:r>
                  <a:rPr lang="en-CA" sz="1400" b="1" i="1" dirty="0">
                    <a:solidFill>
                      <a:schemeClr val="bg2"/>
                    </a:solidFill>
                  </a:rPr>
                  <a:t>All data per province</a:t>
                </a:r>
                <a:endParaRPr lang="fr-CA" sz="1400" b="1" i="1" dirty="0">
                  <a:solidFill>
                    <a:schemeClr val="bg2"/>
                  </a:solidFill>
                </a:endParaRPr>
              </a:p>
            </p:txBody>
          </p:sp>
        </p:grpSp>
        <p:sp>
          <p:nvSpPr>
            <p:cNvPr id="22557" name="TextBox 28"/>
            <p:cNvSpPr txBox="1">
              <a:spLocks noChangeArrowheads="1"/>
            </p:cNvSpPr>
            <p:nvPr/>
          </p:nvSpPr>
          <p:spPr bwMode="auto">
            <a:xfrm>
              <a:off x="3172692" y="4475018"/>
              <a:ext cx="1052945" cy="307777"/>
            </a:xfrm>
            <a:prstGeom prst="rect">
              <a:avLst/>
            </a:prstGeom>
            <a:solidFill>
              <a:schemeClr val="bg1"/>
            </a:solidFill>
            <a:ln w="9525">
              <a:solidFill>
                <a:srgbClr val="406788"/>
              </a:solidFill>
              <a:miter lim="800000"/>
              <a:headEnd/>
              <a:tailEnd/>
            </a:ln>
          </p:spPr>
          <p:txBody>
            <a:bodyPr>
              <a:spAutoFit/>
            </a:bodyPr>
            <a:lstStyle/>
            <a:p>
              <a:r>
                <a:rPr lang="fr-CA" sz="1400" b="1" i="1"/>
                <a:t>Provinces</a:t>
              </a:r>
            </a:p>
          </p:txBody>
        </p:sp>
      </p:grpSp>
      <p:sp>
        <p:nvSpPr>
          <p:cNvPr id="22532" name="Title 1"/>
          <p:cNvSpPr>
            <a:spLocks noGrp="1"/>
          </p:cNvSpPr>
          <p:nvPr>
            <p:ph type="title"/>
          </p:nvPr>
        </p:nvSpPr>
        <p:spPr>
          <a:xfrm>
            <a:off x="0" y="187325"/>
            <a:ext cx="8229600" cy="836613"/>
          </a:xfrm>
        </p:spPr>
        <p:txBody>
          <a:bodyPr/>
          <a:lstStyle/>
          <a:p>
            <a:pPr>
              <a:lnSpc>
                <a:spcPts val="3000"/>
              </a:lnSpc>
            </a:pPr>
            <a:r>
              <a:rPr lang="en-CA" dirty="0" smtClean="0"/>
              <a:t>Functionalities: </a:t>
            </a:r>
            <a:r>
              <a:rPr lang="en-CA" sz="3200" i="1" dirty="0" smtClean="0"/>
              <a:t>Exploration-oriented Visualization </a:t>
            </a:r>
            <a:r>
              <a:rPr lang="en-CA" sz="2400" i="1" dirty="0" smtClean="0"/>
              <a:t>and</a:t>
            </a:r>
            <a:r>
              <a:rPr lang="en-CA" sz="3200" i="1" dirty="0" smtClean="0"/>
              <a:t> </a:t>
            </a:r>
            <a:r>
              <a:rPr lang="en-CA" sz="2400" i="1" dirty="0" smtClean="0"/>
              <a:t>synchronized displays</a:t>
            </a:r>
            <a:endParaRPr lang="fr-CA" i="1" dirty="0" smtClean="0"/>
          </a:p>
        </p:txBody>
      </p:sp>
      <p:sp>
        <p:nvSpPr>
          <p:cNvPr id="22533" name="Content Placeholder 2"/>
          <p:cNvSpPr>
            <a:spLocks noGrp="1"/>
          </p:cNvSpPr>
          <p:nvPr>
            <p:ph sz="half" idx="1"/>
          </p:nvPr>
        </p:nvSpPr>
        <p:spPr>
          <a:xfrm>
            <a:off x="159488" y="1169581"/>
            <a:ext cx="3402419" cy="1726019"/>
          </a:xfrm>
        </p:spPr>
        <p:txBody>
          <a:bodyPr/>
          <a:lstStyle/>
          <a:p>
            <a:pPr eaLnBrk="1" hangingPunct="1">
              <a:buFont typeface="Wingdings" pitchFamily="2" charset="2"/>
              <a:buChar char="ü"/>
            </a:pPr>
            <a:r>
              <a:rPr lang="en-CA" sz="2000" dirty="0" smtClean="0"/>
              <a:t>An </a:t>
            </a:r>
            <a:r>
              <a:rPr lang="en-CA" sz="2000" u="sng" dirty="0" smtClean="0">
                <a:solidFill>
                  <a:schemeClr val="accent1"/>
                </a:solidFill>
              </a:rPr>
              <a:t>operation</a:t>
            </a:r>
            <a:r>
              <a:rPr lang="en-CA" sz="2000" dirty="0" smtClean="0">
                <a:solidFill>
                  <a:schemeClr val="accent1"/>
                </a:solidFill>
              </a:rPr>
              <a:t> </a:t>
            </a:r>
            <a:r>
              <a:rPr lang="en-CA" sz="2000" dirty="0" smtClean="0"/>
              <a:t>on one type of display (e.g. drill, pivot or filter) must automatically replicate on all other types of display (when enabled).</a:t>
            </a:r>
          </a:p>
          <a:p>
            <a:pPr eaLnBrk="1" hangingPunct="1">
              <a:buFontTx/>
              <a:buNone/>
            </a:pPr>
            <a:endParaRPr lang="en-CA" sz="1800" dirty="0" smtClean="0"/>
          </a:p>
          <a:p>
            <a:pPr eaLnBrk="1" hangingPunct="1">
              <a:buFont typeface="Wingdings" pitchFamily="2" charset="2"/>
              <a:buChar char="ü"/>
            </a:pPr>
            <a:endParaRPr lang="en-CA" sz="2000" dirty="0" smtClean="0"/>
          </a:p>
        </p:txBody>
      </p:sp>
      <p:sp>
        <p:nvSpPr>
          <p:cNvPr id="22534" name="Slide Number Placeholder 6"/>
          <p:cNvSpPr>
            <a:spLocks noGrp="1"/>
          </p:cNvSpPr>
          <p:nvPr>
            <p:ph type="sldNum" sz="quarter" idx="12"/>
          </p:nvPr>
        </p:nvSpPr>
        <p:spPr>
          <a:noFill/>
        </p:spPr>
        <p:txBody>
          <a:bodyPr/>
          <a:lstStyle/>
          <a:p>
            <a:fld id="{BE0C8228-1BA6-4856-BBA1-7A235F89DB2B}" type="slidenum">
              <a:rPr lang="en-US" smtClean="0"/>
              <a:pPr/>
              <a:t>26</a:t>
            </a:fld>
            <a:endParaRPr lang="en-US" smtClean="0"/>
          </a:p>
        </p:txBody>
      </p:sp>
      <p:pic>
        <p:nvPicPr>
          <p:cNvPr id="22535" name="Picture 5" descr="Synchronized_drill1.jpg"/>
          <p:cNvPicPr>
            <a:picLocks noChangeAspect="1"/>
          </p:cNvPicPr>
          <p:nvPr/>
        </p:nvPicPr>
        <p:blipFill>
          <a:blip r:embed="rId4" cstate="print"/>
          <a:srcRect/>
          <a:stretch>
            <a:fillRect/>
          </a:stretch>
        </p:blipFill>
        <p:spPr bwMode="auto">
          <a:xfrm>
            <a:off x="4483100" y="1289050"/>
            <a:ext cx="4273550" cy="3194050"/>
          </a:xfrm>
          <a:prstGeom prst="rect">
            <a:avLst/>
          </a:prstGeom>
          <a:noFill/>
          <a:ln w="9525">
            <a:solidFill>
              <a:schemeClr val="accent1">
                <a:lumMod val="60000"/>
                <a:lumOff val="40000"/>
              </a:schemeClr>
            </a:solidFill>
            <a:miter lim="800000"/>
            <a:headEnd/>
            <a:tailEnd/>
          </a:ln>
        </p:spPr>
      </p:pic>
      <p:sp>
        <p:nvSpPr>
          <p:cNvPr id="17" name="TextBox 16"/>
          <p:cNvSpPr txBox="1"/>
          <p:nvPr/>
        </p:nvSpPr>
        <p:spPr>
          <a:xfrm>
            <a:off x="4495800" y="1260475"/>
            <a:ext cx="1931988" cy="307975"/>
          </a:xfrm>
          <a:prstGeom prst="rect">
            <a:avLst/>
          </a:prstGeom>
          <a:solidFill>
            <a:schemeClr val="accent5">
              <a:lumMod val="40000"/>
              <a:lumOff val="60000"/>
            </a:schemeClr>
          </a:solidFill>
          <a:ln w="3175" cap="sq">
            <a:noFill/>
            <a:prstDash val="solid"/>
            <a:miter lim="800000"/>
          </a:ln>
          <a:effectLst>
            <a:outerShdw blurRad="50800" dist="38100" dir="2700000" algn="tl" rotWithShape="0">
              <a:srgbClr val="000000">
                <a:alpha val="43000"/>
              </a:srgbClr>
            </a:outerShdw>
          </a:effectLst>
        </p:spPr>
        <p:txBody>
          <a:bodyPr>
            <a:spAutoFit/>
          </a:bodyPr>
          <a:lstStyle/>
          <a:p>
            <a:pPr>
              <a:defRPr/>
            </a:pPr>
            <a:r>
              <a:rPr lang="en-CA" sz="1400" b="1" i="1" dirty="0">
                <a:solidFill>
                  <a:schemeClr val="bg2"/>
                </a:solidFill>
              </a:rPr>
              <a:t>All data per country</a:t>
            </a:r>
            <a:endParaRPr lang="fr-CA" sz="1400" b="1" i="1" dirty="0">
              <a:solidFill>
                <a:schemeClr val="bg2"/>
              </a:solidFill>
            </a:endParaRPr>
          </a:p>
        </p:txBody>
      </p:sp>
      <p:grpSp>
        <p:nvGrpSpPr>
          <p:cNvPr id="4" name="Group 38"/>
          <p:cNvGrpSpPr>
            <a:grpSpLocks/>
          </p:cNvGrpSpPr>
          <p:nvPr/>
        </p:nvGrpSpPr>
        <p:grpSpPr bwMode="auto">
          <a:xfrm>
            <a:off x="1301750" y="3532188"/>
            <a:ext cx="6664325" cy="3135312"/>
            <a:chOff x="1302328" y="3532909"/>
            <a:chExt cx="6664035" cy="3134104"/>
          </a:xfrm>
        </p:grpSpPr>
        <p:grpSp>
          <p:nvGrpSpPr>
            <p:cNvPr id="5" name="Group 32"/>
            <p:cNvGrpSpPr>
              <a:grpSpLocks/>
            </p:cNvGrpSpPr>
            <p:nvPr/>
          </p:nvGrpSpPr>
          <p:grpSpPr bwMode="auto">
            <a:xfrm>
              <a:off x="5195455" y="4281055"/>
              <a:ext cx="2770908" cy="2385958"/>
              <a:chOff x="5195455" y="4281055"/>
              <a:chExt cx="2770908" cy="2385958"/>
            </a:xfrm>
          </p:grpSpPr>
          <p:grpSp>
            <p:nvGrpSpPr>
              <p:cNvPr id="6" name="Group 31"/>
              <p:cNvGrpSpPr>
                <a:grpSpLocks/>
              </p:cNvGrpSpPr>
              <p:nvPr/>
            </p:nvGrpSpPr>
            <p:grpSpPr bwMode="auto">
              <a:xfrm>
                <a:off x="6135688" y="4329113"/>
                <a:ext cx="1454150" cy="2082800"/>
                <a:chOff x="6136395" y="4329629"/>
                <a:chExt cx="1454225" cy="2082189"/>
              </a:xfrm>
            </p:grpSpPr>
            <p:sp>
              <p:nvSpPr>
                <p:cNvPr id="20" name="Freeform 19"/>
                <p:cNvSpPr/>
                <p:nvPr/>
              </p:nvSpPr>
              <p:spPr>
                <a:xfrm>
                  <a:off x="6228839" y="4326870"/>
                  <a:ext cx="1362086" cy="1990960"/>
                </a:xfrm>
                <a:custGeom>
                  <a:avLst/>
                  <a:gdLst>
                    <a:gd name="connsiteX0" fmla="*/ 2610997 w 2610997"/>
                    <a:gd name="connsiteY0" fmla="*/ 0 h 1555214"/>
                    <a:gd name="connsiteX1" fmla="*/ 2126255 w 2610997"/>
                    <a:gd name="connsiteY1" fmla="*/ 1299990 h 1555214"/>
                    <a:gd name="connsiteX2" fmla="*/ 0 w 2610997"/>
                    <a:gd name="connsiteY2" fmla="*/ 1531344 h 1555214"/>
                  </a:gdLst>
                  <a:ahLst/>
                  <a:cxnLst>
                    <a:cxn ang="0">
                      <a:pos x="connsiteX0" y="connsiteY0"/>
                    </a:cxn>
                    <a:cxn ang="0">
                      <a:pos x="connsiteX1" y="connsiteY1"/>
                    </a:cxn>
                    <a:cxn ang="0">
                      <a:pos x="connsiteX2" y="connsiteY2"/>
                    </a:cxn>
                  </a:cxnLst>
                  <a:rect l="l" t="t" r="r" b="b"/>
                  <a:pathLst>
                    <a:path w="2610997" h="1555214">
                      <a:moveTo>
                        <a:pt x="2610997" y="0"/>
                      </a:moveTo>
                      <a:cubicBezTo>
                        <a:pt x="2586209" y="522383"/>
                        <a:pt x="2561421" y="1044766"/>
                        <a:pt x="2126255" y="1299990"/>
                      </a:cubicBezTo>
                      <a:cubicBezTo>
                        <a:pt x="1691089" y="1555214"/>
                        <a:pt x="845544" y="1543279"/>
                        <a:pt x="0" y="1531344"/>
                      </a:cubicBez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21" name="Isosceles Triangle 20"/>
                <p:cNvSpPr/>
                <p:nvPr/>
              </p:nvSpPr>
              <p:spPr>
                <a:xfrm rot="16200000">
                  <a:off x="6099540" y="6201168"/>
                  <a:ext cx="244309" cy="176213"/>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
            <p:nvSpPr>
              <p:cNvPr id="22552" name="TextBox 21"/>
              <p:cNvSpPr txBox="1">
                <a:spLocks noChangeArrowheads="1"/>
              </p:cNvSpPr>
              <p:nvPr/>
            </p:nvSpPr>
            <p:spPr bwMode="auto">
              <a:xfrm>
                <a:off x="7107382" y="4281055"/>
                <a:ext cx="858981" cy="307777"/>
              </a:xfrm>
              <a:prstGeom prst="rect">
                <a:avLst/>
              </a:prstGeom>
              <a:solidFill>
                <a:schemeClr val="bg1"/>
              </a:solidFill>
              <a:ln w="9525">
                <a:solidFill>
                  <a:srgbClr val="406788"/>
                </a:solidFill>
                <a:miter lim="800000"/>
                <a:headEnd/>
                <a:tailEnd/>
              </a:ln>
            </p:spPr>
            <p:txBody>
              <a:bodyPr>
                <a:spAutoFit/>
              </a:bodyPr>
              <a:lstStyle/>
              <a:p>
                <a:r>
                  <a:rPr lang="fr-CA" sz="1400" b="1" i="1"/>
                  <a:t>Canada</a:t>
                </a:r>
              </a:p>
            </p:txBody>
          </p:sp>
          <p:sp>
            <p:nvSpPr>
              <p:cNvPr id="22553" name="TextBox 25"/>
              <p:cNvSpPr txBox="1">
                <a:spLocks noChangeArrowheads="1"/>
              </p:cNvSpPr>
              <p:nvPr/>
            </p:nvSpPr>
            <p:spPr bwMode="auto">
              <a:xfrm>
                <a:off x="5195455" y="6359236"/>
                <a:ext cx="1052945" cy="307777"/>
              </a:xfrm>
              <a:prstGeom prst="rect">
                <a:avLst/>
              </a:prstGeom>
              <a:solidFill>
                <a:schemeClr val="bg1"/>
              </a:solidFill>
              <a:ln w="9525">
                <a:solidFill>
                  <a:srgbClr val="406788"/>
                </a:solidFill>
                <a:miter lim="800000"/>
                <a:headEnd/>
                <a:tailEnd/>
              </a:ln>
            </p:spPr>
            <p:txBody>
              <a:bodyPr>
                <a:spAutoFit/>
              </a:bodyPr>
              <a:lstStyle/>
              <a:p>
                <a:r>
                  <a:rPr lang="fr-CA" sz="1400" b="1" i="1"/>
                  <a:t>Provinces</a:t>
                </a:r>
              </a:p>
            </p:txBody>
          </p:sp>
        </p:grpSp>
        <p:grpSp>
          <p:nvGrpSpPr>
            <p:cNvPr id="7" name="Group 33"/>
            <p:cNvGrpSpPr>
              <a:grpSpLocks/>
            </p:cNvGrpSpPr>
            <p:nvPr/>
          </p:nvGrpSpPr>
          <p:grpSpPr bwMode="auto">
            <a:xfrm>
              <a:off x="1302328" y="3532909"/>
              <a:ext cx="4031671" cy="2330540"/>
              <a:chOff x="1302328" y="3532909"/>
              <a:chExt cx="4031671" cy="2330540"/>
            </a:xfrm>
          </p:grpSpPr>
          <p:grpSp>
            <p:nvGrpSpPr>
              <p:cNvPr id="8" name="Group 28"/>
              <p:cNvGrpSpPr>
                <a:grpSpLocks/>
              </p:cNvGrpSpPr>
              <p:nvPr/>
            </p:nvGrpSpPr>
            <p:grpSpPr bwMode="auto">
              <a:xfrm>
                <a:off x="2079914" y="3679825"/>
                <a:ext cx="2422525" cy="1851025"/>
                <a:chOff x="1663546" y="3646583"/>
                <a:chExt cx="2797366" cy="1883884"/>
              </a:xfrm>
            </p:grpSpPr>
            <p:sp>
              <p:nvSpPr>
                <p:cNvPr id="27" name="Freeform 26"/>
                <p:cNvSpPr/>
                <p:nvPr/>
              </p:nvSpPr>
              <p:spPr>
                <a:xfrm rot="16200000" flipV="1">
                  <a:off x="2214989" y="3171266"/>
                  <a:ext cx="1770105" cy="2722089"/>
                </a:xfrm>
                <a:custGeom>
                  <a:avLst/>
                  <a:gdLst>
                    <a:gd name="connsiteX0" fmla="*/ 2610997 w 2610997"/>
                    <a:gd name="connsiteY0" fmla="*/ 0 h 1555214"/>
                    <a:gd name="connsiteX1" fmla="*/ 2126255 w 2610997"/>
                    <a:gd name="connsiteY1" fmla="*/ 1299990 h 1555214"/>
                    <a:gd name="connsiteX2" fmla="*/ 0 w 2610997"/>
                    <a:gd name="connsiteY2" fmla="*/ 1531344 h 1555214"/>
                  </a:gdLst>
                  <a:ahLst/>
                  <a:cxnLst>
                    <a:cxn ang="0">
                      <a:pos x="connsiteX0" y="connsiteY0"/>
                    </a:cxn>
                    <a:cxn ang="0">
                      <a:pos x="connsiteX1" y="connsiteY1"/>
                    </a:cxn>
                    <a:cxn ang="0">
                      <a:pos x="connsiteX2" y="connsiteY2"/>
                    </a:cxn>
                  </a:cxnLst>
                  <a:rect l="l" t="t" r="r" b="b"/>
                  <a:pathLst>
                    <a:path w="2610997" h="1555214">
                      <a:moveTo>
                        <a:pt x="2610997" y="0"/>
                      </a:moveTo>
                      <a:cubicBezTo>
                        <a:pt x="2586209" y="522383"/>
                        <a:pt x="2561421" y="1044766"/>
                        <a:pt x="2126255" y="1299990"/>
                      </a:cubicBezTo>
                      <a:cubicBezTo>
                        <a:pt x="1691089" y="1555214"/>
                        <a:pt x="845544" y="1543279"/>
                        <a:pt x="0" y="1531344"/>
                      </a:cubicBez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28" name="Isosceles Triangle 27"/>
                <p:cNvSpPr/>
                <p:nvPr/>
              </p:nvSpPr>
              <p:spPr>
                <a:xfrm flipV="1">
                  <a:off x="1663840" y="5320459"/>
                  <a:ext cx="241964" cy="209958"/>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
            <p:nvSpPr>
              <p:cNvPr id="22547" name="TextBox 22"/>
              <p:cNvSpPr txBox="1">
                <a:spLocks noChangeArrowheads="1"/>
              </p:cNvSpPr>
              <p:nvPr/>
            </p:nvSpPr>
            <p:spPr bwMode="auto">
              <a:xfrm>
                <a:off x="4475018" y="3532909"/>
                <a:ext cx="858981" cy="307777"/>
              </a:xfrm>
              <a:prstGeom prst="rect">
                <a:avLst/>
              </a:prstGeom>
              <a:solidFill>
                <a:schemeClr val="bg1"/>
              </a:solidFill>
              <a:ln w="9525">
                <a:solidFill>
                  <a:srgbClr val="406788"/>
                </a:solidFill>
                <a:miter lim="800000"/>
                <a:headEnd/>
                <a:tailEnd/>
              </a:ln>
            </p:spPr>
            <p:txBody>
              <a:bodyPr>
                <a:spAutoFit/>
              </a:bodyPr>
              <a:lstStyle/>
              <a:p>
                <a:r>
                  <a:rPr lang="fr-CA" sz="1400" b="1" i="1"/>
                  <a:t>Canada</a:t>
                </a:r>
              </a:p>
            </p:txBody>
          </p:sp>
          <p:sp>
            <p:nvSpPr>
              <p:cNvPr id="22548" name="TextBox 29"/>
              <p:cNvSpPr txBox="1">
                <a:spLocks noChangeArrowheads="1"/>
              </p:cNvSpPr>
              <p:nvPr/>
            </p:nvSpPr>
            <p:spPr bwMode="auto">
              <a:xfrm>
                <a:off x="1302328" y="5555672"/>
                <a:ext cx="1052945" cy="307777"/>
              </a:xfrm>
              <a:prstGeom prst="rect">
                <a:avLst/>
              </a:prstGeom>
              <a:solidFill>
                <a:schemeClr val="bg1"/>
              </a:solidFill>
              <a:ln w="9525">
                <a:solidFill>
                  <a:srgbClr val="406788"/>
                </a:solidFill>
                <a:miter lim="800000"/>
                <a:headEnd/>
                <a:tailEnd/>
              </a:ln>
            </p:spPr>
            <p:txBody>
              <a:bodyPr>
                <a:spAutoFit/>
              </a:bodyPr>
              <a:lstStyle/>
              <a:p>
                <a:r>
                  <a:rPr lang="fr-CA" sz="1400" b="1" i="1"/>
                  <a:t>Provinces</a:t>
                </a:r>
              </a:p>
            </p:txBody>
          </p:sp>
        </p:grpSp>
      </p:grpSp>
      <p:grpSp>
        <p:nvGrpSpPr>
          <p:cNvPr id="9" name="Group 37"/>
          <p:cNvGrpSpPr>
            <a:grpSpLocks/>
          </p:cNvGrpSpPr>
          <p:nvPr/>
        </p:nvGrpSpPr>
        <p:grpSpPr bwMode="auto">
          <a:xfrm>
            <a:off x="3379788" y="1773238"/>
            <a:ext cx="2017712" cy="2057400"/>
            <a:chOff x="3380510" y="1773383"/>
            <a:chExt cx="2016990" cy="2057630"/>
          </a:xfrm>
        </p:grpSpPr>
        <p:grpSp>
          <p:nvGrpSpPr>
            <p:cNvPr id="10" name="Group 30"/>
            <p:cNvGrpSpPr>
              <a:grpSpLocks/>
            </p:cNvGrpSpPr>
            <p:nvPr/>
          </p:nvGrpSpPr>
          <p:grpSpPr bwMode="auto">
            <a:xfrm>
              <a:off x="3548063" y="1784350"/>
              <a:ext cx="1849437" cy="2046663"/>
              <a:chOff x="3547430" y="1784731"/>
              <a:chExt cx="1850836" cy="2423709"/>
            </a:xfrm>
          </p:grpSpPr>
          <p:sp>
            <p:nvSpPr>
              <p:cNvPr id="24" name="Freeform 23"/>
              <p:cNvSpPr/>
              <p:nvPr/>
            </p:nvSpPr>
            <p:spPr>
              <a:xfrm rot="16200000" flipV="1">
                <a:off x="3400728" y="2052967"/>
                <a:ext cx="2265602" cy="1729476"/>
              </a:xfrm>
              <a:custGeom>
                <a:avLst/>
                <a:gdLst>
                  <a:gd name="connsiteX0" fmla="*/ 2610997 w 2610997"/>
                  <a:gd name="connsiteY0" fmla="*/ 0 h 1555214"/>
                  <a:gd name="connsiteX1" fmla="*/ 2126255 w 2610997"/>
                  <a:gd name="connsiteY1" fmla="*/ 1299990 h 1555214"/>
                  <a:gd name="connsiteX2" fmla="*/ 0 w 2610997"/>
                  <a:gd name="connsiteY2" fmla="*/ 1531344 h 1555214"/>
                </a:gdLst>
                <a:ahLst/>
                <a:cxnLst>
                  <a:cxn ang="0">
                    <a:pos x="connsiteX0" y="connsiteY0"/>
                  </a:cxn>
                  <a:cxn ang="0">
                    <a:pos x="connsiteX1" y="connsiteY1"/>
                  </a:cxn>
                  <a:cxn ang="0">
                    <a:pos x="connsiteX2" y="connsiteY2"/>
                  </a:cxn>
                </a:cxnLst>
                <a:rect l="l" t="t" r="r" b="b"/>
                <a:pathLst>
                  <a:path w="2610997" h="1555214">
                    <a:moveTo>
                      <a:pt x="2610997" y="0"/>
                    </a:moveTo>
                    <a:cubicBezTo>
                      <a:pt x="2586209" y="522383"/>
                      <a:pt x="2561421" y="1044766"/>
                      <a:pt x="2126255" y="1299990"/>
                    </a:cubicBezTo>
                    <a:cubicBezTo>
                      <a:pt x="1691089" y="1555214"/>
                      <a:pt x="845544" y="1543279"/>
                      <a:pt x="0" y="1531344"/>
                    </a:cubicBez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25" name="Isosceles Triangle 24"/>
              <p:cNvSpPr/>
              <p:nvPr/>
            </p:nvSpPr>
            <p:spPr>
              <a:xfrm flipV="1">
                <a:off x="3548092" y="3965898"/>
                <a:ext cx="304921" cy="242542"/>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
          <p:nvSpPr>
            <p:cNvPr id="22540" name="TextBox 18"/>
            <p:cNvSpPr txBox="1">
              <a:spLocks noChangeArrowheads="1"/>
            </p:cNvSpPr>
            <p:nvPr/>
          </p:nvSpPr>
          <p:spPr bwMode="auto">
            <a:xfrm>
              <a:off x="4017818" y="1773383"/>
              <a:ext cx="928255" cy="307777"/>
            </a:xfrm>
            <a:prstGeom prst="rect">
              <a:avLst/>
            </a:prstGeom>
            <a:solidFill>
              <a:schemeClr val="bg1"/>
            </a:solidFill>
            <a:ln w="9525">
              <a:solidFill>
                <a:srgbClr val="406788"/>
              </a:solidFill>
              <a:miter lim="800000"/>
              <a:headEnd/>
              <a:tailEnd/>
            </a:ln>
          </p:spPr>
          <p:txBody>
            <a:bodyPr>
              <a:spAutoFit/>
            </a:bodyPr>
            <a:lstStyle/>
            <a:p>
              <a:r>
                <a:rPr lang="fr-CA" sz="1400" b="1" i="1"/>
                <a:t>Canada</a:t>
              </a:r>
            </a:p>
          </p:txBody>
        </p:sp>
        <p:sp>
          <p:nvSpPr>
            <p:cNvPr id="22541" name="TextBox 30"/>
            <p:cNvSpPr txBox="1">
              <a:spLocks noChangeArrowheads="1"/>
            </p:cNvSpPr>
            <p:nvPr/>
          </p:nvSpPr>
          <p:spPr bwMode="auto">
            <a:xfrm>
              <a:off x="3380510" y="2452255"/>
              <a:ext cx="762000" cy="523220"/>
            </a:xfrm>
            <a:prstGeom prst="rect">
              <a:avLst/>
            </a:prstGeom>
            <a:solidFill>
              <a:schemeClr val="accent1"/>
            </a:solidFill>
            <a:ln w="9525">
              <a:solidFill>
                <a:srgbClr val="406788"/>
              </a:solidFill>
              <a:miter lim="800000"/>
              <a:headEnd/>
              <a:tailEnd/>
            </a:ln>
          </p:spPr>
          <p:txBody>
            <a:bodyPr>
              <a:spAutoFit/>
            </a:bodyPr>
            <a:lstStyle/>
            <a:p>
              <a:pPr algn="ctr"/>
              <a:r>
                <a:rPr lang="fr-CA" sz="1400" b="1" i="1"/>
                <a:t>Drill Down</a:t>
              </a:r>
            </a:p>
          </p:txBody>
        </p:sp>
      </p:grpSp>
      <p:pic>
        <p:nvPicPr>
          <p:cNvPr id="32" name="Picture 14"/>
          <p:cNvPicPr>
            <a:picLocks noChangeArrowheads="1"/>
          </p:cNvPicPr>
          <p:nvPr/>
        </p:nvPicPr>
        <p:blipFill>
          <a:blip r:embed="rId5" cstate="print"/>
          <a:srcRect/>
          <a:stretch>
            <a:fillRect/>
          </a:stretch>
        </p:blipFill>
        <p:spPr bwMode="auto">
          <a:xfrm>
            <a:off x="939653" y="4312390"/>
            <a:ext cx="793453" cy="6530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77800"/>
            <a:ext cx="8229600" cy="836613"/>
          </a:xfrm>
        </p:spPr>
        <p:txBody>
          <a:bodyPr/>
          <a:lstStyle/>
          <a:p>
            <a:pPr eaLnBrk="1" hangingPunct="1">
              <a:lnSpc>
                <a:spcPts val="3000"/>
              </a:lnSpc>
            </a:pPr>
            <a:r>
              <a:rPr lang="en-CA" sz="4000" dirty="0" smtClean="0"/>
              <a:t>Functionalities: </a:t>
            </a:r>
            <a:r>
              <a:rPr lang="en-CA" i="1" dirty="0" smtClean="0"/>
              <a:t>Exploration-oriented Visualization </a:t>
            </a:r>
            <a:r>
              <a:rPr lang="en-CA" sz="2800" i="1" dirty="0" smtClean="0"/>
              <a:t>and</a:t>
            </a:r>
            <a:r>
              <a:rPr lang="en-CA" i="1" dirty="0" smtClean="0"/>
              <a:t> </a:t>
            </a:r>
            <a:r>
              <a:rPr lang="en-CA" sz="2800" i="1" dirty="0" smtClean="0"/>
              <a:t>intelligent automatic mapping</a:t>
            </a:r>
            <a:endParaRPr lang="en-CA" i="1" dirty="0" smtClean="0"/>
          </a:p>
        </p:txBody>
      </p:sp>
      <p:sp>
        <p:nvSpPr>
          <p:cNvPr id="23555" name="Content Placeholder 2"/>
          <p:cNvSpPr>
            <a:spLocks noGrp="1"/>
          </p:cNvSpPr>
          <p:nvPr>
            <p:ph sz="half" idx="1"/>
          </p:nvPr>
        </p:nvSpPr>
        <p:spPr>
          <a:xfrm>
            <a:off x="4527533" y="1532937"/>
            <a:ext cx="3817977" cy="3103563"/>
          </a:xfrm>
        </p:spPr>
        <p:txBody>
          <a:bodyPr/>
          <a:lstStyle/>
          <a:p>
            <a:pPr eaLnBrk="1" hangingPunct="1">
              <a:buFont typeface="Wingdings" pitchFamily="2" charset="2"/>
              <a:buChar char="ü"/>
            </a:pPr>
            <a:r>
              <a:rPr lang="en-CA" sz="2400" dirty="0" smtClean="0"/>
              <a:t>Manual processing:</a:t>
            </a:r>
          </a:p>
          <a:p>
            <a:pPr lvl="1" eaLnBrk="1" hangingPunct="1">
              <a:buFont typeface="Wingdings" pitchFamily="2" charset="2"/>
              <a:buChar char="ü"/>
            </a:pPr>
            <a:r>
              <a:rPr lang="en-CA" sz="1800" dirty="0" smtClean="0"/>
              <a:t>Involve specific knowledge by the user (database, </a:t>
            </a:r>
            <a:r>
              <a:rPr lang="en-CA" sz="1800" dirty="0" err="1" smtClean="0"/>
              <a:t>semiology</a:t>
            </a:r>
            <a:r>
              <a:rPr lang="en-CA" sz="1800" dirty="0" smtClean="0"/>
              <a:t>, mapping)</a:t>
            </a:r>
          </a:p>
          <a:p>
            <a:pPr lvl="1" eaLnBrk="1" hangingPunct="1">
              <a:buFont typeface="Wingdings" pitchFamily="2" charset="2"/>
              <a:buChar char="ü"/>
            </a:pPr>
            <a:r>
              <a:rPr lang="en-CA" sz="1800" dirty="0" smtClean="0"/>
              <a:t>Is time-consuming </a:t>
            </a:r>
          </a:p>
          <a:p>
            <a:pPr eaLnBrk="1" hangingPunct="1">
              <a:buFont typeface="Wingdings" pitchFamily="2" charset="2"/>
              <a:buChar char="ü"/>
            </a:pPr>
            <a:endParaRPr lang="en-CA" sz="2400" dirty="0" smtClean="0"/>
          </a:p>
        </p:txBody>
      </p:sp>
      <p:sp>
        <p:nvSpPr>
          <p:cNvPr id="23557" name="Slide Number Placeholder 5"/>
          <p:cNvSpPr>
            <a:spLocks noGrp="1"/>
          </p:cNvSpPr>
          <p:nvPr>
            <p:ph type="sldNum" sz="quarter" idx="12"/>
          </p:nvPr>
        </p:nvSpPr>
        <p:spPr>
          <a:xfrm>
            <a:off x="6542567" y="6298390"/>
            <a:ext cx="2133600" cy="476250"/>
          </a:xfrm>
          <a:noFill/>
        </p:spPr>
        <p:txBody>
          <a:bodyPr/>
          <a:lstStyle/>
          <a:p>
            <a:pPr defTabSz="449263"/>
            <a:r>
              <a:rPr lang="en-US" smtClean="0">
                <a:latin typeface="Arial" charset="0"/>
              </a:rPr>
              <a:t>16</a:t>
            </a:r>
          </a:p>
        </p:txBody>
      </p:sp>
      <p:pic>
        <p:nvPicPr>
          <p:cNvPr id="102403" name="Picture 3"/>
          <p:cNvPicPr>
            <a:picLocks noChangeAspect="1" noChangeArrowheads="1"/>
          </p:cNvPicPr>
          <p:nvPr/>
        </p:nvPicPr>
        <p:blipFill>
          <a:blip r:embed="rId3" cstate="print"/>
          <a:srcRect/>
          <a:stretch>
            <a:fillRect/>
          </a:stretch>
        </p:blipFill>
        <p:spPr bwMode="auto">
          <a:xfrm>
            <a:off x="5143483" y="4423775"/>
            <a:ext cx="1803400" cy="1803400"/>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2355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92921" y="5058775"/>
            <a:ext cx="900112" cy="920750"/>
          </a:xfrm>
          <a:prstGeom prst="rect">
            <a:avLst/>
          </a:prstGeom>
          <a:noFill/>
          <a:ln w="9525">
            <a:noFill/>
            <a:miter lim="800000"/>
            <a:headEnd/>
            <a:tailEnd/>
          </a:ln>
        </p:spPr>
      </p:pic>
      <p:pic>
        <p:nvPicPr>
          <p:cNvPr id="2356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02371" y="5398500"/>
            <a:ext cx="1330325" cy="1179512"/>
          </a:xfrm>
          <a:prstGeom prst="rect">
            <a:avLst/>
          </a:prstGeom>
          <a:noFill/>
          <a:ln w="9525">
            <a:noFill/>
            <a:miter lim="800000"/>
            <a:headEnd/>
            <a:tailEnd/>
          </a:ln>
        </p:spPr>
      </p:pic>
      <p:pic>
        <p:nvPicPr>
          <p:cNvPr id="23561"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60858" y="5917612"/>
            <a:ext cx="1747838" cy="812800"/>
          </a:xfrm>
          <a:prstGeom prst="rect">
            <a:avLst/>
          </a:prstGeom>
          <a:noFill/>
          <a:ln w="9525">
            <a:noFill/>
            <a:miter lim="800000"/>
            <a:headEnd/>
            <a:tailEnd/>
          </a:ln>
        </p:spPr>
      </p:pic>
      <p:sp>
        <p:nvSpPr>
          <p:cNvPr id="18" name="Cloud Callout 17"/>
          <p:cNvSpPr/>
          <p:nvPr/>
        </p:nvSpPr>
        <p:spPr>
          <a:xfrm>
            <a:off x="3709115" y="3225212"/>
            <a:ext cx="5434885" cy="1398588"/>
          </a:xfrm>
          <a:prstGeom prst="cloudCallout">
            <a:avLst>
              <a:gd name="adj1" fmla="val 2059"/>
              <a:gd name="adj2" fmla="val 68627"/>
            </a:avLst>
          </a:prstGeom>
          <a:solidFill>
            <a:srgbClr val="7CA1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3200" dirty="0">
                <a:solidFill>
                  <a:schemeClr val="tx1"/>
                </a:solidFill>
                <a:latin typeface="Freestyle Script" pitchFamily="66" charset="0"/>
                <a:cs typeface="Tahoma" pitchFamily="34" charset="0"/>
              </a:rPr>
              <a:t>What color, symbol </a:t>
            </a:r>
            <a:r>
              <a:rPr lang="en-CA" sz="3200" dirty="0" smtClean="0">
                <a:solidFill>
                  <a:schemeClr val="tx1"/>
                </a:solidFill>
                <a:latin typeface="Freestyle Script" pitchFamily="66" charset="0"/>
                <a:cs typeface="Tahoma" pitchFamily="34" charset="0"/>
              </a:rPr>
              <a:t>, pattern ?</a:t>
            </a:r>
            <a:endParaRPr lang="en-CA" sz="3200" dirty="0">
              <a:solidFill>
                <a:schemeClr val="tx1"/>
              </a:solidFill>
              <a:latin typeface="Freestyle Script" pitchFamily="66" charset="0"/>
              <a:cs typeface="Tahoma" pitchFamily="34" charset="0"/>
            </a:endParaRPr>
          </a:p>
          <a:p>
            <a:pPr>
              <a:defRPr/>
            </a:pPr>
            <a:r>
              <a:rPr lang="en-CA" sz="3200" dirty="0">
                <a:solidFill>
                  <a:schemeClr val="tx1"/>
                </a:solidFill>
                <a:latin typeface="Freestyle Script" pitchFamily="66" charset="0"/>
                <a:cs typeface="Tahoma" pitchFamily="34" charset="0"/>
              </a:rPr>
              <a:t>Which advanced map ?</a:t>
            </a:r>
            <a:endParaRPr lang="fr-CA" sz="3200" dirty="0">
              <a:solidFill>
                <a:schemeClr val="tx1"/>
              </a:solidFill>
              <a:latin typeface="Freestyle Script" pitchFamily="66" charset="0"/>
              <a:cs typeface="Tahoma" pitchFamily="34" charset="0"/>
            </a:endParaRPr>
          </a:p>
        </p:txBody>
      </p:sp>
      <p:pic>
        <p:nvPicPr>
          <p:cNvPr id="16" name="Picture 13"/>
          <p:cNvPicPr>
            <a:picLocks noChangeArrowheads="1"/>
          </p:cNvPicPr>
          <p:nvPr/>
        </p:nvPicPr>
        <p:blipFill>
          <a:blip r:embed="rId7" cstate="print"/>
          <a:srcRect/>
          <a:stretch>
            <a:fillRect/>
          </a:stretch>
        </p:blipFill>
        <p:spPr bwMode="auto">
          <a:xfrm>
            <a:off x="7712586" y="4089117"/>
            <a:ext cx="726971" cy="642374"/>
          </a:xfrm>
          <a:prstGeom prst="rect">
            <a:avLst/>
          </a:prstGeom>
          <a:noFill/>
          <a:ln w="9525">
            <a:noFill/>
            <a:miter lim="800000"/>
            <a:headEnd/>
            <a:tailEnd/>
          </a:ln>
          <a:effectLst/>
        </p:spPr>
      </p:pic>
      <p:sp>
        <p:nvSpPr>
          <p:cNvPr id="19" name="Content Placeholder 4"/>
          <p:cNvSpPr txBox="1">
            <a:spLocks/>
          </p:cNvSpPr>
          <p:nvPr/>
        </p:nvSpPr>
        <p:spPr bwMode="auto">
          <a:xfrm>
            <a:off x="0" y="1532929"/>
            <a:ext cx="4675031" cy="334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80000"/>
              <a:buFont typeface="Wingdings" pitchFamily="2" charset="2"/>
              <a:buChar char="ü"/>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Intelligent automatic mapping:</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CA" b="0" i="0" u="none" strike="noStrike" kern="1200" cap="none" spc="0" normalizeH="0" baseline="0" noProof="0" dirty="0" smtClean="0">
                <a:ln>
                  <a:noFill/>
                </a:ln>
                <a:effectLst/>
                <a:uLnTx/>
                <a:uFillTx/>
                <a:latin typeface="+mn-lt"/>
                <a:ea typeface="+mn-ea"/>
                <a:cs typeface="+mn-cs"/>
              </a:rPr>
              <a:t>Supports user’s knowledge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CA" b="0" i="0" u="none" strike="noStrike" kern="1200" cap="none" spc="0" normalizeH="0" baseline="0" noProof="0" dirty="0" smtClean="0">
                <a:ln>
                  <a:noFill/>
                </a:ln>
                <a:effectLst/>
                <a:uLnTx/>
                <a:uFillTx/>
                <a:latin typeface="+mn-lt"/>
                <a:ea typeface="+mn-ea"/>
                <a:cs typeface="+mn-cs"/>
              </a:rPr>
              <a:t>Generates coherent maps by using predefined display rules </a:t>
            </a:r>
            <a:r>
              <a:rPr lang="en-CA" dirty="0" smtClean="0">
                <a:latin typeface="+mn-lt"/>
                <a:cs typeface="+mn-cs"/>
              </a:rPr>
              <a:t>in accordance to </a:t>
            </a:r>
            <a:r>
              <a:rPr kumimoji="0" lang="en-CA" b="0" i="0" u="none" strike="noStrike" kern="1200" cap="none" spc="0" normalizeH="0" baseline="0" noProof="0" dirty="0" smtClean="0">
                <a:ln>
                  <a:noFill/>
                </a:ln>
                <a:effectLst/>
                <a:uLnTx/>
                <a:uFillTx/>
                <a:latin typeface="+mn-lt"/>
                <a:ea typeface="+mn-ea"/>
                <a:cs typeface="+mn-cs"/>
              </a:rPr>
              <a:t>the user’s selection</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CA" b="0" i="0" u="none" strike="noStrike" kern="1200" cap="none" spc="0" normalizeH="0" baseline="0" noProof="0" dirty="0" smtClean="0">
                <a:ln>
                  <a:noFill/>
                </a:ln>
                <a:effectLst/>
                <a:uLnTx/>
                <a:uFillTx/>
                <a:latin typeface="+mn-lt"/>
                <a:ea typeface="+mn-ea"/>
                <a:cs typeface="+mn-cs"/>
              </a:rPr>
              <a:t>Instantaneous display</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CA" b="0" i="0" u="none" strike="noStrike" kern="1200" cap="none" spc="0" normalizeH="0" baseline="0" noProof="0" dirty="0" smtClean="0">
                <a:ln>
                  <a:noFill/>
                </a:ln>
                <a:effectLst/>
                <a:uLnTx/>
                <a:uFillTx/>
                <a:latin typeface="+mn-lt"/>
                <a:ea typeface="+mn-ea"/>
                <a:cs typeface="+mn-cs"/>
              </a:rPr>
              <a:t>No SQL involved</a:t>
            </a:r>
          </a:p>
        </p:txBody>
      </p:sp>
      <p:sp>
        <p:nvSpPr>
          <p:cNvPr id="20" name="Rectangle 20"/>
          <p:cNvSpPr>
            <a:spLocks noChangeArrowheads="1"/>
          </p:cNvSpPr>
          <p:nvPr/>
        </p:nvSpPr>
        <p:spPr bwMode="auto">
          <a:xfrm>
            <a:off x="2488498" y="5804892"/>
            <a:ext cx="1296988" cy="523875"/>
          </a:xfrm>
          <a:prstGeom prst="rect">
            <a:avLst/>
          </a:prstGeom>
          <a:noFill/>
          <a:ln w="9525">
            <a:noFill/>
            <a:miter lim="800000"/>
            <a:headEnd/>
            <a:tailEnd/>
          </a:ln>
        </p:spPr>
        <p:txBody>
          <a:bodyPr wrap="none">
            <a:spAutoFit/>
          </a:bodyPr>
          <a:lstStyle/>
          <a:p>
            <a:r>
              <a:rPr lang="en-CA" sz="2800" dirty="0">
                <a:latin typeface="Freestyle Script" pitchFamily="66" charset="0"/>
              </a:rPr>
              <a:t>display type</a:t>
            </a:r>
            <a:endParaRPr lang="fr-CA" sz="2800" dirty="0">
              <a:latin typeface="Freestyle Script" pitchFamily="66" charset="0"/>
            </a:endParaRPr>
          </a:p>
        </p:txBody>
      </p:sp>
      <p:sp>
        <p:nvSpPr>
          <p:cNvPr id="21" name="Rectangle 21"/>
          <p:cNvSpPr>
            <a:spLocks noChangeArrowheads="1"/>
          </p:cNvSpPr>
          <p:nvPr/>
        </p:nvSpPr>
        <p:spPr bwMode="auto">
          <a:xfrm>
            <a:off x="2647248" y="5055592"/>
            <a:ext cx="1344613" cy="523875"/>
          </a:xfrm>
          <a:prstGeom prst="rect">
            <a:avLst/>
          </a:prstGeom>
          <a:noFill/>
          <a:ln w="9525">
            <a:noFill/>
            <a:miter lim="800000"/>
            <a:headEnd/>
            <a:tailEnd/>
          </a:ln>
        </p:spPr>
        <p:txBody>
          <a:bodyPr wrap="none">
            <a:spAutoFit/>
          </a:bodyPr>
          <a:lstStyle/>
          <a:p>
            <a:r>
              <a:rPr lang="en-CA" sz="2800">
                <a:latin typeface="Freestyle Script" pitchFamily="66" charset="0"/>
              </a:rPr>
              <a:t>map thematic</a:t>
            </a:r>
            <a:endParaRPr lang="fr-CA" sz="2800">
              <a:latin typeface="Freestyle Script" pitchFamily="66" charset="0"/>
            </a:endParaRPr>
          </a:p>
        </p:txBody>
      </p:sp>
      <p:sp>
        <p:nvSpPr>
          <p:cNvPr id="22" name="Rectangle 22"/>
          <p:cNvSpPr>
            <a:spLocks noChangeArrowheads="1"/>
          </p:cNvSpPr>
          <p:nvPr/>
        </p:nvSpPr>
        <p:spPr bwMode="auto">
          <a:xfrm>
            <a:off x="3017136" y="5474692"/>
            <a:ext cx="1325562" cy="522287"/>
          </a:xfrm>
          <a:prstGeom prst="rect">
            <a:avLst/>
          </a:prstGeom>
          <a:noFill/>
          <a:ln w="9525">
            <a:noFill/>
            <a:miter lim="800000"/>
            <a:headEnd/>
            <a:tailEnd/>
          </a:ln>
        </p:spPr>
        <p:txBody>
          <a:bodyPr wrap="none">
            <a:spAutoFit/>
          </a:bodyPr>
          <a:lstStyle/>
          <a:p>
            <a:r>
              <a:rPr lang="en-CA" sz="2800">
                <a:latin typeface="Freestyle Script" pitchFamily="66" charset="0"/>
              </a:rPr>
              <a:t>classification</a:t>
            </a:r>
            <a:endParaRPr lang="fr-CA" sz="2800">
              <a:latin typeface="Freestyle Script" pitchFamily="66" charset="0"/>
            </a:endParaRPr>
          </a:p>
        </p:txBody>
      </p:sp>
      <p:pic>
        <p:nvPicPr>
          <p:cNvPr id="23" name="Picture 9"/>
          <p:cNvPicPr>
            <a:picLocks noChangeAspect="1" noChangeArrowheads="1"/>
          </p:cNvPicPr>
          <p:nvPr/>
        </p:nvPicPr>
        <p:blipFill>
          <a:blip r:embed="rId8" cstate="print">
            <a:clrChange>
              <a:clrFrom>
                <a:srgbClr val="FFFFFF"/>
              </a:clrFrom>
              <a:clrTo>
                <a:srgbClr val="FFFFFF">
                  <a:alpha val="0"/>
                </a:srgbClr>
              </a:clrTo>
            </a:clrChange>
          </a:blip>
          <a:srcRect l="5544"/>
          <a:stretch>
            <a:fillRect/>
          </a:stretch>
        </p:blipFill>
        <p:spPr bwMode="auto">
          <a:xfrm>
            <a:off x="854961" y="4392017"/>
            <a:ext cx="1773237" cy="1646237"/>
          </a:xfrm>
          <a:prstGeom prst="rect">
            <a:avLst/>
          </a:prstGeom>
          <a:noFill/>
          <a:ln w="9525">
            <a:noFill/>
            <a:miter lim="800000"/>
            <a:headEnd/>
            <a:tailEnd/>
          </a:ln>
        </p:spPr>
      </p:pic>
      <p:pic>
        <p:nvPicPr>
          <p:cNvPr id="24" name="Picture 23"/>
          <p:cNvPicPr>
            <a:picLocks noChangeArrowheads="1"/>
          </p:cNvPicPr>
          <p:nvPr/>
        </p:nvPicPr>
        <p:blipFill>
          <a:blip r:embed="rId9" cstate="print"/>
          <a:srcRect/>
          <a:stretch>
            <a:fillRect/>
          </a:stretch>
        </p:blipFill>
        <p:spPr bwMode="auto">
          <a:xfrm>
            <a:off x="1970825" y="4057203"/>
            <a:ext cx="793453" cy="653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Example of Measured Benefits in a Project for Transport Quebec</a:t>
            </a:r>
            <a:br>
              <a:rPr lang="en-CA" dirty="0" smtClean="0"/>
            </a:br>
            <a:r>
              <a:rPr lang="en-CA" sz="2400" i="1" dirty="0" err="1" smtClean="0"/>
              <a:t>M.J.Proulx</a:t>
            </a:r>
            <a:r>
              <a:rPr lang="en-CA" sz="2400" i="1" dirty="0" smtClean="0"/>
              <a:t>, Intelli3 (2009)</a:t>
            </a:r>
            <a:endParaRPr lang="en-CA" i="1" dirty="0"/>
          </a:p>
        </p:txBody>
      </p:sp>
      <p:sp>
        <p:nvSpPr>
          <p:cNvPr id="4" name="Slide Number Placeholder 3"/>
          <p:cNvSpPr>
            <a:spLocks noGrp="1"/>
          </p:cNvSpPr>
          <p:nvPr>
            <p:ph type="sldNum" sz="quarter" idx="12"/>
          </p:nvPr>
        </p:nvSpPr>
        <p:spPr/>
        <p:txBody>
          <a:bodyPr/>
          <a:lstStyle/>
          <a:p>
            <a:pPr>
              <a:defRPr/>
            </a:pPr>
            <a:fld id="{956C3C98-4CE1-44C1-9E19-30ACA9E0F43C}" type="slidenum">
              <a:rPr lang="en-US" smtClean="0"/>
              <a:pPr>
                <a:defRPr/>
              </a:pPr>
              <a:t>28</a:t>
            </a:fld>
            <a:endParaRPr lang="en-US"/>
          </a:p>
        </p:txBody>
      </p:sp>
      <p:graphicFrame>
        <p:nvGraphicFramePr>
          <p:cNvPr id="6" name="Table 5"/>
          <p:cNvGraphicFramePr>
            <a:graphicFrameLocks noGrp="1"/>
          </p:cNvGraphicFramePr>
          <p:nvPr/>
        </p:nvGraphicFramePr>
        <p:xfrm>
          <a:off x="1101126" y="3143249"/>
          <a:ext cx="8042874" cy="3357586"/>
        </p:xfrm>
        <a:graphic>
          <a:graphicData uri="http://schemas.openxmlformats.org/drawingml/2006/table">
            <a:tbl>
              <a:tblPr firstRow="1" bandRow="1">
                <a:tableStyleId>{5C22544A-7EE6-4342-B048-85BDC9FD1C3A}</a:tableStyleId>
              </a:tblPr>
              <a:tblGrid>
                <a:gridCol w="4244850"/>
                <a:gridCol w="3798024"/>
              </a:tblGrid>
              <a:tr h="502262">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lang="en-CA" sz="1600" b="1" dirty="0" smtClean="0">
                          <a:solidFill>
                            <a:schemeClr val="tx1"/>
                          </a:solidFill>
                        </a:rPr>
                        <a:t>Annual</a:t>
                      </a:r>
                      <a:r>
                        <a:rPr lang="en-CA" sz="1600" b="1" baseline="0" dirty="0" smtClean="0">
                          <a:solidFill>
                            <a:schemeClr val="tx1"/>
                          </a:solidFill>
                        </a:rPr>
                        <a:t> </a:t>
                      </a:r>
                      <a:r>
                        <a:rPr lang="en-CA" sz="1600" b="1" dirty="0" smtClean="0">
                          <a:solidFill>
                            <a:schemeClr val="tx1"/>
                          </a:solidFill>
                        </a:rPr>
                        <a:t>Report :</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CA" sz="1600" b="1" dirty="0" smtClean="0">
                          <a:solidFill>
                            <a:schemeClr val="tx1"/>
                          </a:solidFill>
                          <a:latin typeface="+mn-lt"/>
                          <a:cs typeface="+mn-cs"/>
                        </a:rPr>
                        <a:t>Solution </a:t>
                      </a:r>
                      <a:r>
                        <a:rPr lang="en-CA" sz="1600" b="1" dirty="0" err="1" smtClean="0">
                          <a:solidFill>
                            <a:schemeClr val="tx1"/>
                          </a:solidFill>
                          <a:latin typeface="+mn-lt"/>
                          <a:cs typeface="+mn-cs"/>
                        </a:rPr>
                        <a:t>géodécisionnelle</a:t>
                      </a:r>
                      <a:r>
                        <a:rPr lang="en-CA" sz="1600" b="1" dirty="0" smtClean="0">
                          <a:solidFill>
                            <a:schemeClr val="tx1"/>
                          </a:solidFill>
                          <a:latin typeface="+mn-lt"/>
                          <a:cs typeface="+mn-cs"/>
                        </a:rPr>
                        <a:t> :</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4354">
                <a:tc>
                  <a:txBody>
                    <a:bodyPr/>
                    <a:lstStyle/>
                    <a:p>
                      <a:pPr>
                        <a:lnSpc>
                          <a:spcPct val="100000"/>
                        </a:lnSpc>
                        <a:spcAft>
                          <a:spcPts val="2400"/>
                        </a:spcAft>
                      </a:pPr>
                      <a:r>
                        <a:rPr lang="en-CA" sz="1600" u="sng" dirty="0" smtClean="0">
                          <a:solidFill>
                            <a:schemeClr val="tx1"/>
                          </a:solidFill>
                        </a:rPr>
                        <a:t>150</a:t>
                      </a:r>
                      <a:r>
                        <a:rPr lang="en-CA" sz="1600" dirty="0" smtClean="0">
                          <a:solidFill>
                            <a:schemeClr val="tx1"/>
                          </a:solidFill>
                        </a:rPr>
                        <a:t> maps and tables </a:t>
                      </a:r>
                      <a:br>
                        <a:rPr lang="en-CA" sz="1600" dirty="0" smtClean="0">
                          <a:solidFill>
                            <a:schemeClr val="tx1"/>
                          </a:solidFill>
                        </a:rPr>
                      </a:br>
                      <a:r>
                        <a:rPr lang="en-CA" sz="1600" dirty="0" smtClean="0">
                          <a:solidFill>
                            <a:schemeClr val="tx1"/>
                          </a:solidFill>
                        </a:rPr>
                        <a:t>S</a:t>
                      </a:r>
                      <a:r>
                        <a:rPr lang="en-CA" sz="1600" u="sng" dirty="0" smtClean="0">
                          <a:solidFill>
                            <a:schemeClr val="tx1"/>
                          </a:solidFill>
                        </a:rPr>
                        <a:t>tatic</a:t>
                      </a:r>
                      <a:r>
                        <a:rPr lang="en-CA" sz="1600" u="sng" baseline="0" dirty="0" smtClean="0">
                          <a:solidFill>
                            <a:schemeClr val="tx1"/>
                          </a:solidFill>
                        </a:rPr>
                        <a:t> data</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342900" eaLnBrk="0" hangingPunct="0">
                        <a:lnSpc>
                          <a:spcPct val="100000"/>
                        </a:lnSpc>
                        <a:spcBef>
                          <a:spcPts val="0"/>
                        </a:spcBef>
                        <a:spcAft>
                          <a:spcPts val="2400"/>
                        </a:spcAft>
                        <a:buClr>
                          <a:srgbClr val="C00000"/>
                        </a:buClr>
                        <a:buSzPct val="75000"/>
                        <a:buFont typeface="Arial" pitchFamily="34" charset="0"/>
                        <a:buNone/>
                        <a:defRPr/>
                      </a:pPr>
                      <a:r>
                        <a:rPr lang="en-CA" sz="1600" u="sng" dirty="0" smtClean="0">
                          <a:solidFill>
                            <a:schemeClr val="tx1"/>
                          </a:solidFill>
                          <a:latin typeface="+mn-lt"/>
                          <a:cs typeface="+mn-cs"/>
                        </a:rPr>
                        <a:t>200 000 maps and tables</a:t>
                      </a:r>
                      <a:r>
                        <a:rPr lang="en-CA" sz="1600" dirty="0" smtClean="0">
                          <a:solidFill>
                            <a:schemeClr val="tx1"/>
                          </a:solidFill>
                          <a:latin typeface="+mn-lt"/>
                          <a:cs typeface="+mn-cs"/>
                        </a:rPr>
                        <a:t> </a:t>
                      </a:r>
                      <a:br>
                        <a:rPr lang="en-CA" sz="1600" dirty="0" smtClean="0">
                          <a:solidFill>
                            <a:schemeClr val="tx1"/>
                          </a:solidFill>
                          <a:latin typeface="+mn-lt"/>
                          <a:cs typeface="+mn-cs"/>
                        </a:rPr>
                      </a:br>
                      <a:r>
                        <a:rPr lang="en-CA" sz="1600" dirty="0" smtClean="0">
                          <a:solidFill>
                            <a:schemeClr val="tx1"/>
                          </a:solidFill>
                          <a:latin typeface="+mn-lt"/>
                          <a:cs typeface="+mn-cs"/>
                        </a:rPr>
                        <a:t>Dynamic</a:t>
                      </a:r>
                      <a:r>
                        <a:rPr lang="en-CA" sz="1600" baseline="0" dirty="0" smtClean="0">
                          <a:solidFill>
                            <a:schemeClr val="tx1"/>
                          </a:solidFill>
                          <a:latin typeface="+mn-lt"/>
                          <a:cs typeface="+mn-cs"/>
                        </a:rPr>
                        <a:t> a</a:t>
                      </a:r>
                      <a:r>
                        <a:rPr lang="en-CA" sz="1600" dirty="0" smtClean="0">
                          <a:solidFill>
                            <a:schemeClr val="tx1"/>
                          </a:solidFill>
                          <a:latin typeface="+mn-lt"/>
                          <a:cs typeface="+mn-cs"/>
                        </a:rPr>
                        <a:t>pplications</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4354">
                <a:tc>
                  <a:txBody>
                    <a:bodyPr/>
                    <a:lstStyle/>
                    <a:p>
                      <a:pPr>
                        <a:lnSpc>
                          <a:spcPct val="100000"/>
                        </a:lnSpc>
                        <a:spcAft>
                          <a:spcPts val="2400"/>
                        </a:spcAft>
                      </a:pPr>
                      <a:r>
                        <a:rPr lang="en-CA" sz="1600" dirty="0" smtClean="0">
                          <a:solidFill>
                            <a:schemeClr val="tx1"/>
                          </a:solidFill>
                        </a:rPr>
                        <a:t>Analysis &amp; page editing (3 months-person)</a:t>
                      </a:r>
                      <a:br>
                        <a:rPr lang="en-CA" sz="1600" dirty="0" smtClean="0">
                          <a:solidFill>
                            <a:schemeClr val="tx1"/>
                          </a:solidFill>
                        </a:rPr>
                      </a:br>
                      <a:r>
                        <a:rPr lang="en-CA" sz="1600" dirty="0" smtClean="0">
                          <a:solidFill>
                            <a:schemeClr val="tx1"/>
                          </a:solidFill>
                        </a:rPr>
                        <a:t>Updating  (1 month-person)</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342900" eaLnBrk="0" hangingPunct="0">
                        <a:lnSpc>
                          <a:spcPct val="100000"/>
                        </a:lnSpc>
                        <a:spcBef>
                          <a:spcPts val="0"/>
                        </a:spcBef>
                        <a:spcAft>
                          <a:spcPts val="2400"/>
                        </a:spcAft>
                        <a:buClr>
                          <a:srgbClr val="C00000"/>
                        </a:buClr>
                        <a:buSzPct val="75000"/>
                        <a:buFontTx/>
                        <a:buNone/>
                        <a:defRPr/>
                      </a:pPr>
                      <a:r>
                        <a:rPr lang="en-CA" sz="1600" dirty="0" smtClean="0">
                          <a:solidFill>
                            <a:schemeClr val="tx1"/>
                          </a:solidFill>
                          <a:latin typeface="+mn-lt"/>
                          <a:cs typeface="+mn-cs"/>
                        </a:rPr>
                        <a:t>Data </a:t>
                      </a:r>
                      <a:r>
                        <a:rPr lang="en-CA" sz="1600" dirty="0" err="1" smtClean="0">
                          <a:solidFill>
                            <a:schemeClr val="tx1"/>
                          </a:solidFill>
                          <a:latin typeface="+mn-lt"/>
                          <a:cs typeface="+mn-cs"/>
                        </a:rPr>
                        <a:t>structuration</a:t>
                      </a:r>
                      <a:r>
                        <a:rPr lang="en-CA" sz="1600" dirty="0" smtClean="0">
                          <a:solidFill>
                            <a:schemeClr val="tx1"/>
                          </a:solidFill>
                          <a:latin typeface="+mn-lt"/>
                          <a:cs typeface="+mn-cs"/>
                        </a:rPr>
                        <a:t> (</a:t>
                      </a:r>
                      <a:r>
                        <a:rPr lang="en-CA" sz="1500" dirty="0" smtClean="0">
                          <a:solidFill>
                            <a:schemeClr val="tx1"/>
                          </a:solidFill>
                          <a:latin typeface="+mn-lt"/>
                          <a:cs typeface="+mn-cs"/>
                        </a:rPr>
                        <a:t>15 days-person</a:t>
                      </a:r>
                      <a:r>
                        <a:rPr lang="en-CA" sz="1600" dirty="0" smtClean="0">
                          <a:solidFill>
                            <a:schemeClr val="tx1"/>
                          </a:solidFill>
                          <a:latin typeface="+mn-lt"/>
                          <a:cs typeface="+mn-cs"/>
                        </a:rPr>
                        <a:t>)</a:t>
                      </a:r>
                      <a:br>
                        <a:rPr lang="en-CA" sz="1600" dirty="0" smtClean="0">
                          <a:solidFill>
                            <a:schemeClr val="tx1"/>
                          </a:solidFill>
                          <a:latin typeface="+mn-lt"/>
                          <a:cs typeface="+mn-cs"/>
                        </a:rPr>
                      </a:br>
                      <a:r>
                        <a:rPr lang="en-CA" sz="1600" dirty="0" smtClean="0">
                          <a:solidFill>
                            <a:schemeClr val="tx1"/>
                          </a:solidFill>
                          <a:latin typeface="+mn-lt"/>
                          <a:cs typeface="+mn-cs"/>
                        </a:rPr>
                        <a:t>Updating</a:t>
                      </a:r>
                      <a:r>
                        <a:rPr lang="en-CA" sz="1600" baseline="0" dirty="0" smtClean="0">
                          <a:solidFill>
                            <a:schemeClr val="tx1"/>
                          </a:solidFill>
                          <a:latin typeface="+mn-lt"/>
                          <a:cs typeface="+mn-cs"/>
                        </a:rPr>
                        <a:t> </a:t>
                      </a:r>
                      <a:r>
                        <a:rPr lang="en-CA" sz="1600" dirty="0" smtClean="0">
                          <a:solidFill>
                            <a:schemeClr val="tx1"/>
                          </a:solidFill>
                          <a:latin typeface="+mn-lt"/>
                          <a:cs typeface="+mn-cs"/>
                        </a:rPr>
                        <a:t>( 5 </a:t>
                      </a:r>
                      <a:r>
                        <a:rPr lang="en-CA" sz="1600" dirty="0" err="1" smtClean="0">
                          <a:solidFill>
                            <a:schemeClr val="tx1"/>
                          </a:solidFill>
                          <a:latin typeface="+mn-lt"/>
                          <a:cs typeface="+mn-cs"/>
                        </a:rPr>
                        <a:t>dayx</a:t>
                      </a:r>
                      <a:r>
                        <a:rPr lang="en-CA" sz="1600" dirty="0" smtClean="0">
                          <a:solidFill>
                            <a:schemeClr val="tx1"/>
                          </a:solidFill>
                          <a:latin typeface="+mn-lt"/>
                          <a:cs typeface="+mn-cs"/>
                        </a:rPr>
                        <a:t>-person)</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4354">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CA" sz="1600" dirty="0" smtClean="0">
                          <a:solidFill>
                            <a:schemeClr val="tx1"/>
                          </a:solidFill>
                        </a:rPr>
                        <a:t>Ad hoc queries continuously</a:t>
                      </a:r>
                      <a:br>
                        <a:rPr lang="en-CA" sz="1600" dirty="0" smtClean="0">
                          <a:solidFill>
                            <a:schemeClr val="tx1"/>
                          </a:solidFill>
                        </a:rPr>
                      </a:br>
                      <a:r>
                        <a:rPr lang="en-CA" sz="1600" dirty="0" smtClean="0">
                          <a:solidFill>
                            <a:schemeClr val="tx1"/>
                          </a:solidFill>
                        </a:rPr>
                        <a:t>Delays to produce</a:t>
                      </a:r>
                      <a:r>
                        <a:rPr lang="en-CA" sz="1600" baseline="0" dirty="0" smtClean="0">
                          <a:solidFill>
                            <a:schemeClr val="tx1"/>
                          </a:solidFill>
                        </a:rPr>
                        <a:t> outputs</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CA" sz="1600" dirty="0" smtClean="0">
                          <a:solidFill>
                            <a:schemeClr val="tx1"/>
                          </a:solidFill>
                          <a:latin typeface="+mn-lt"/>
                          <a:cs typeface="+mn-cs"/>
                        </a:rPr>
                        <a:t>Application in intranet</a:t>
                      </a:r>
                      <a:br>
                        <a:rPr lang="en-CA" sz="1600" dirty="0" smtClean="0">
                          <a:solidFill>
                            <a:schemeClr val="tx1"/>
                          </a:solidFill>
                          <a:latin typeface="+mn-lt"/>
                          <a:cs typeface="+mn-cs"/>
                        </a:rPr>
                      </a:br>
                      <a:r>
                        <a:rPr lang="en-CA" sz="1600" dirty="0" smtClean="0">
                          <a:solidFill>
                            <a:schemeClr val="tx1"/>
                          </a:solidFill>
                          <a:latin typeface="+mn-lt"/>
                          <a:cs typeface="+mn-cs"/>
                        </a:rPr>
                        <a:t>Fast</a:t>
                      </a:r>
                      <a:r>
                        <a:rPr lang="en-CA" sz="1600" baseline="0" dirty="0" smtClean="0">
                          <a:solidFill>
                            <a:schemeClr val="tx1"/>
                          </a:solidFill>
                          <a:latin typeface="+mn-lt"/>
                          <a:cs typeface="+mn-cs"/>
                        </a:rPr>
                        <a:t> res</a:t>
                      </a:r>
                      <a:r>
                        <a:rPr lang="en-CA" sz="1600" dirty="0" smtClean="0">
                          <a:solidFill>
                            <a:schemeClr val="tx1"/>
                          </a:solidFill>
                          <a:latin typeface="+mn-lt"/>
                          <a:cs typeface="+mn-cs"/>
                        </a:rPr>
                        <a:t>ponse </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2262">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CA" sz="1600" dirty="0" smtClean="0">
                          <a:solidFill>
                            <a:schemeClr val="tx1"/>
                          </a:solidFill>
                        </a:rPr>
                        <a:t>Depend upon an expert in cartography</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CA" sz="1600" dirty="0" smtClean="0">
                          <a:solidFill>
                            <a:schemeClr val="tx1"/>
                          </a:solidFill>
                          <a:latin typeface="+mn-lt"/>
                          <a:cs typeface="+mn-cs"/>
                        </a:rPr>
                        <a:t>Easy</a:t>
                      </a:r>
                      <a:r>
                        <a:rPr lang="en-CA" sz="1600" baseline="0" dirty="0" smtClean="0">
                          <a:solidFill>
                            <a:schemeClr val="tx1"/>
                          </a:solidFill>
                          <a:latin typeface="+mn-lt"/>
                          <a:cs typeface="+mn-cs"/>
                        </a:rPr>
                        <a:t> user interface</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Content Placeholder 8"/>
          <p:cNvSpPr txBox="1">
            <a:spLocks/>
          </p:cNvSpPr>
          <p:nvPr/>
        </p:nvSpPr>
        <p:spPr bwMode="auto">
          <a:xfrm>
            <a:off x="5131908" y="3136605"/>
            <a:ext cx="3810074" cy="3276638"/>
          </a:xfrm>
          <a:prstGeom prst="rect">
            <a:avLst/>
          </a:prstGeom>
          <a:noFill/>
          <a:ln w="9525">
            <a:noFill/>
            <a:miter lim="800000"/>
            <a:headEnd/>
            <a:tailEnd/>
          </a:ln>
        </p:spPr>
        <p:txBody>
          <a:bodyPr/>
          <a:lstStyle/>
          <a:p>
            <a:pPr marL="342900" indent="-342900" eaLnBrk="0" hangingPunct="0">
              <a:spcBef>
                <a:spcPct val="20000"/>
              </a:spcBef>
              <a:buClr>
                <a:srgbClr val="C00000"/>
              </a:buClr>
              <a:buSzPct val="75000"/>
              <a:buFont typeface="Arial" pitchFamily="34" charset="0"/>
              <a:buChar char="•"/>
              <a:defRPr/>
            </a:pPr>
            <a:endParaRPr lang="en-CA" sz="1600" dirty="0">
              <a:latin typeface="+mn-lt"/>
              <a:cs typeface="+mn-cs"/>
            </a:endParaRPr>
          </a:p>
          <a:p>
            <a:pPr marL="342900" indent="-342900" eaLnBrk="0" hangingPunct="0">
              <a:spcBef>
                <a:spcPct val="20000"/>
              </a:spcBef>
              <a:buClr>
                <a:srgbClr val="C00000"/>
              </a:buClr>
              <a:buSzPct val="75000"/>
              <a:buFont typeface="Arial" pitchFamily="34" charset="0"/>
              <a:buChar char="•"/>
              <a:defRPr/>
            </a:pPr>
            <a:endParaRPr lang="en-CA" sz="1600" dirty="0" smtClean="0">
              <a:latin typeface="+mn-lt"/>
              <a:cs typeface="+mn-cs"/>
            </a:endParaRPr>
          </a:p>
          <a:p>
            <a:pPr marL="342900" indent="-342900" eaLnBrk="0" hangingPunct="0">
              <a:spcBef>
                <a:spcPct val="20000"/>
              </a:spcBef>
              <a:buClr>
                <a:srgbClr val="C00000"/>
              </a:buClr>
              <a:buSzPct val="75000"/>
              <a:buFont typeface="Arial" pitchFamily="34" charset="0"/>
              <a:buChar char="•"/>
              <a:defRPr/>
            </a:pPr>
            <a:endParaRPr lang="en-CA" sz="1600" dirty="0">
              <a:latin typeface="+mn-lt"/>
              <a:cs typeface="+mn-cs"/>
            </a:endParaRPr>
          </a:p>
        </p:txBody>
      </p:sp>
      <p:pic>
        <p:nvPicPr>
          <p:cNvPr id="8" name="Picture 9"/>
          <p:cNvPicPr>
            <a:picLocks noChangeAspect="1" noChangeArrowheads="1"/>
          </p:cNvPicPr>
          <p:nvPr/>
        </p:nvPicPr>
        <p:blipFill>
          <a:blip r:embed="rId2" cstate="print"/>
          <a:srcRect/>
          <a:stretch>
            <a:fillRect/>
          </a:stretch>
        </p:blipFill>
        <p:spPr bwMode="auto">
          <a:xfrm>
            <a:off x="5487952" y="1866678"/>
            <a:ext cx="2474912" cy="12096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9" name="Picture 13" descr="http://tbn3.google.com/images?q=tbn:cLG_CUBH-xF17M:http://www.etatcivil.gouv.qc.ca/img/carte-quebec-generale.gif"/>
          <p:cNvPicPr>
            <a:picLocks noChangeAspect="1" noChangeArrowheads="1"/>
          </p:cNvPicPr>
          <p:nvPr/>
        </p:nvPicPr>
        <p:blipFill>
          <a:blip r:embed="rId3" cstate="print"/>
          <a:srcRect/>
          <a:stretch>
            <a:fillRect/>
          </a:stretch>
        </p:blipFill>
        <p:spPr bwMode="auto">
          <a:xfrm>
            <a:off x="2015755" y="2170704"/>
            <a:ext cx="957263" cy="681037"/>
          </a:xfrm>
          <a:prstGeom prst="rect">
            <a:avLst/>
          </a:prstGeom>
          <a:noFill/>
          <a:ln w="9525">
            <a:noFill/>
            <a:miter lim="800000"/>
            <a:headEnd/>
            <a:tailEnd/>
          </a:ln>
        </p:spPr>
      </p:pic>
      <p:pic>
        <p:nvPicPr>
          <p:cNvPr id="10" name="Picture 15" descr="Afficher l'image en taille réelle"/>
          <p:cNvPicPr>
            <a:picLocks noChangeAspect="1" noChangeArrowheads="1"/>
          </p:cNvPicPr>
          <p:nvPr/>
        </p:nvPicPr>
        <p:blipFill>
          <a:blip r:embed="rId4" cstate="print"/>
          <a:srcRect/>
          <a:stretch>
            <a:fillRect/>
          </a:stretch>
        </p:blipFill>
        <p:spPr bwMode="auto">
          <a:xfrm>
            <a:off x="2172918" y="1996079"/>
            <a:ext cx="1100137" cy="623887"/>
          </a:xfrm>
          <a:prstGeom prst="rect">
            <a:avLst/>
          </a:prstGeom>
          <a:noFill/>
          <a:ln w="9525">
            <a:noFill/>
            <a:miter lim="800000"/>
            <a:headEnd/>
            <a:tailEnd/>
          </a:ln>
        </p:spPr>
      </p:pic>
      <p:pic>
        <p:nvPicPr>
          <p:cNvPr id="11" name="Picture 11" descr="http://tbn0.google.com/images?q=tbn:_Nfw9BSereS0WM:http://www.controle-thermographique.com/img/electrique/rapport_2.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52327" y="1878604"/>
            <a:ext cx="1597025" cy="1192212"/>
          </a:xfrm>
          <a:prstGeom prst="rect">
            <a:avLst/>
          </a:prstGeom>
          <a:noFill/>
          <a:ln w="9525">
            <a:noFill/>
            <a:miter lim="800000"/>
            <a:headEnd/>
            <a:tailEnd/>
          </a:ln>
        </p:spPr>
      </p:pic>
      <p:pic>
        <p:nvPicPr>
          <p:cNvPr id="12" name="Picture 19" descr="http://tbn1.google.com/images?q=tbn:tyL9Ed5a4ht3cM:http://arnoudm.files.wordpress.com/2006/10/document_pile.jpg">
            <a:hlinkClick r:id="rId6"/>
          </p:cNvPr>
          <p:cNvPicPr>
            <a:picLocks noChangeAspect="1" noChangeArrowheads="1"/>
          </p:cNvPicPr>
          <p:nvPr/>
        </p:nvPicPr>
        <p:blipFill>
          <a:blip r:embed="rId7" cstate="print"/>
          <a:srcRect r="4726" b="35688"/>
          <a:stretch>
            <a:fillRect/>
          </a:stretch>
        </p:blipFill>
        <p:spPr bwMode="auto">
          <a:xfrm>
            <a:off x="4643438" y="3571876"/>
            <a:ext cx="659440" cy="823912"/>
          </a:xfrm>
          <a:prstGeom prst="rect">
            <a:avLst/>
          </a:prstGeom>
          <a:noFill/>
          <a:ln w="9525">
            <a:noFill/>
            <a:miter lim="800000"/>
            <a:headEnd/>
            <a:tailEnd/>
          </a:ln>
        </p:spPr>
      </p:pic>
      <p:pic>
        <p:nvPicPr>
          <p:cNvPr id="13" name="Picture 23" descr="http://tbn1.google.com/images?q=tbn:uFkNgstFaZcWCM:https://diderot.ac-creteil.fr/spip/images/stories/calendrier2009orientation.png">
            <a:hlinkClick r:id="rId8"/>
          </p:cNvPr>
          <p:cNvPicPr>
            <a:picLocks noChangeAspect="1" noChangeArrowheads="1"/>
          </p:cNvPicPr>
          <p:nvPr/>
        </p:nvPicPr>
        <p:blipFill>
          <a:blip r:embed="rId9" cstate="print">
            <a:clrChange>
              <a:clrFrom>
                <a:srgbClr val="0E0000"/>
              </a:clrFrom>
              <a:clrTo>
                <a:srgbClr val="0E0000">
                  <a:alpha val="0"/>
                </a:srgbClr>
              </a:clrTo>
            </a:clrChange>
          </a:blip>
          <a:srcRect/>
          <a:stretch>
            <a:fillRect/>
          </a:stretch>
        </p:blipFill>
        <p:spPr bwMode="auto">
          <a:xfrm>
            <a:off x="399906" y="4429132"/>
            <a:ext cx="409579" cy="409580"/>
          </a:xfrm>
          <a:prstGeom prst="rect">
            <a:avLst/>
          </a:prstGeom>
          <a:noFill/>
          <a:ln w="9525">
            <a:noFill/>
            <a:miter lim="800000"/>
            <a:headEnd/>
            <a:tailEnd/>
          </a:ln>
        </p:spPr>
      </p:pic>
      <p:pic>
        <p:nvPicPr>
          <p:cNvPr id="14" name="Picture 23" descr="http://tbn1.google.com/images?q=tbn:uFkNgstFaZcWCM:https://diderot.ac-creteil.fr/spip/images/stories/calendrier2009orientation.png">
            <a:hlinkClick r:id="rId8"/>
          </p:cNvPr>
          <p:cNvPicPr>
            <a:picLocks noChangeAspect="1" noChangeArrowheads="1"/>
          </p:cNvPicPr>
          <p:nvPr/>
        </p:nvPicPr>
        <p:blipFill>
          <a:blip r:embed="rId9" cstate="print">
            <a:clrChange>
              <a:clrFrom>
                <a:srgbClr val="0E0000"/>
              </a:clrFrom>
              <a:clrTo>
                <a:srgbClr val="0E0000">
                  <a:alpha val="0"/>
                </a:srgbClr>
              </a:clrTo>
            </a:clrChange>
          </a:blip>
          <a:srcRect/>
          <a:stretch>
            <a:fillRect/>
          </a:stretch>
        </p:blipFill>
        <p:spPr bwMode="auto">
          <a:xfrm>
            <a:off x="552306" y="4581532"/>
            <a:ext cx="409579" cy="409580"/>
          </a:xfrm>
          <a:prstGeom prst="rect">
            <a:avLst/>
          </a:prstGeom>
          <a:noFill/>
          <a:ln w="9525">
            <a:noFill/>
            <a:miter lim="800000"/>
            <a:headEnd/>
            <a:tailEnd/>
          </a:ln>
        </p:spPr>
      </p:pic>
      <p:pic>
        <p:nvPicPr>
          <p:cNvPr id="15" name="Picture 23" descr="http://tbn1.google.com/images?q=tbn:uFkNgstFaZcWCM:https://diderot.ac-creteil.fr/spip/images/stories/calendrier2009orientation.png">
            <a:hlinkClick r:id="rId8"/>
          </p:cNvPr>
          <p:cNvPicPr>
            <a:picLocks noChangeAspect="1" noChangeArrowheads="1"/>
          </p:cNvPicPr>
          <p:nvPr/>
        </p:nvPicPr>
        <p:blipFill>
          <a:blip r:embed="rId9" cstate="print">
            <a:clrChange>
              <a:clrFrom>
                <a:srgbClr val="0E0000"/>
              </a:clrFrom>
              <a:clrTo>
                <a:srgbClr val="0E0000">
                  <a:alpha val="0"/>
                </a:srgbClr>
              </a:clrTo>
            </a:clrChange>
          </a:blip>
          <a:srcRect/>
          <a:stretch>
            <a:fillRect/>
          </a:stretch>
        </p:blipFill>
        <p:spPr bwMode="auto">
          <a:xfrm>
            <a:off x="704706" y="4733932"/>
            <a:ext cx="409579" cy="409580"/>
          </a:xfrm>
          <a:prstGeom prst="rect">
            <a:avLst/>
          </a:prstGeom>
          <a:noFill/>
          <a:ln w="9525">
            <a:noFill/>
            <a:miter lim="800000"/>
            <a:headEnd/>
            <a:tailEnd/>
          </a:ln>
        </p:spPr>
      </p:pic>
      <p:pic>
        <p:nvPicPr>
          <p:cNvPr id="16" name="Picture 23" descr="http://tbn1.google.com/images?q=tbn:uFkNgstFaZcWCM:https://diderot.ac-creteil.fr/spip/images/stories/calendrier2009orientation.png">
            <a:hlinkClick r:id="rId8"/>
          </p:cNvPr>
          <p:cNvPicPr>
            <a:picLocks noChangeAspect="1" noChangeArrowheads="1"/>
          </p:cNvPicPr>
          <p:nvPr/>
        </p:nvPicPr>
        <p:blipFill>
          <a:blip r:embed="rId9" cstate="print">
            <a:clrChange>
              <a:clrFrom>
                <a:srgbClr val="0E0000"/>
              </a:clrFrom>
              <a:clrTo>
                <a:srgbClr val="0E0000">
                  <a:alpha val="0"/>
                </a:srgbClr>
              </a:clrTo>
            </a:clrChange>
          </a:blip>
          <a:srcRect/>
          <a:stretch>
            <a:fillRect/>
          </a:stretch>
        </p:blipFill>
        <p:spPr bwMode="auto">
          <a:xfrm>
            <a:off x="4929190" y="4643446"/>
            <a:ext cx="415924" cy="415924"/>
          </a:xfrm>
          <a:prstGeom prst="rect">
            <a:avLst/>
          </a:prstGeom>
          <a:noFill/>
          <a:ln w="9525">
            <a:noFill/>
            <a:miter lim="800000"/>
            <a:headEnd/>
            <a:tailEnd/>
          </a:ln>
        </p:spPr>
      </p:pic>
      <p:pic>
        <p:nvPicPr>
          <p:cNvPr id="17" name="Picture 25" descr="http://tbn0.google.com/images?q=tbn:oI44Klf5uD52YM:http://www.bricodepot.fr/toulon/files/files_maps/v1_pm/v1_pm_visuel/popup/53820.jpg">
            <a:hlinkClick r:id="rId10"/>
          </p:cNvPr>
          <p:cNvPicPr>
            <a:picLocks noChangeAspect="1" noChangeArrowheads="1"/>
          </p:cNvPicPr>
          <p:nvPr/>
        </p:nvPicPr>
        <p:blipFill>
          <a:blip r:embed="rId11" cstate="print"/>
          <a:srcRect/>
          <a:stretch>
            <a:fillRect/>
          </a:stretch>
        </p:blipFill>
        <p:spPr bwMode="auto">
          <a:xfrm>
            <a:off x="482460" y="3694646"/>
            <a:ext cx="593725" cy="528638"/>
          </a:xfrm>
          <a:prstGeom prst="rect">
            <a:avLst/>
          </a:prstGeom>
          <a:noFill/>
          <a:ln w="9525">
            <a:noFill/>
            <a:miter lim="800000"/>
            <a:headEnd/>
            <a:tailEnd/>
          </a:ln>
        </p:spPr>
      </p:pic>
      <p:pic>
        <p:nvPicPr>
          <p:cNvPr id="18" name="Picture 2" descr="http://tbn0.google.com/images?q=tbn:SCxMWEgGmO_VnM:http://www.mauritius-travel.com/images/icone-telephone-fond-blanc.jpg">
            <a:hlinkClick r:id="rId12"/>
          </p:cNvPr>
          <p:cNvPicPr>
            <a:picLocks noChangeAspect="1" noChangeArrowheads="1"/>
          </p:cNvPicPr>
          <p:nvPr/>
        </p:nvPicPr>
        <p:blipFill>
          <a:blip r:embed="rId13" cstate="print"/>
          <a:srcRect/>
          <a:stretch>
            <a:fillRect/>
          </a:stretch>
        </p:blipFill>
        <p:spPr bwMode="auto">
          <a:xfrm>
            <a:off x="553898" y="5286388"/>
            <a:ext cx="568325" cy="568325"/>
          </a:xfrm>
          <a:prstGeom prst="rect">
            <a:avLst/>
          </a:prstGeom>
          <a:noFill/>
          <a:ln w="9525">
            <a:noFill/>
            <a:miter lim="800000"/>
            <a:headEnd/>
            <a:tailEnd/>
          </a:ln>
        </p:spPr>
      </p:pic>
      <p:pic>
        <p:nvPicPr>
          <p:cNvPr id="19" name="Picture 4" descr="http://tbn1.google.com/images?q=tbn:GT1ByseAs1otLM:http://img515.imageshack.us/img515/7770/mycomputerdl0.png">
            <a:hlinkClick r:id="rId14"/>
          </p:cNvPr>
          <p:cNvPicPr>
            <a:picLocks noChangeAspect="1" noChangeArrowheads="1"/>
          </p:cNvPicPr>
          <p:nvPr/>
        </p:nvPicPr>
        <p:blipFill>
          <a:blip r:embed="rId15" cstate="print">
            <a:clrChange>
              <a:clrFrom>
                <a:srgbClr val="000000"/>
              </a:clrFrom>
              <a:clrTo>
                <a:srgbClr val="000000">
                  <a:alpha val="0"/>
                </a:srgbClr>
              </a:clrTo>
            </a:clrChange>
          </a:blip>
          <a:srcRect/>
          <a:stretch>
            <a:fillRect/>
          </a:stretch>
        </p:blipFill>
        <p:spPr bwMode="auto">
          <a:xfrm>
            <a:off x="4714876" y="5214950"/>
            <a:ext cx="585787" cy="585787"/>
          </a:xfrm>
          <a:prstGeom prst="rect">
            <a:avLst/>
          </a:prstGeom>
          <a:noFill/>
          <a:ln w="9525">
            <a:noFill/>
            <a:miter lim="800000"/>
            <a:headEnd/>
            <a:tailEnd/>
          </a:ln>
        </p:spPr>
      </p:pic>
      <p:pic>
        <p:nvPicPr>
          <p:cNvPr id="20" name="Picture 6" descr="http://tbn2.google.com/images?q=tbn:4CRaF-4mtyTiMM:http://www.pimpampel.lu/images/ie7.jpg">
            <a:hlinkClick r:id="rId16"/>
          </p:cNvPr>
          <p:cNvPicPr>
            <a:picLocks noChangeAspect="1" noChangeArrowheads="1"/>
          </p:cNvPicPr>
          <p:nvPr/>
        </p:nvPicPr>
        <p:blipFill>
          <a:blip r:embed="rId17" cstate="print"/>
          <a:srcRect/>
          <a:stretch>
            <a:fillRect/>
          </a:stretch>
        </p:blipFill>
        <p:spPr bwMode="auto">
          <a:xfrm>
            <a:off x="4786314" y="6000768"/>
            <a:ext cx="430212" cy="430212"/>
          </a:xfrm>
          <a:prstGeom prst="rect">
            <a:avLst/>
          </a:prstGeom>
          <a:noFill/>
          <a:ln w="9525">
            <a:noFill/>
            <a:miter lim="800000"/>
            <a:headEnd/>
            <a:tailEnd/>
          </a:ln>
        </p:spPr>
      </p:pic>
      <p:pic>
        <p:nvPicPr>
          <p:cNvPr id="22" name="Picture 3" descr="C:\Documents and Settings\soriv2\Local Settings\Temporary Internet Files\Content.IE5\Y29D5XGG\MCj04380590000[1].png"/>
          <p:cNvPicPr>
            <a:picLocks noChangeAspect="1" noChangeArrowheads="1"/>
          </p:cNvPicPr>
          <p:nvPr/>
        </p:nvPicPr>
        <p:blipFill>
          <a:blip r:embed="rId18" cstate="print"/>
          <a:srcRect/>
          <a:stretch>
            <a:fillRect/>
          </a:stretch>
        </p:blipFill>
        <p:spPr bwMode="auto">
          <a:xfrm>
            <a:off x="596189" y="5959909"/>
            <a:ext cx="513029" cy="51302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CA" sz="4000" smtClean="0"/>
              <a:t>Approaches to Develop SOLAP Applications</a:t>
            </a:r>
          </a:p>
        </p:txBody>
      </p:sp>
      <p:sp>
        <p:nvSpPr>
          <p:cNvPr id="68611" name="Rectangle 3"/>
          <p:cNvSpPr>
            <a:spLocks noGrp="1" noChangeArrowheads="1"/>
          </p:cNvSpPr>
          <p:nvPr>
            <p:ph type="body" idx="1"/>
          </p:nvPr>
        </p:nvSpPr>
        <p:spPr>
          <a:xfrm>
            <a:off x="179388" y="1628775"/>
            <a:ext cx="8794750" cy="4525963"/>
          </a:xfrm>
        </p:spPr>
        <p:txBody>
          <a:bodyPr/>
          <a:lstStyle/>
          <a:p>
            <a:pPr eaLnBrk="1" hangingPunct="1">
              <a:defRPr/>
            </a:pPr>
            <a:r>
              <a:rPr lang="fr-CA" i="1" dirty="0" smtClean="0"/>
              <a:t>Ad hoc</a:t>
            </a:r>
            <a:r>
              <a:rPr lang="fr-CA" dirty="0" smtClean="0"/>
              <a:t>, </a:t>
            </a:r>
            <a:r>
              <a:rPr lang="fr-CA" dirty="0" err="1" smtClean="0"/>
              <a:t>proprietary</a:t>
            </a:r>
            <a:r>
              <a:rPr lang="fr-CA" dirty="0" smtClean="0"/>
              <a:t> </a:t>
            </a:r>
            <a:r>
              <a:rPr lang="fr-CA" dirty="0" err="1" smtClean="0"/>
              <a:t>programming</a:t>
            </a:r>
            <a:r>
              <a:rPr lang="fr-CA" dirty="0" smtClean="0"/>
              <a:t> </a:t>
            </a:r>
            <a:r>
              <a:rPr lang="fr-CA" dirty="0" err="1" smtClean="0"/>
              <a:t>specific</a:t>
            </a:r>
            <a:r>
              <a:rPr lang="fr-CA" dirty="0" smtClean="0"/>
              <a:t> to one application</a:t>
            </a:r>
          </a:p>
          <a:p>
            <a:pPr eaLnBrk="1" hangingPunct="1">
              <a:defRPr/>
            </a:pPr>
            <a:r>
              <a:rPr lang="fr-CA" dirty="0" err="1" smtClean="0"/>
              <a:t>Combining</a:t>
            </a:r>
            <a:r>
              <a:rPr lang="fr-CA" dirty="0" smtClean="0"/>
              <a:t> GIS + OLAP  </a:t>
            </a:r>
            <a:r>
              <a:rPr lang="fr-CA" dirty="0" err="1" smtClean="0"/>
              <a:t>capabilities</a:t>
            </a:r>
            <a:endParaRPr lang="fr-CA" dirty="0" smtClean="0"/>
          </a:p>
          <a:p>
            <a:pPr lvl="1" eaLnBrk="1" hangingPunct="1">
              <a:defRPr/>
            </a:pPr>
            <a:r>
              <a:rPr lang="fr-CA" dirty="0" smtClean="0"/>
              <a:t>GIS-</a:t>
            </a:r>
            <a:r>
              <a:rPr lang="fr-CA" dirty="0" err="1" smtClean="0"/>
              <a:t>centric</a:t>
            </a:r>
            <a:endParaRPr lang="fr-CA" dirty="0" smtClean="0"/>
          </a:p>
          <a:p>
            <a:pPr lvl="1" eaLnBrk="1" hangingPunct="1">
              <a:defRPr/>
            </a:pPr>
            <a:r>
              <a:rPr lang="fr-CA" dirty="0" smtClean="0"/>
              <a:t>OLAP-</a:t>
            </a:r>
            <a:r>
              <a:rPr lang="fr-CA" dirty="0" err="1" smtClean="0"/>
              <a:t>centric</a:t>
            </a:r>
            <a:endParaRPr lang="fr-CA" dirty="0" smtClean="0"/>
          </a:p>
          <a:p>
            <a:pPr lvl="1" eaLnBrk="1" hangingPunct="1">
              <a:defRPr/>
            </a:pPr>
            <a:r>
              <a:rPr lang="fr-CA" dirty="0" err="1" smtClean="0"/>
              <a:t>Integrated</a:t>
            </a:r>
            <a:r>
              <a:rPr lang="fr-CA" dirty="0" smtClean="0"/>
              <a:t> SOLAP</a:t>
            </a:r>
          </a:p>
          <a:p>
            <a:pPr lvl="2" eaLnBrk="1" hangingPunct="1">
              <a:defRPr/>
            </a:pPr>
            <a:r>
              <a:rPr lang="fr-CA" dirty="0" smtClean="0"/>
              <a:t>Ad hoc </a:t>
            </a:r>
            <a:r>
              <a:rPr lang="fr-CA" dirty="0" err="1" smtClean="0"/>
              <a:t>programming</a:t>
            </a:r>
            <a:r>
              <a:rPr lang="fr-CA" dirty="0" smtClean="0"/>
              <a:t> (ex. </a:t>
            </a:r>
            <a:r>
              <a:rPr lang="fr-CA" dirty="0" err="1" smtClean="0"/>
              <a:t>using</a:t>
            </a:r>
            <a:r>
              <a:rPr lang="fr-CA" dirty="0" smtClean="0"/>
              <a:t> diverse open-source softwares)</a:t>
            </a:r>
          </a:p>
          <a:p>
            <a:pPr lvl="2" eaLnBrk="1" hangingPunct="1">
              <a:defRPr/>
            </a:pPr>
            <a:r>
              <a:rPr lang="fr-CA" dirty="0" smtClean="0">
                <a:solidFill>
                  <a:srgbClr val="FFC000"/>
                </a:solidFill>
              </a:rPr>
              <a:t>SOLAP </a:t>
            </a:r>
            <a:r>
              <a:rPr lang="fr-CA" dirty="0" err="1" smtClean="0">
                <a:solidFill>
                  <a:srgbClr val="FFC000"/>
                </a:solidFill>
              </a:rPr>
              <a:t>technology</a:t>
            </a:r>
            <a:r>
              <a:rPr lang="fr-CA" dirty="0" smtClean="0">
                <a:solidFill>
                  <a:srgbClr val="FFC000"/>
                </a:solidFill>
              </a:rPr>
              <a:t> </a:t>
            </a:r>
            <a:r>
              <a:rPr lang="fr-CA" dirty="0" smtClean="0"/>
              <a:t>(the </a:t>
            </a:r>
            <a:r>
              <a:rPr lang="fr-CA" dirty="0" err="1" smtClean="0"/>
              <a:t>most</a:t>
            </a:r>
            <a:r>
              <a:rPr lang="fr-CA" dirty="0" smtClean="0"/>
              <a:t> efficient)</a:t>
            </a:r>
          </a:p>
        </p:txBody>
      </p:sp>
      <p:sp>
        <p:nvSpPr>
          <p:cNvPr id="30724" name="AutoShape 4"/>
          <p:cNvSpPr>
            <a:spLocks/>
          </p:cNvSpPr>
          <p:nvPr/>
        </p:nvSpPr>
        <p:spPr bwMode="auto">
          <a:xfrm>
            <a:off x="3189288" y="3178175"/>
            <a:ext cx="215900" cy="755650"/>
          </a:xfrm>
          <a:prstGeom prst="rightBrace">
            <a:avLst>
              <a:gd name="adj1" fmla="val 33380"/>
              <a:gd name="adj2" fmla="val 50000"/>
            </a:avLst>
          </a:prstGeom>
          <a:noFill/>
          <a:ln w="28575">
            <a:solidFill>
              <a:schemeClr val="tx1"/>
            </a:solidFill>
            <a:round/>
            <a:headEnd/>
            <a:tailEnd/>
          </a:ln>
        </p:spPr>
        <p:txBody>
          <a:bodyPr wrap="none" anchor="ctr"/>
          <a:lstStyle/>
          <a:p>
            <a:pPr eaLnBrk="0" hangingPunct="0"/>
            <a:endParaRPr lang="fr-FR">
              <a:cs typeface="Tahoma" pitchFamily="34" charset="0"/>
            </a:endParaRPr>
          </a:p>
        </p:txBody>
      </p:sp>
      <p:sp>
        <p:nvSpPr>
          <p:cNvPr id="30725" name="Text Box 5"/>
          <p:cNvSpPr txBox="1">
            <a:spLocks noChangeArrowheads="1"/>
          </p:cNvSpPr>
          <p:nvPr/>
        </p:nvSpPr>
        <p:spPr bwMode="auto">
          <a:xfrm>
            <a:off x="3644900" y="3073400"/>
            <a:ext cx="5129213" cy="922338"/>
          </a:xfrm>
          <a:prstGeom prst="rect">
            <a:avLst/>
          </a:prstGeom>
          <a:noFill/>
          <a:ln w="9525">
            <a:noFill/>
            <a:miter lim="800000"/>
            <a:headEnd/>
            <a:tailEnd/>
          </a:ln>
        </p:spPr>
        <p:txBody>
          <a:bodyPr>
            <a:spAutoFit/>
          </a:bodyPr>
          <a:lstStyle/>
          <a:p>
            <a:pPr eaLnBrk="0" hangingPunct="0"/>
            <a:r>
              <a:rPr lang="fr-CA" i="1">
                <a:cs typeface="Tahoma" pitchFamily="34" charset="0"/>
              </a:rPr>
              <a:t>-The dominant tool offers its full capabilities but gets minimal capabilities from the other tool</a:t>
            </a:r>
          </a:p>
          <a:p>
            <a:pPr eaLnBrk="0" hangingPunct="0"/>
            <a:r>
              <a:rPr lang="fr-CA" i="1">
                <a:cs typeface="Tahoma" pitchFamily="34" charset="0"/>
              </a:rPr>
              <a:t>-GUI provided by the dominant tool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4742F12-17DF-4CF0-A80E-B3A1AAC4E0C7}" type="slidenum">
              <a:rPr lang="en-US"/>
              <a:pPr>
                <a:defRPr/>
              </a:pPr>
              <a:t>3</a:t>
            </a:fld>
            <a:endParaRPr lang="en-US"/>
          </a:p>
        </p:txBody>
      </p:sp>
      <p:sp>
        <p:nvSpPr>
          <p:cNvPr id="12291" name="Rectangle 2"/>
          <p:cNvSpPr>
            <a:spLocks noGrp="1" noChangeArrowheads="1"/>
          </p:cNvSpPr>
          <p:nvPr>
            <p:ph type="title"/>
          </p:nvPr>
        </p:nvSpPr>
        <p:spPr/>
        <p:txBody>
          <a:bodyPr/>
          <a:lstStyle/>
          <a:p>
            <a:pPr eaLnBrk="1" hangingPunct="1"/>
            <a:r>
              <a:rPr lang="en-US" smtClean="0"/>
              <a:t>Barriers to make analysis</a:t>
            </a:r>
            <a:br>
              <a:rPr lang="en-US" smtClean="0"/>
            </a:br>
            <a:r>
              <a:rPr lang="en-US" smtClean="0"/>
              <a:t>with transactional systems</a:t>
            </a:r>
          </a:p>
        </p:txBody>
      </p:sp>
      <p:sp>
        <p:nvSpPr>
          <p:cNvPr id="104451" name="Rectangle 3"/>
          <p:cNvSpPr>
            <a:spLocks noGrp="1" noChangeArrowheads="1"/>
          </p:cNvSpPr>
          <p:nvPr>
            <p:ph type="body" idx="1"/>
          </p:nvPr>
        </p:nvSpPr>
        <p:spPr>
          <a:xfrm>
            <a:off x="457200" y="1458913"/>
            <a:ext cx="8594271" cy="4672012"/>
          </a:xfrm>
        </p:spPr>
        <p:txBody>
          <a:bodyPr/>
          <a:lstStyle/>
          <a:p>
            <a:pPr eaLnBrk="1" hangingPunct="1">
              <a:lnSpc>
                <a:spcPct val="90000"/>
              </a:lnSpc>
              <a:defRPr/>
            </a:pPr>
            <a:r>
              <a:rPr lang="fr-CA" sz="2400" smtClean="0"/>
              <a:t>GIS and DBMS design are transactional by nature</a:t>
            </a:r>
            <a:endParaRPr lang="en-US" sz="2400" smtClean="0"/>
          </a:p>
          <a:p>
            <a:pPr lvl="1" eaLnBrk="1" hangingPunct="1">
              <a:lnSpc>
                <a:spcPct val="90000"/>
              </a:lnSpc>
              <a:defRPr/>
            </a:pPr>
            <a:r>
              <a:rPr lang="en-US" sz="2000" smtClean="0"/>
              <a:t>Oriented towards data acquisition, storing, updating, integrity checking, simple querying</a:t>
            </a:r>
          </a:p>
          <a:p>
            <a:pPr eaLnBrk="1" hangingPunct="1">
              <a:lnSpc>
                <a:spcPct val="80000"/>
              </a:lnSpc>
              <a:defRPr/>
            </a:pPr>
            <a:endParaRPr lang="en-US" sz="2400" smtClean="0">
              <a:latin typeface="Helvetica" pitchFamily="34" charset="0"/>
              <a:cs typeface="Times New Roman" pitchFamily="18" charset="0"/>
            </a:endParaRPr>
          </a:p>
          <a:p>
            <a:pPr eaLnBrk="1" hangingPunct="1">
              <a:lnSpc>
                <a:spcPct val="80000"/>
              </a:lnSpc>
              <a:defRPr/>
            </a:pPr>
            <a:r>
              <a:rPr lang="en-US" sz="2400" smtClean="0">
                <a:latin typeface="Helvetica" pitchFamily="34" charset="0"/>
                <a:cs typeface="Times New Roman" pitchFamily="18" charset="0"/>
              </a:rPr>
              <a:t>Transactional </a:t>
            </a:r>
            <a:r>
              <a:rPr lang="en-US" sz="2400" dirty="0">
                <a:latin typeface="Helvetica" pitchFamily="34" charset="0"/>
                <a:cs typeface="Times New Roman" pitchFamily="18" charset="0"/>
              </a:rPr>
              <a:t>databases are usually</a:t>
            </a:r>
            <a:r>
              <a:rPr lang="en-US" sz="2400" dirty="0">
                <a:solidFill>
                  <a:schemeClr val="folHlink"/>
                </a:solidFill>
                <a:effectLst/>
                <a:latin typeface="Helvetica" pitchFamily="34" charset="0"/>
                <a:cs typeface="Times New Roman" pitchFamily="18" charset="0"/>
              </a:rPr>
              <a:t> </a:t>
            </a:r>
            <a:r>
              <a:rPr lang="en-US" sz="2400" dirty="0">
                <a:effectLst/>
                <a:latin typeface="Helvetica" pitchFamily="34" charset="0"/>
                <a:cs typeface="Times New Roman" pitchFamily="18" charset="0"/>
              </a:rPr>
              <a:t>normalized </a:t>
            </a:r>
            <a:r>
              <a:rPr lang="en-US" sz="2400" dirty="0" smtClean="0">
                <a:effectLst/>
                <a:latin typeface="Helvetica" pitchFamily="34" charset="0"/>
                <a:cs typeface="Times New Roman" pitchFamily="18" charset="0"/>
              </a:rPr>
              <a:t>so </a:t>
            </a:r>
            <a:r>
              <a:rPr lang="en-US" sz="2400" dirty="0" smtClean="0">
                <a:latin typeface="Helvetica" pitchFamily="34" charset="0"/>
                <a:cs typeface="Times New Roman" pitchFamily="18" charset="0"/>
              </a:rPr>
              <a:t>duplication </a:t>
            </a:r>
            <a:r>
              <a:rPr lang="en-US" sz="2400" dirty="0">
                <a:latin typeface="Helvetica" pitchFamily="34" charset="0"/>
                <a:cs typeface="Times New Roman" pitchFamily="18" charset="0"/>
              </a:rPr>
              <a:t>of data is kept to a minimum : </a:t>
            </a:r>
          </a:p>
          <a:p>
            <a:pPr lvl="1" eaLnBrk="1" hangingPunct="1">
              <a:lnSpc>
                <a:spcPct val="80000"/>
              </a:lnSpc>
              <a:defRPr/>
            </a:pPr>
            <a:r>
              <a:rPr lang="en-US" sz="2000" smtClean="0">
                <a:latin typeface="Helvetica" pitchFamily="34" charset="0"/>
                <a:cs typeface="Times New Roman" pitchFamily="18" charset="0"/>
              </a:rPr>
              <a:t>To </a:t>
            </a:r>
            <a:r>
              <a:rPr lang="en-US" sz="2000" dirty="0">
                <a:latin typeface="Helvetica" pitchFamily="34" charset="0"/>
                <a:cs typeface="Times New Roman" pitchFamily="18" charset="0"/>
              </a:rPr>
              <a:t>preserve </a:t>
            </a:r>
            <a:r>
              <a:rPr lang="en-US" sz="2000">
                <a:latin typeface="Helvetica" pitchFamily="34" charset="0"/>
                <a:cs typeface="Times New Roman" pitchFamily="18" charset="0"/>
              </a:rPr>
              <a:t>data </a:t>
            </a:r>
            <a:r>
              <a:rPr lang="en-US" sz="2000" smtClean="0">
                <a:latin typeface="Helvetica" pitchFamily="34" charset="0"/>
                <a:cs typeface="Times New Roman" pitchFamily="18" charset="0"/>
              </a:rPr>
              <a:t>integrity and simplify </a:t>
            </a:r>
            <a:r>
              <a:rPr lang="en-US" sz="2000" dirty="0">
                <a:latin typeface="Helvetica" pitchFamily="34" charset="0"/>
                <a:cs typeface="Times New Roman" pitchFamily="18" charset="0"/>
              </a:rPr>
              <a:t>data update</a:t>
            </a:r>
          </a:p>
          <a:p>
            <a:pPr eaLnBrk="1" hangingPunct="1">
              <a:lnSpc>
                <a:spcPct val="80000"/>
              </a:lnSpc>
              <a:defRPr/>
            </a:pPr>
            <a:endParaRPr lang="en-US" sz="2400" smtClean="0">
              <a:latin typeface="Helvetica" pitchFamily="34" charset="0"/>
              <a:cs typeface="Times New Roman" pitchFamily="18" charset="0"/>
            </a:endParaRPr>
          </a:p>
          <a:p>
            <a:pPr eaLnBrk="1" hangingPunct="1">
              <a:lnSpc>
                <a:spcPct val="80000"/>
              </a:lnSpc>
              <a:defRPr/>
            </a:pPr>
            <a:r>
              <a:rPr lang="en-US" sz="2400" smtClean="0">
                <a:latin typeface="Helvetica" pitchFamily="34" charset="0"/>
                <a:cs typeface="Times New Roman" pitchFamily="18" charset="0"/>
              </a:rPr>
              <a:t>A </a:t>
            </a:r>
            <a:r>
              <a:rPr lang="en-US" sz="2400" dirty="0">
                <a:latin typeface="Helvetica" pitchFamily="34" charset="0"/>
                <a:cs typeface="Times New Roman" pitchFamily="18" charset="0"/>
              </a:rPr>
              <a:t>strong normalization </a:t>
            </a:r>
            <a:r>
              <a:rPr lang="en-US" sz="2400" dirty="0">
                <a:effectLst/>
                <a:latin typeface="Helvetica" pitchFamily="34" charset="0"/>
                <a:cs typeface="Times New Roman" pitchFamily="18" charset="0"/>
              </a:rPr>
              <a:t>makes the analysis of data more complex : </a:t>
            </a:r>
          </a:p>
          <a:p>
            <a:pPr lvl="1" eaLnBrk="1" hangingPunct="1">
              <a:lnSpc>
                <a:spcPct val="80000"/>
              </a:lnSpc>
              <a:defRPr/>
            </a:pPr>
            <a:r>
              <a:rPr lang="en-US" sz="2000" dirty="0">
                <a:latin typeface="Helvetica" pitchFamily="34" charset="0"/>
              </a:rPr>
              <a:t>High number of tables, therefore high number of joins between tables (less efficient). </a:t>
            </a:r>
          </a:p>
          <a:p>
            <a:pPr lvl="1" eaLnBrk="1" hangingPunct="1">
              <a:lnSpc>
                <a:spcPct val="80000"/>
              </a:lnSpc>
              <a:defRPr/>
            </a:pPr>
            <a:r>
              <a:rPr lang="en-US" sz="2000" dirty="0">
                <a:latin typeface="Helvetica" pitchFamily="34" charset="0"/>
              </a:rPr>
              <a:t>Long processing time</a:t>
            </a:r>
          </a:p>
          <a:p>
            <a:pPr lvl="1" eaLnBrk="1" hangingPunct="1">
              <a:lnSpc>
                <a:spcPct val="80000"/>
              </a:lnSpc>
              <a:defRPr/>
            </a:pPr>
            <a:r>
              <a:rPr lang="en-US" sz="2000" dirty="0">
                <a:latin typeface="Helvetica" pitchFamily="34" charset="0"/>
              </a:rPr>
              <a:t>Development of complex queries</a:t>
            </a:r>
          </a:p>
          <a:p>
            <a:pPr lvl="1" eaLnBrk="1" hangingPunct="1">
              <a:lnSpc>
                <a:spcPct val="80000"/>
              </a:lnSpc>
              <a:buFont typeface="Wingdings" pitchFamily="2" charset="2"/>
              <a:buNone/>
              <a:defRPr/>
            </a:pPr>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Off-the-Shelf Integrated </a:t>
            </a:r>
            <a:r>
              <a:rPr lang="en-CA" dirty="0" err="1" smtClean="0"/>
              <a:t>SOLAP</a:t>
            </a:r>
            <a:r>
              <a:rPr lang="en-CA" dirty="0" smtClean="0"/>
              <a:t> </a:t>
            </a:r>
            <a:endParaRPr lang="en-CA" dirty="0"/>
          </a:p>
        </p:txBody>
      </p:sp>
      <p:sp>
        <p:nvSpPr>
          <p:cNvPr id="4" name="Slide Number Placeholder 3"/>
          <p:cNvSpPr>
            <a:spLocks noGrp="1"/>
          </p:cNvSpPr>
          <p:nvPr>
            <p:ph type="sldNum" sz="quarter" idx="12"/>
          </p:nvPr>
        </p:nvSpPr>
        <p:spPr/>
        <p:txBody>
          <a:bodyPr/>
          <a:lstStyle/>
          <a:p>
            <a:pPr>
              <a:defRPr/>
            </a:pPr>
            <a:fld id="{956C3C98-4CE1-44C1-9E19-30ACA9E0F43C}" type="slidenum">
              <a:rPr lang="en-US" smtClean="0"/>
              <a:pPr>
                <a:defRPr/>
              </a:pPr>
              <a:t>30</a:t>
            </a:fld>
            <a:endParaRPr lang="en-US"/>
          </a:p>
        </p:txBody>
      </p:sp>
      <p:sp>
        <p:nvSpPr>
          <p:cNvPr id="6" name="Rectangular Callout 5"/>
          <p:cNvSpPr/>
          <p:nvPr/>
        </p:nvSpPr>
        <p:spPr>
          <a:xfrm>
            <a:off x="763588" y="4689475"/>
            <a:ext cx="7356475" cy="1711325"/>
          </a:xfrm>
          <a:prstGeom prst="wedgeRectCallout">
            <a:avLst>
              <a:gd name="adj1" fmla="val 43975"/>
              <a:gd name="adj2" fmla="val -78136"/>
            </a:avLst>
          </a:prstGeom>
          <a:solidFill>
            <a:schemeClr val="accent1">
              <a:alpha val="3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 name="Content Placeholder 2"/>
          <p:cNvSpPr txBox="1">
            <a:spLocks/>
          </p:cNvSpPr>
          <p:nvPr/>
        </p:nvSpPr>
        <p:spPr>
          <a:xfrm>
            <a:off x="914400" y="4889500"/>
            <a:ext cx="7096125" cy="14684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ü"/>
              <a:tabLst/>
              <a:defRPr/>
            </a:pPr>
            <a:r>
              <a:rPr kumimoji="0" lang="en-CA" sz="1800" b="0" i="0" u="none" strike="noStrike" kern="0" cap="none" spc="0" normalizeH="0" baseline="0" noProof="0" dirty="0" smtClean="0">
                <a:ln>
                  <a:noFill/>
                </a:ln>
                <a:effectLst>
                  <a:outerShdw blurRad="38100" dist="38100" dir="2700000" algn="tl">
                    <a:srgbClr val="010199"/>
                  </a:outerShdw>
                </a:effectLst>
                <a:uLnTx/>
                <a:uFillTx/>
                <a:latin typeface="+mn-lt"/>
                <a:ea typeface="+mn-ea"/>
                <a:cs typeface="+mn-cs"/>
              </a:rPr>
              <a:t>2 GUI </a:t>
            </a:r>
            <a:r>
              <a:rPr kumimoji="0" lang="en-CA" sz="1800" b="0" i="1" u="none" strike="noStrike" kern="0" cap="none" spc="0" normalizeH="0" baseline="0" noProof="0" dirty="0" err="1" smtClean="0">
                <a:ln>
                  <a:noFill/>
                </a:ln>
                <a:effectLst>
                  <a:outerShdw blurRad="38100" dist="38100" dir="2700000" algn="tl">
                    <a:srgbClr val="010199"/>
                  </a:outerShdw>
                </a:effectLst>
                <a:uLnTx/>
                <a:uFillTx/>
                <a:latin typeface="+mn-lt"/>
                <a:ea typeface="+mn-ea"/>
                <a:cs typeface="+mn-cs"/>
              </a:rPr>
              <a:t>vs</a:t>
            </a:r>
            <a:r>
              <a:rPr kumimoji="0" lang="en-CA" sz="1800" b="0" i="0" u="none" strike="noStrike" kern="0" cap="none" spc="0" normalizeH="0" baseline="0" noProof="0" dirty="0" smtClean="0">
                <a:ln>
                  <a:noFill/>
                </a:ln>
                <a:effectLst>
                  <a:outerShdw blurRad="38100" dist="38100" dir="2700000" algn="tl">
                    <a:srgbClr val="010199"/>
                  </a:outerShdw>
                </a:effectLst>
                <a:uLnTx/>
                <a:uFillTx/>
                <a:latin typeface="+mn-lt"/>
                <a:ea typeface="+mn-ea"/>
                <a:cs typeface="+mn-cs"/>
              </a:rPr>
              <a:t> common and unique GUI</a:t>
            </a:r>
          </a:p>
          <a:p>
            <a:pPr marL="342900" marR="0" lvl="0" indent="-34290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ü"/>
              <a:tabLst/>
              <a:defRPr/>
            </a:pPr>
            <a:r>
              <a:rPr kumimoji="0" lang="en-CA" sz="1800" b="0" i="0" u="none" strike="noStrike" kern="0" cap="none" spc="0" normalizeH="0" baseline="0" noProof="0" dirty="0" smtClean="0">
                <a:ln>
                  <a:noFill/>
                </a:ln>
                <a:effectLst>
                  <a:outerShdw blurRad="38100" dist="38100" dir="2700000" algn="tl">
                    <a:srgbClr val="010199"/>
                  </a:outerShdw>
                </a:effectLst>
                <a:uLnTx/>
                <a:uFillTx/>
                <a:latin typeface="+mn-lt"/>
                <a:ea typeface="+mn-ea"/>
                <a:cs typeface="+mn-cs"/>
              </a:rPr>
              <a:t>Built-in integration framework (no need to program the solution)</a:t>
            </a:r>
          </a:p>
          <a:p>
            <a:pPr marL="342900" marR="0" lvl="0" indent="-34290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ü"/>
              <a:tabLst/>
              <a:defRPr/>
            </a:pPr>
            <a:r>
              <a:rPr kumimoji="0" lang="en-CA" sz="1800" b="0" i="0" u="none" strike="noStrike" kern="0" cap="none" spc="0" normalizeH="0" baseline="0" noProof="0" dirty="0" smtClean="0">
                <a:ln>
                  <a:noFill/>
                </a:ln>
                <a:effectLst>
                  <a:outerShdw blurRad="38100" dist="38100" dir="2700000" algn="tl">
                    <a:srgbClr val="010199"/>
                  </a:outerShdw>
                </a:effectLst>
                <a:uLnTx/>
                <a:uFillTx/>
                <a:latin typeface="+mn-lt"/>
                <a:ea typeface="+mn-ea"/>
                <a:cs typeface="+mn-cs"/>
              </a:rPr>
              <a:t>Offers built-in functionalities to visualize and explore data</a:t>
            </a:r>
          </a:p>
          <a:p>
            <a:pPr marL="342900" marR="0" lvl="0" indent="-34290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ü"/>
              <a:tabLst/>
              <a:defRPr/>
            </a:pPr>
            <a:r>
              <a:rPr kumimoji="0" lang="en-CA" sz="1800" b="0" i="0" u="none" strike="noStrike" kern="0" cap="none" spc="0" normalizeH="0" baseline="0" noProof="0" dirty="0" smtClean="0">
                <a:ln>
                  <a:noFill/>
                </a:ln>
                <a:effectLst>
                  <a:outerShdw blurRad="38100" dist="38100" dir="2700000" algn="tl">
                    <a:srgbClr val="010199"/>
                  </a:outerShdw>
                </a:effectLst>
                <a:uLnTx/>
                <a:uFillTx/>
                <a:latin typeface="+mn-lt"/>
                <a:ea typeface="+mn-ea"/>
                <a:cs typeface="+mn-cs"/>
              </a:rPr>
              <a:t>No dominant component </a:t>
            </a:r>
          </a:p>
          <a:p>
            <a:pPr marL="342900" marR="0" lvl="0" indent="-342900" algn="l" defTabSz="914400" rtl="0" eaLnBrk="1" fontAlgn="base" latinLnBrk="0" hangingPunct="1">
              <a:lnSpc>
                <a:spcPct val="100000"/>
              </a:lnSpc>
              <a:spcBef>
                <a:spcPct val="20000"/>
              </a:spcBef>
              <a:spcAft>
                <a:spcPct val="0"/>
              </a:spcAft>
              <a:buClr>
                <a:schemeClr val="hlink"/>
              </a:buClr>
              <a:buSzPct val="125000"/>
              <a:buFont typeface="Wingdings" pitchFamily="2" charset="2"/>
              <a:buChar char="ü"/>
              <a:tabLst/>
              <a:defRPr/>
            </a:pPr>
            <a:endParaRPr kumimoji="0" lang="en-CA" sz="1800" b="0" i="0" u="none" strike="noStrike" kern="0" cap="none" spc="0" normalizeH="0" baseline="0" noProof="0" dirty="0" smtClean="0">
              <a:ln>
                <a:noFill/>
              </a:ln>
              <a:solidFill>
                <a:srgbClr val="006699"/>
              </a:solidFill>
              <a:effectLst>
                <a:outerShdw blurRad="38100" dist="38100" dir="2700000" algn="tl">
                  <a:srgbClr val="010199"/>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25000"/>
              <a:buFont typeface="Wingdings" pitchFamily="2" charset="2"/>
              <a:buChar char="ü"/>
              <a:tabLst/>
              <a:defRPr/>
            </a:pPr>
            <a:endParaRPr kumimoji="0" lang="en-CA" sz="1800" b="0" i="0" u="none" strike="noStrike" kern="0" cap="none" spc="0" normalizeH="0" baseline="0" noProof="0" dirty="0" smtClean="0">
              <a:ln>
                <a:noFill/>
              </a:ln>
              <a:solidFill>
                <a:srgbClr val="006699"/>
              </a:solidFill>
              <a:effectLst>
                <a:outerShdw blurRad="38100" dist="38100" dir="2700000" algn="tl">
                  <a:srgbClr val="010199"/>
                </a:outerShdw>
              </a:effectLst>
              <a:uLnTx/>
              <a:uFillTx/>
              <a:latin typeface="+mn-lt"/>
              <a:ea typeface="+mn-ea"/>
              <a:cs typeface="+mn-cs"/>
            </a:endParaRPr>
          </a:p>
        </p:txBody>
      </p:sp>
      <p:sp>
        <p:nvSpPr>
          <p:cNvPr id="8" name="Slide Number Placeholder 5"/>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Tx/>
              <a:buSzTx/>
              <a:buFontTx/>
              <a:buNone/>
              <a:tabLst/>
              <a:defRPr/>
            </a:pPr>
            <a:fld id="{5A247EDA-690C-4F49-9AA7-7D330CBC8670}" type="slidenum">
              <a:rPr kumimoji="0" lang="en-US" sz="1000" b="0" i="0" u="none" strike="noStrike" kern="1200" cap="none" spc="0" normalizeH="0" baseline="0" noProof="0" smtClean="0">
                <a:ln>
                  <a:noFill/>
                </a:ln>
                <a:solidFill>
                  <a:schemeClr val="tx1"/>
                </a:solidFill>
                <a:effectLst>
                  <a:outerShdw blurRad="38100" dist="38100" dir="2700000" algn="tl">
                    <a:srgbClr val="010199"/>
                  </a:outerShdw>
                </a:effectLst>
                <a:uLnTx/>
                <a:uFillTx/>
                <a:latin typeface="Arial" charset="0"/>
                <a:ea typeface="+mn-ea"/>
                <a:cs typeface="+mn-cs"/>
              </a:rPr>
              <a:pPr marL="0" marR="0" lvl="0" indent="0" algn="l" defTabSz="449263"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smtClean="0">
              <a:ln>
                <a:noFill/>
              </a:ln>
              <a:solidFill>
                <a:schemeClr val="tx1"/>
              </a:solidFill>
              <a:effectLst>
                <a:outerShdw blurRad="38100" dist="38100" dir="2700000" algn="tl">
                  <a:srgbClr val="010199"/>
                </a:outerShdw>
              </a:effectLst>
              <a:uLnTx/>
              <a:uFillTx/>
              <a:latin typeface="Arial" charset="0"/>
              <a:ea typeface="+mn-ea"/>
              <a:cs typeface="+mn-cs"/>
            </a:endParaRPr>
          </a:p>
        </p:txBody>
      </p:sp>
      <p:sp>
        <p:nvSpPr>
          <p:cNvPr id="9" name="Right Arrow 8"/>
          <p:cNvSpPr/>
          <p:nvPr/>
        </p:nvSpPr>
        <p:spPr>
          <a:xfrm>
            <a:off x="1458913" y="3641725"/>
            <a:ext cx="6729412" cy="620713"/>
          </a:xfrm>
          <a:prstGeom prst="rightArrow">
            <a:avLst/>
          </a:prstGeom>
          <a:gradFill flip="none" rotWithShape="1">
            <a:gsLst>
              <a:gs pos="0">
                <a:srgbClr val="03D4A8"/>
              </a:gs>
              <a:gs pos="25000">
                <a:srgbClr val="21D6E0"/>
              </a:gs>
              <a:gs pos="75000">
                <a:srgbClr val="0087E6"/>
              </a:gs>
              <a:gs pos="100000">
                <a:srgbClr val="005CBF"/>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CA"/>
          </a:p>
        </p:txBody>
      </p:sp>
      <p:sp>
        <p:nvSpPr>
          <p:cNvPr id="10" name="TextBox 49"/>
          <p:cNvSpPr txBox="1">
            <a:spLocks noChangeArrowheads="1"/>
          </p:cNvSpPr>
          <p:nvPr/>
        </p:nvSpPr>
        <p:spPr bwMode="auto">
          <a:xfrm rot="-3137199">
            <a:off x="6890544" y="2986882"/>
            <a:ext cx="1577975" cy="522287"/>
          </a:xfrm>
          <a:prstGeom prst="rect">
            <a:avLst/>
          </a:prstGeom>
          <a:noFill/>
          <a:ln w="9525">
            <a:noFill/>
            <a:miter lim="800000"/>
            <a:headEnd/>
            <a:tailEnd/>
          </a:ln>
        </p:spPr>
        <p:txBody>
          <a:bodyPr wrap="none">
            <a:spAutoFit/>
          </a:bodyPr>
          <a:lstStyle/>
          <a:p>
            <a:pPr eaLnBrk="0" hangingPunct="0"/>
            <a:r>
              <a:rPr lang="en-CA" sz="1400" b="1" i="1"/>
              <a:t>Total integration</a:t>
            </a:r>
          </a:p>
          <a:p>
            <a:pPr eaLnBrk="0" hangingPunct="0"/>
            <a:r>
              <a:rPr lang="en-CA" sz="1400" b="1" i="1"/>
              <a:t>    (COTS)</a:t>
            </a:r>
            <a:endParaRPr lang="fr-CA" sz="1400" b="1" i="1"/>
          </a:p>
        </p:txBody>
      </p:sp>
      <p:sp>
        <p:nvSpPr>
          <p:cNvPr id="11" name="TextBox 51"/>
          <p:cNvSpPr txBox="1">
            <a:spLocks noChangeArrowheads="1"/>
          </p:cNvSpPr>
          <p:nvPr/>
        </p:nvSpPr>
        <p:spPr bwMode="auto">
          <a:xfrm>
            <a:off x="1458913" y="4092575"/>
            <a:ext cx="1477962" cy="307975"/>
          </a:xfrm>
          <a:prstGeom prst="rect">
            <a:avLst/>
          </a:prstGeom>
          <a:noFill/>
          <a:ln w="9525">
            <a:noFill/>
            <a:miter lim="800000"/>
            <a:headEnd/>
            <a:tailEnd/>
          </a:ln>
        </p:spPr>
        <p:txBody>
          <a:bodyPr wrap="none">
            <a:spAutoFit/>
          </a:bodyPr>
          <a:lstStyle/>
          <a:p>
            <a:pPr algn="ctr" eaLnBrk="0" hangingPunct="0"/>
            <a:r>
              <a:rPr lang="en-CA" sz="1400" i="1"/>
              <a:t>Loosely coupled</a:t>
            </a:r>
            <a:endParaRPr lang="fr-CA" sz="1400" i="1"/>
          </a:p>
        </p:txBody>
      </p:sp>
      <p:sp>
        <p:nvSpPr>
          <p:cNvPr id="12" name="TextBox 52"/>
          <p:cNvSpPr txBox="1">
            <a:spLocks noChangeArrowheads="1"/>
          </p:cNvSpPr>
          <p:nvPr/>
        </p:nvSpPr>
        <p:spPr bwMode="auto">
          <a:xfrm rot="-3137199">
            <a:off x="1728788" y="3008312"/>
            <a:ext cx="1358900" cy="739775"/>
          </a:xfrm>
          <a:prstGeom prst="rect">
            <a:avLst/>
          </a:prstGeom>
          <a:noFill/>
          <a:ln w="9525">
            <a:noFill/>
            <a:miter lim="800000"/>
            <a:headEnd/>
            <a:tailEnd/>
          </a:ln>
        </p:spPr>
        <p:txBody>
          <a:bodyPr wrap="none">
            <a:spAutoFit/>
          </a:bodyPr>
          <a:lstStyle/>
          <a:p>
            <a:pPr eaLnBrk="0" hangingPunct="0"/>
            <a:r>
              <a:rPr lang="en-CA" sz="1400" b="1" i="1"/>
              <a:t> GIS or</a:t>
            </a:r>
          </a:p>
          <a:p>
            <a:pPr eaLnBrk="0" hangingPunct="0"/>
            <a:r>
              <a:rPr lang="en-CA" sz="1400" b="1" i="1"/>
              <a:t>   OLAP</a:t>
            </a:r>
          </a:p>
          <a:p>
            <a:pPr eaLnBrk="0" hangingPunct="0"/>
            <a:r>
              <a:rPr lang="en-CA" sz="1400" b="1" i="1"/>
              <a:t>       Dominant</a:t>
            </a:r>
            <a:endParaRPr lang="fr-CA" sz="1400" b="1" i="1"/>
          </a:p>
        </p:txBody>
      </p:sp>
      <p:grpSp>
        <p:nvGrpSpPr>
          <p:cNvPr id="13" name="Group 60"/>
          <p:cNvGrpSpPr>
            <a:grpSpLocks/>
          </p:cNvGrpSpPr>
          <p:nvPr/>
        </p:nvGrpSpPr>
        <p:grpSpPr bwMode="auto">
          <a:xfrm>
            <a:off x="0" y="4999186"/>
            <a:ext cx="820737" cy="773112"/>
            <a:chOff x="4404" y="1638"/>
            <a:chExt cx="1356" cy="1830"/>
          </a:xfrm>
        </p:grpSpPr>
        <p:sp>
          <p:nvSpPr>
            <p:cNvPr id="14" name="Freeform 61"/>
            <p:cNvSpPr>
              <a:spLocks/>
            </p:cNvSpPr>
            <p:nvPr/>
          </p:nvSpPr>
          <p:spPr bwMode="auto">
            <a:xfrm>
              <a:off x="4404" y="3359"/>
              <a:ext cx="1196" cy="97"/>
            </a:xfrm>
            <a:custGeom>
              <a:avLst/>
              <a:gdLst>
                <a:gd name="T0" fmla="*/ 1 w 2164"/>
                <a:gd name="T1" fmla="*/ 2 h 139"/>
                <a:gd name="T2" fmla="*/ 0 w 2164"/>
                <a:gd name="T3" fmla="*/ 1 h 139"/>
                <a:gd name="T4" fmla="*/ 1 w 2164"/>
                <a:gd name="T5" fmla="*/ 0 h 139"/>
                <a:gd name="T6" fmla="*/ 6 w 2164"/>
                <a:gd name="T7" fmla="*/ 1 h 139"/>
                <a:gd name="T8" fmla="*/ 6 w 2164"/>
                <a:gd name="T9" fmla="*/ 2 h 139"/>
                <a:gd name="T10" fmla="*/ 6 w 2164"/>
                <a:gd name="T11" fmla="*/ 4 h 139"/>
                <a:gd name="T12" fmla="*/ 3 w 2164"/>
                <a:gd name="T13" fmla="*/ 3 h 139"/>
                <a:gd name="T14" fmla="*/ 1 w 2164"/>
                <a:gd name="T15" fmla="*/ 2 h 139"/>
                <a:gd name="T16" fmla="*/ 1 w 2164"/>
                <a:gd name="T17" fmla="*/ 3 h 139"/>
                <a:gd name="T18" fmla="*/ 1 w 2164"/>
                <a:gd name="T19" fmla="*/ 2 h 139"/>
                <a:gd name="T20" fmla="*/ 1 w 2164"/>
                <a:gd name="T21" fmla="*/ 2 h 139"/>
                <a:gd name="T22" fmla="*/ 1 w 2164"/>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4"/>
                <a:gd name="T37" fmla="*/ 0 h 139"/>
                <a:gd name="T38" fmla="*/ 2164 w 2164"/>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4" h="139">
                  <a:moveTo>
                    <a:pt x="53" y="92"/>
                  </a:moveTo>
                  <a:lnTo>
                    <a:pt x="0" y="32"/>
                  </a:lnTo>
                  <a:lnTo>
                    <a:pt x="158" y="0"/>
                  </a:lnTo>
                  <a:lnTo>
                    <a:pt x="2112" y="37"/>
                  </a:lnTo>
                  <a:lnTo>
                    <a:pt x="2164" y="78"/>
                  </a:lnTo>
                  <a:lnTo>
                    <a:pt x="2082" y="139"/>
                  </a:lnTo>
                  <a:lnTo>
                    <a:pt x="1034" y="106"/>
                  </a:lnTo>
                  <a:lnTo>
                    <a:pt x="343" y="80"/>
                  </a:lnTo>
                  <a:lnTo>
                    <a:pt x="124" y="121"/>
                  </a:lnTo>
                  <a:lnTo>
                    <a:pt x="53" y="92"/>
                  </a:lnTo>
                  <a:close/>
                </a:path>
              </a:pathLst>
            </a:custGeom>
            <a:solidFill>
              <a:srgbClr val="A38C8C"/>
            </a:solidFill>
            <a:ln w="9525">
              <a:noFill/>
              <a:round/>
              <a:headEnd/>
              <a:tailEnd/>
            </a:ln>
          </p:spPr>
          <p:txBody>
            <a:bodyPr/>
            <a:lstStyle/>
            <a:p>
              <a:pPr eaLnBrk="0" hangingPunct="0"/>
              <a:endParaRPr lang="fr-FR"/>
            </a:p>
          </p:txBody>
        </p:sp>
        <p:sp>
          <p:nvSpPr>
            <p:cNvPr id="15" name="Freeform 62"/>
            <p:cNvSpPr>
              <a:spLocks/>
            </p:cNvSpPr>
            <p:nvPr/>
          </p:nvSpPr>
          <p:spPr bwMode="auto">
            <a:xfrm>
              <a:off x="4424" y="3409"/>
              <a:ext cx="1159" cy="59"/>
            </a:xfrm>
            <a:custGeom>
              <a:avLst/>
              <a:gdLst>
                <a:gd name="T0" fmla="*/ 1 w 2096"/>
                <a:gd name="T1" fmla="*/ 1 h 85"/>
                <a:gd name="T2" fmla="*/ 1 w 2096"/>
                <a:gd name="T3" fmla="*/ 1 h 85"/>
                <a:gd name="T4" fmla="*/ 1 w 2096"/>
                <a:gd name="T5" fmla="*/ 1 h 85"/>
                <a:gd name="T6" fmla="*/ 1 w 2096"/>
                <a:gd name="T7" fmla="*/ 1 h 85"/>
                <a:gd name="T8" fmla="*/ 1 w 2096"/>
                <a:gd name="T9" fmla="*/ 0 h 85"/>
                <a:gd name="T10" fmla="*/ 1 w 2096"/>
                <a:gd name="T11" fmla="*/ 0 h 85"/>
                <a:gd name="T12" fmla="*/ 4 w 2096"/>
                <a:gd name="T13" fmla="*/ 1 h 85"/>
                <a:gd name="T14" fmla="*/ 4 w 2096"/>
                <a:gd name="T15" fmla="*/ 1 h 85"/>
                <a:gd name="T16" fmla="*/ 4 w 2096"/>
                <a:gd name="T17" fmla="*/ 1 h 85"/>
                <a:gd name="T18" fmla="*/ 4 w 2096"/>
                <a:gd name="T19" fmla="*/ 1 h 85"/>
                <a:gd name="T20" fmla="*/ 4 w 2096"/>
                <a:gd name="T21" fmla="*/ 1 h 85"/>
                <a:gd name="T22" fmla="*/ 6 w 2096"/>
                <a:gd name="T23" fmla="*/ 1 h 85"/>
                <a:gd name="T24" fmla="*/ 6 w 2096"/>
                <a:gd name="T25" fmla="*/ 1 h 85"/>
                <a:gd name="T26" fmla="*/ 6 w 2096"/>
                <a:gd name="T27" fmla="*/ 2 h 85"/>
                <a:gd name="T28" fmla="*/ 6 w 2096"/>
                <a:gd name="T29" fmla="*/ 2 h 85"/>
                <a:gd name="T30" fmla="*/ 5 w 2096"/>
                <a:gd name="T31" fmla="*/ 2 h 85"/>
                <a:gd name="T32" fmla="*/ 4 w 2096"/>
                <a:gd name="T33" fmla="*/ 1 h 85"/>
                <a:gd name="T34" fmla="*/ 4 w 2096"/>
                <a:gd name="T35" fmla="*/ 1 h 85"/>
                <a:gd name="T36" fmla="*/ 4 w 2096"/>
                <a:gd name="T37" fmla="*/ 1 h 85"/>
                <a:gd name="T38" fmla="*/ 4 w 2096"/>
                <a:gd name="T39" fmla="*/ 1 h 85"/>
                <a:gd name="T40" fmla="*/ 4 w 2096"/>
                <a:gd name="T41" fmla="*/ 1 h 85"/>
                <a:gd name="T42" fmla="*/ 1 w 2096"/>
                <a:gd name="T43" fmla="*/ 1 h 85"/>
                <a:gd name="T44" fmla="*/ 1 w 2096"/>
                <a:gd name="T45" fmla="*/ 1 h 85"/>
                <a:gd name="T46" fmla="*/ 1 w 2096"/>
                <a:gd name="T47" fmla="*/ 1 h 85"/>
                <a:gd name="T48" fmla="*/ 1 w 2096"/>
                <a:gd name="T49" fmla="*/ 1 h 85"/>
                <a:gd name="T50" fmla="*/ 1 w 2096"/>
                <a:gd name="T51" fmla="*/ 1 h 85"/>
                <a:gd name="T52" fmla="*/ 0 w 2096"/>
                <a:gd name="T53" fmla="*/ 1 h 85"/>
                <a:gd name="T54" fmla="*/ 1 w 2096"/>
                <a:gd name="T55" fmla="*/ 1 h 85"/>
                <a:gd name="T56" fmla="*/ 1 w 2096"/>
                <a:gd name="T57" fmla="*/ 1 h 85"/>
                <a:gd name="T58" fmla="*/ 1 w 2096"/>
                <a:gd name="T59" fmla="*/ 1 h 85"/>
                <a:gd name="T60" fmla="*/ 1 w 2096"/>
                <a:gd name="T61" fmla="*/ 1 h 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96"/>
                <a:gd name="T94" fmla="*/ 0 h 85"/>
                <a:gd name="T95" fmla="*/ 2096 w 2096"/>
                <a:gd name="T96" fmla="*/ 85 h 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96" h="85">
                  <a:moveTo>
                    <a:pt x="17" y="14"/>
                  </a:moveTo>
                  <a:lnTo>
                    <a:pt x="133" y="24"/>
                  </a:lnTo>
                  <a:lnTo>
                    <a:pt x="226" y="10"/>
                  </a:lnTo>
                  <a:lnTo>
                    <a:pt x="307" y="2"/>
                  </a:lnTo>
                  <a:lnTo>
                    <a:pt x="481" y="0"/>
                  </a:lnTo>
                  <a:lnTo>
                    <a:pt x="554" y="0"/>
                  </a:lnTo>
                  <a:lnTo>
                    <a:pt x="1321" y="14"/>
                  </a:lnTo>
                  <a:lnTo>
                    <a:pt x="1385" y="16"/>
                  </a:lnTo>
                  <a:lnTo>
                    <a:pt x="1418" y="17"/>
                  </a:lnTo>
                  <a:lnTo>
                    <a:pt x="1607" y="22"/>
                  </a:lnTo>
                  <a:lnTo>
                    <a:pt x="1639" y="28"/>
                  </a:lnTo>
                  <a:lnTo>
                    <a:pt x="2045" y="42"/>
                  </a:lnTo>
                  <a:lnTo>
                    <a:pt x="2096" y="42"/>
                  </a:lnTo>
                  <a:lnTo>
                    <a:pt x="2077" y="78"/>
                  </a:lnTo>
                  <a:lnTo>
                    <a:pt x="2045" y="85"/>
                  </a:lnTo>
                  <a:lnTo>
                    <a:pt x="1841" y="74"/>
                  </a:lnTo>
                  <a:lnTo>
                    <a:pt x="1637" y="63"/>
                  </a:lnTo>
                  <a:lnTo>
                    <a:pt x="1604" y="62"/>
                  </a:lnTo>
                  <a:lnTo>
                    <a:pt x="1416" y="57"/>
                  </a:lnTo>
                  <a:lnTo>
                    <a:pt x="1384" y="52"/>
                  </a:lnTo>
                  <a:lnTo>
                    <a:pt x="1321" y="54"/>
                  </a:lnTo>
                  <a:lnTo>
                    <a:pt x="554" y="38"/>
                  </a:lnTo>
                  <a:lnTo>
                    <a:pt x="481" y="38"/>
                  </a:lnTo>
                  <a:lnTo>
                    <a:pt x="308" y="32"/>
                  </a:lnTo>
                  <a:lnTo>
                    <a:pt x="135" y="44"/>
                  </a:lnTo>
                  <a:lnTo>
                    <a:pt x="12" y="44"/>
                  </a:lnTo>
                  <a:lnTo>
                    <a:pt x="0" y="26"/>
                  </a:lnTo>
                  <a:lnTo>
                    <a:pt x="5" y="17"/>
                  </a:lnTo>
                  <a:lnTo>
                    <a:pt x="17" y="14"/>
                  </a:lnTo>
                  <a:close/>
                </a:path>
              </a:pathLst>
            </a:custGeom>
            <a:solidFill>
              <a:srgbClr val="000000"/>
            </a:solidFill>
            <a:ln w="9525">
              <a:noFill/>
              <a:round/>
              <a:headEnd/>
              <a:tailEnd/>
            </a:ln>
          </p:spPr>
          <p:txBody>
            <a:bodyPr/>
            <a:lstStyle/>
            <a:p>
              <a:pPr eaLnBrk="0" hangingPunct="0"/>
              <a:endParaRPr lang="fr-FR"/>
            </a:p>
          </p:txBody>
        </p:sp>
        <p:grpSp>
          <p:nvGrpSpPr>
            <p:cNvPr id="16" name="Group 63"/>
            <p:cNvGrpSpPr>
              <a:grpSpLocks/>
            </p:cNvGrpSpPr>
            <p:nvPr/>
          </p:nvGrpSpPr>
          <p:grpSpPr bwMode="auto">
            <a:xfrm>
              <a:off x="4415" y="1638"/>
              <a:ext cx="1345" cy="1821"/>
              <a:chOff x="4011" y="1554"/>
              <a:chExt cx="1345" cy="1821"/>
            </a:xfrm>
          </p:grpSpPr>
          <p:sp>
            <p:nvSpPr>
              <p:cNvPr id="17" name="Freeform 64"/>
              <p:cNvSpPr>
                <a:spLocks/>
              </p:cNvSpPr>
              <p:nvPr/>
            </p:nvSpPr>
            <p:spPr bwMode="auto">
              <a:xfrm>
                <a:off x="4011" y="3044"/>
                <a:ext cx="1201" cy="326"/>
              </a:xfrm>
              <a:custGeom>
                <a:avLst/>
                <a:gdLst>
                  <a:gd name="T0" fmla="*/ 1 w 2172"/>
                  <a:gd name="T1" fmla="*/ 0 h 467"/>
                  <a:gd name="T2" fmla="*/ 1 w 2172"/>
                  <a:gd name="T3" fmla="*/ 1 h 467"/>
                  <a:gd name="T4" fmla="*/ 1 w 2172"/>
                  <a:gd name="T5" fmla="*/ 8 h 467"/>
                  <a:gd name="T6" fmla="*/ 0 w 2172"/>
                  <a:gd name="T7" fmla="*/ 9 h 467"/>
                  <a:gd name="T8" fmla="*/ 1 w 2172"/>
                  <a:gd name="T9" fmla="*/ 12 h 467"/>
                  <a:gd name="T10" fmla="*/ 1 w 2172"/>
                  <a:gd name="T11" fmla="*/ 11 h 467"/>
                  <a:gd name="T12" fmla="*/ 6 w 2172"/>
                  <a:gd name="T13" fmla="*/ 13 h 467"/>
                  <a:gd name="T14" fmla="*/ 6 w 2172"/>
                  <a:gd name="T15" fmla="*/ 10 h 467"/>
                  <a:gd name="T16" fmla="*/ 5 w 2172"/>
                  <a:gd name="T17" fmla="*/ 10 h 467"/>
                  <a:gd name="T18" fmla="*/ 6 w 2172"/>
                  <a:gd name="T19" fmla="*/ 9 h 467"/>
                  <a:gd name="T20" fmla="*/ 6 w 2172"/>
                  <a:gd name="T21" fmla="*/ 7 h 467"/>
                  <a:gd name="T22" fmla="*/ 5 w 2172"/>
                  <a:gd name="T23" fmla="*/ 2 h 467"/>
                  <a:gd name="T24" fmla="*/ 3 w 2172"/>
                  <a:gd name="T25" fmla="*/ 1 h 467"/>
                  <a:gd name="T26" fmla="*/ 1 w 2172"/>
                  <a:gd name="T27" fmla="*/ 1 h 467"/>
                  <a:gd name="T28" fmla="*/ 1 w 2172"/>
                  <a:gd name="T29" fmla="*/ 0 h 467"/>
                  <a:gd name="T30" fmla="*/ 1 w 2172"/>
                  <a:gd name="T31" fmla="*/ 0 h 467"/>
                  <a:gd name="T32" fmla="*/ 1 w 2172"/>
                  <a:gd name="T33" fmla="*/ 0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2"/>
                  <a:gd name="T52" fmla="*/ 0 h 467"/>
                  <a:gd name="T53" fmla="*/ 2172 w 2172"/>
                  <a:gd name="T54" fmla="*/ 467 h 4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2" h="467">
                    <a:moveTo>
                      <a:pt x="339" y="0"/>
                    </a:moveTo>
                    <a:lnTo>
                      <a:pt x="277" y="37"/>
                    </a:lnTo>
                    <a:lnTo>
                      <a:pt x="72" y="301"/>
                    </a:lnTo>
                    <a:lnTo>
                      <a:pt x="0" y="338"/>
                    </a:lnTo>
                    <a:lnTo>
                      <a:pt x="63" y="437"/>
                    </a:lnTo>
                    <a:lnTo>
                      <a:pt x="530" y="413"/>
                    </a:lnTo>
                    <a:lnTo>
                      <a:pt x="2024" y="467"/>
                    </a:lnTo>
                    <a:lnTo>
                      <a:pt x="2172" y="392"/>
                    </a:lnTo>
                    <a:lnTo>
                      <a:pt x="1834" y="354"/>
                    </a:lnTo>
                    <a:lnTo>
                      <a:pt x="2109" y="333"/>
                    </a:lnTo>
                    <a:lnTo>
                      <a:pt x="2045" y="249"/>
                    </a:lnTo>
                    <a:lnTo>
                      <a:pt x="1935" y="95"/>
                    </a:lnTo>
                    <a:lnTo>
                      <a:pt x="1116" y="53"/>
                    </a:lnTo>
                    <a:lnTo>
                      <a:pt x="419" y="5"/>
                    </a:lnTo>
                    <a:lnTo>
                      <a:pt x="339" y="0"/>
                    </a:lnTo>
                    <a:close/>
                  </a:path>
                </a:pathLst>
              </a:custGeom>
              <a:solidFill>
                <a:srgbClr val="E8DCDC"/>
              </a:solidFill>
              <a:ln w="9525">
                <a:noFill/>
                <a:round/>
                <a:headEnd/>
                <a:tailEnd/>
              </a:ln>
            </p:spPr>
            <p:txBody>
              <a:bodyPr/>
              <a:lstStyle/>
              <a:p>
                <a:pPr eaLnBrk="0" hangingPunct="0"/>
                <a:endParaRPr lang="fr-FR"/>
              </a:p>
            </p:txBody>
          </p:sp>
          <p:grpSp>
            <p:nvGrpSpPr>
              <p:cNvPr id="18" name="Group 65"/>
              <p:cNvGrpSpPr>
                <a:grpSpLocks/>
              </p:cNvGrpSpPr>
              <p:nvPr/>
            </p:nvGrpSpPr>
            <p:grpSpPr bwMode="auto">
              <a:xfrm>
                <a:off x="4042" y="1554"/>
                <a:ext cx="1314" cy="1821"/>
                <a:chOff x="4042" y="1554"/>
                <a:chExt cx="1314" cy="1821"/>
              </a:xfrm>
            </p:grpSpPr>
            <p:sp>
              <p:nvSpPr>
                <p:cNvPr id="19" name="Freeform 66"/>
                <p:cNvSpPr>
                  <a:spLocks/>
                </p:cNvSpPr>
                <p:nvPr/>
              </p:nvSpPr>
              <p:spPr bwMode="auto">
                <a:xfrm>
                  <a:off x="4246" y="1601"/>
                  <a:ext cx="891" cy="1107"/>
                </a:xfrm>
                <a:custGeom>
                  <a:avLst/>
                  <a:gdLst>
                    <a:gd name="T0" fmla="*/ 1 w 1611"/>
                    <a:gd name="T1" fmla="*/ 41 h 1593"/>
                    <a:gd name="T2" fmla="*/ 1 w 1611"/>
                    <a:gd name="T3" fmla="*/ 37 h 1593"/>
                    <a:gd name="T4" fmla="*/ 0 w 1611"/>
                    <a:gd name="T5" fmla="*/ 13 h 1593"/>
                    <a:gd name="T6" fmla="*/ 1 w 1611"/>
                    <a:gd name="T7" fmla="*/ 10 h 1593"/>
                    <a:gd name="T8" fmla="*/ 1 w 1611"/>
                    <a:gd name="T9" fmla="*/ 9 h 1593"/>
                    <a:gd name="T10" fmla="*/ 1 w 1611"/>
                    <a:gd name="T11" fmla="*/ 7 h 1593"/>
                    <a:gd name="T12" fmla="*/ 1 w 1611"/>
                    <a:gd name="T13" fmla="*/ 5 h 1593"/>
                    <a:gd name="T14" fmla="*/ 3 w 1611"/>
                    <a:gd name="T15" fmla="*/ 1 h 1593"/>
                    <a:gd name="T16" fmla="*/ 3 w 1611"/>
                    <a:gd name="T17" fmla="*/ 0 h 1593"/>
                    <a:gd name="T18" fmla="*/ 4 w 1611"/>
                    <a:gd name="T19" fmla="*/ 0 h 1593"/>
                    <a:gd name="T20" fmla="*/ 4 w 1611"/>
                    <a:gd name="T21" fmla="*/ 1 h 1593"/>
                    <a:gd name="T22" fmla="*/ 4 w 1611"/>
                    <a:gd name="T23" fmla="*/ 4 h 1593"/>
                    <a:gd name="T24" fmla="*/ 4 w 1611"/>
                    <a:gd name="T25" fmla="*/ 11 h 1593"/>
                    <a:gd name="T26" fmla="*/ 4 w 1611"/>
                    <a:gd name="T27" fmla="*/ 20 h 1593"/>
                    <a:gd name="T28" fmla="*/ 4 w 1611"/>
                    <a:gd name="T29" fmla="*/ 2 h 1593"/>
                    <a:gd name="T30" fmla="*/ 4 w 1611"/>
                    <a:gd name="T31" fmla="*/ 2 h 1593"/>
                    <a:gd name="T32" fmla="*/ 4 w 1611"/>
                    <a:gd name="T33" fmla="*/ 4 h 1593"/>
                    <a:gd name="T34" fmla="*/ 4 w 1611"/>
                    <a:gd name="T35" fmla="*/ 7 h 1593"/>
                    <a:gd name="T36" fmla="*/ 4 w 1611"/>
                    <a:gd name="T37" fmla="*/ 22 h 1593"/>
                    <a:gd name="T38" fmla="*/ 4 w 1611"/>
                    <a:gd name="T39" fmla="*/ 40 h 1593"/>
                    <a:gd name="T40" fmla="*/ 4 w 1611"/>
                    <a:gd name="T41" fmla="*/ 42 h 1593"/>
                    <a:gd name="T42" fmla="*/ 3 w 1611"/>
                    <a:gd name="T43" fmla="*/ 42 h 1593"/>
                    <a:gd name="T44" fmla="*/ 1 w 1611"/>
                    <a:gd name="T45" fmla="*/ 42 h 1593"/>
                    <a:gd name="T46" fmla="*/ 1 w 1611"/>
                    <a:gd name="T47" fmla="*/ 41 h 1593"/>
                    <a:gd name="T48" fmla="*/ 1 w 1611"/>
                    <a:gd name="T49" fmla="*/ 41 h 1593"/>
                    <a:gd name="T50" fmla="*/ 1 w 1611"/>
                    <a:gd name="T51" fmla="*/ 41 h 1593"/>
                    <a:gd name="T52" fmla="*/ 1 w 1611"/>
                    <a:gd name="T53" fmla="*/ 41 h 1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1"/>
                    <a:gd name="T82" fmla="*/ 0 h 1593"/>
                    <a:gd name="T83" fmla="*/ 1611 w 1611"/>
                    <a:gd name="T84" fmla="*/ 1593 h 1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1" h="1593">
                      <a:moveTo>
                        <a:pt x="232" y="1554"/>
                      </a:moveTo>
                      <a:lnTo>
                        <a:pt x="169" y="1400"/>
                      </a:lnTo>
                      <a:lnTo>
                        <a:pt x="0" y="480"/>
                      </a:lnTo>
                      <a:lnTo>
                        <a:pt x="5" y="374"/>
                      </a:lnTo>
                      <a:lnTo>
                        <a:pt x="64" y="326"/>
                      </a:lnTo>
                      <a:lnTo>
                        <a:pt x="227" y="257"/>
                      </a:lnTo>
                      <a:lnTo>
                        <a:pt x="481" y="195"/>
                      </a:lnTo>
                      <a:lnTo>
                        <a:pt x="1004" y="62"/>
                      </a:lnTo>
                      <a:lnTo>
                        <a:pt x="1288" y="0"/>
                      </a:lnTo>
                      <a:lnTo>
                        <a:pt x="1416" y="0"/>
                      </a:lnTo>
                      <a:lnTo>
                        <a:pt x="1442" y="9"/>
                      </a:lnTo>
                      <a:lnTo>
                        <a:pt x="1442" y="168"/>
                      </a:lnTo>
                      <a:lnTo>
                        <a:pt x="1416" y="416"/>
                      </a:lnTo>
                      <a:lnTo>
                        <a:pt x="1426" y="766"/>
                      </a:lnTo>
                      <a:lnTo>
                        <a:pt x="1522" y="77"/>
                      </a:lnTo>
                      <a:lnTo>
                        <a:pt x="1552" y="67"/>
                      </a:lnTo>
                      <a:lnTo>
                        <a:pt x="1590" y="152"/>
                      </a:lnTo>
                      <a:lnTo>
                        <a:pt x="1611" y="262"/>
                      </a:lnTo>
                      <a:lnTo>
                        <a:pt x="1542" y="829"/>
                      </a:lnTo>
                      <a:lnTo>
                        <a:pt x="1448" y="1542"/>
                      </a:lnTo>
                      <a:lnTo>
                        <a:pt x="1378" y="1577"/>
                      </a:lnTo>
                      <a:lnTo>
                        <a:pt x="1129" y="1593"/>
                      </a:lnTo>
                      <a:lnTo>
                        <a:pt x="359" y="1585"/>
                      </a:lnTo>
                      <a:lnTo>
                        <a:pt x="282" y="1567"/>
                      </a:lnTo>
                      <a:lnTo>
                        <a:pt x="232" y="1554"/>
                      </a:lnTo>
                      <a:close/>
                    </a:path>
                  </a:pathLst>
                </a:custGeom>
                <a:solidFill>
                  <a:srgbClr val="E8DCDC"/>
                </a:solidFill>
                <a:ln w="9525">
                  <a:noFill/>
                  <a:round/>
                  <a:headEnd/>
                  <a:tailEnd/>
                </a:ln>
              </p:spPr>
              <p:txBody>
                <a:bodyPr/>
                <a:lstStyle/>
                <a:p>
                  <a:pPr eaLnBrk="0" hangingPunct="0"/>
                  <a:endParaRPr lang="fr-FR"/>
                </a:p>
              </p:txBody>
            </p:sp>
            <p:sp>
              <p:nvSpPr>
                <p:cNvPr id="20" name="Freeform 67"/>
                <p:cNvSpPr>
                  <a:spLocks/>
                </p:cNvSpPr>
                <p:nvPr/>
              </p:nvSpPr>
              <p:spPr bwMode="auto">
                <a:xfrm>
                  <a:off x="4354" y="1754"/>
                  <a:ext cx="619" cy="784"/>
                </a:xfrm>
                <a:custGeom>
                  <a:avLst/>
                  <a:gdLst>
                    <a:gd name="T0" fmla="*/ 1 w 1120"/>
                    <a:gd name="T1" fmla="*/ 17 h 1126"/>
                    <a:gd name="T2" fmla="*/ 1 w 1120"/>
                    <a:gd name="T3" fmla="*/ 14 h 1126"/>
                    <a:gd name="T4" fmla="*/ 0 w 1120"/>
                    <a:gd name="T5" fmla="*/ 10 h 1126"/>
                    <a:gd name="T6" fmla="*/ 1 w 1120"/>
                    <a:gd name="T7" fmla="*/ 6 h 1126"/>
                    <a:gd name="T8" fmla="*/ 1 w 1120"/>
                    <a:gd name="T9" fmla="*/ 4 h 1126"/>
                    <a:gd name="T10" fmla="*/ 2 w 1120"/>
                    <a:gd name="T11" fmla="*/ 0 h 1126"/>
                    <a:gd name="T12" fmla="*/ 2 w 1120"/>
                    <a:gd name="T13" fmla="*/ 1 h 1126"/>
                    <a:gd name="T14" fmla="*/ 3 w 1120"/>
                    <a:gd name="T15" fmla="*/ 3 h 1126"/>
                    <a:gd name="T16" fmla="*/ 3 w 1120"/>
                    <a:gd name="T17" fmla="*/ 8 h 1126"/>
                    <a:gd name="T18" fmla="*/ 2 w 1120"/>
                    <a:gd name="T19" fmla="*/ 27 h 1126"/>
                    <a:gd name="T20" fmla="*/ 1 w 1120"/>
                    <a:gd name="T21" fmla="*/ 31 h 1126"/>
                    <a:gd name="T22" fmla="*/ 1 w 1120"/>
                    <a:gd name="T23" fmla="*/ 28 h 1126"/>
                    <a:gd name="T24" fmla="*/ 1 w 1120"/>
                    <a:gd name="T25" fmla="*/ 17 h 1126"/>
                    <a:gd name="T26" fmla="*/ 1 w 1120"/>
                    <a:gd name="T27" fmla="*/ 17 h 1126"/>
                    <a:gd name="T28" fmla="*/ 1 w 1120"/>
                    <a:gd name="T29" fmla="*/ 17 h 1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0"/>
                    <a:gd name="T46" fmla="*/ 0 h 1126"/>
                    <a:gd name="T47" fmla="*/ 1120 w 1120"/>
                    <a:gd name="T48" fmla="*/ 1126 h 1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0" h="1126">
                      <a:moveTo>
                        <a:pt x="31" y="653"/>
                      </a:moveTo>
                      <a:lnTo>
                        <a:pt x="14" y="525"/>
                      </a:lnTo>
                      <a:lnTo>
                        <a:pt x="0" y="407"/>
                      </a:lnTo>
                      <a:lnTo>
                        <a:pt x="45" y="206"/>
                      </a:lnTo>
                      <a:lnTo>
                        <a:pt x="176" y="156"/>
                      </a:lnTo>
                      <a:lnTo>
                        <a:pt x="767" y="0"/>
                      </a:lnTo>
                      <a:lnTo>
                        <a:pt x="948" y="4"/>
                      </a:lnTo>
                      <a:lnTo>
                        <a:pt x="1083" y="99"/>
                      </a:lnTo>
                      <a:lnTo>
                        <a:pt x="1120" y="287"/>
                      </a:lnTo>
                      <a:lnTo>
                        <a:pt x="997" y="1024"/>
                      </a:lnTo>
                      <a:lnTo>
                        <a:pt x="163" y="1126"/>
                      </a:lnTo>
                      <a:lnTo>
                        <a:pt x="122" y="1061"/>
                      </a:lnTo>
                      <a:lnTo>
                        <a:pt x="31" y="653"/>
                      </a:lnTo>
                      <a:close/>
                    </a:path>
                  </a:pathLst>
                </a:custGeom>
                <a:solidFill>
                  <a:schemeClr val="bg1"/>
                </a:solidFill>
                <a:ln w="9525">
                  <a:noFill/>
                  <a:round/>
                  <a:headEnd/>
                  <a:tailEnd/>
                </a:ln>
              </p:spPr>
              <p:txBody>
                <a:bodyPr/>
                <a:lstStyle/>
                <a:p>
                  <a:pPr eaLnBrk="0" hangingPunct="0"/>
                  <a:endParaRPr lang="fr-FR"/>
                </a:p>
              </p:txBody>
            </p:sp>
            <p:sp>
              <p:nvSpPr>
                <p:cNvPr id="21" name="Freeform 68"/>
                <p:cNvSpPr>
                  <a:spLocks/>
                </p:cNvSpPr>
                <p:nvPr/>
              </p:nvSpPr>
              <p:spPr bwMode="auto">
                <a:xfrm>
                  <a:off x="4447" y="2758"/>
                  <a:ext cx="548" cy="128"/>
                </a:xfrm>
                <a:custGeom>
                  <a:avLst/>
                  <a:gdLst>
                    <a:gd name="T0" fmla="*/ 0 w 991"/>
                    <a:gd name="T1" fmla="*/ 4 h 186"/>
                    <a:gd name="T2" fmla="*/ 1 w 991"/>
                    <a:gd name="T3" fmla="*/ 3 h 186"/>
                    <a:gd name="T4" fmla="*/ 1 w 991"/>
                    <a:gd name="T5" fmla="*/ 2 h 186"/>
                    <a:gd name="T6" fmla="*/ 2 w 991"/>
                    <a:gd name="T7" fmla="*/ 1 h 186"/>
                    <a:gd name="T8" fmla="*/ 2 w 991"/>
                    <a:gd name="T9" fmla="*/ 1 h 186"/>
                    <a:gd name="T10" fmla="*/ 2 w 991"/>
                    <a:gd name="T11" fmla="*/ 0 h 186"/>
                    <a:gd name="T12" fmla="*/ 2 w 991"/>
                    <a:gd name="T13" fmla="*/ 3 h 186"/>
                    <a:gd name="T14" fmla="*/ 2 w 991"/>
                    <a:gd name="T15" fmla="*/ 3 h 186"/>
                    <a:gd name="T16" fmla="*/ 1 w 991"/>
                    <a:gd name="T17" fmla="*/ 3 h 186"/>
                    <a:gd name="T18" fmla="*/ 1 w 991"/>
                    <a:gd name="T19" fmla="*/ 5 h 186"/>
                    <a:gd name="T20" fmla="*/ 0 w 991"/>
                    <a:gd name="T21" fmla="*/ 4 h 186"/>
                    <a:gd name="T22" fmla="*/ 0 w 991"/>
                    <a:gd name="T23" fmla="*/ 4 h 186"/>
                    <a:gd name="T24" fmla="*/ 0 w 991"/>
                    <a:gd name="T25" fmla="*/ 4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1"/>
                    <a:gd name="T40" fmla="*/ 0 h 186"/>
                    <a:gd name="T41" fmla="*/ 991 w 991"/>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1" h="186">
                      <a:moveTo>
                        <a:pt x="0" y="159"/>
                      </a:moveTo>
                      <a:lnTo>
                        <a:pt x="32" y="122"/>
                      </a:lnTo>
                      <a:lnTo>
                        <a:pt x="232" y="70"/>
                      </a:lnTo>
                      <a:lnTo>
                        <a:pt x="608" y="7"/>
                      </a:lnTo>
                      <a:lnTo>
                        <a:pt x="846" y="17"/>
                      </a:lnTo>
                      <a:lnTo>
                        <a:pt x="991" y="0"/>
                      </a:lnTo>
                      <a:lnTo>
                        <a:pt x="967" y="112"/>
                      </a:lnTo>
                      <a:lnTo>
                        <a:pt x="571" y="117"/>
                      </a:lnTo>
                      <a:lnTo>
                        <a:pt x="216" y="143"/>
                      </a:lnTo>
                      <a:lnTo>
                        <a:pt x="42" y="186"/>
                      </a:lnTo>
                      <a:lnTo>
                        <a:pt x="0" y="159"/>
                      </a:lnTo>
                      <a:close/>
                    </a:path>
                  </a:pathLst>
                </a:custGeom>
                <a:solidFill>
                  <a:srgbClr val="E8DCDC"/>
                </a:solidFill>
                <a:ln w="9525">
                  <a:noFill/>
                  <a:round/>
                  <a:headEnd/>
                  <a:tailEnd/>
                </a:ln>
              </p:spPr>
              <p:txBody>
                <a:bodyPr/>
                <a:lstStyle/>
                <a:p>
                  <a:pPr eaLnBrk="0" hangingPunct="0"/>
                  <a:endParaRPr lang="fr-FR"/>
                </a:p>
              </p:txBody>
            </p:sp>
            <p:sp>
              <p:nvSpPr>
                <p:cNvPr id="22" name="Freeform 69"/>
                <p:cNvSpPr>
                  <a:spLocks/>
                </p:cNvSpPr>
                <p:nvPr/>
              </p:nvSpPr>
              <p:spPr bwMode="auto">
                <a:xfrm>
                  <a:off x="4403" y="1879"/>
                  <a:ext cx="223" cy="250"/>
                </a:xfrm>
                <a:custGeom>
                  <a:avLst/>
                  <a:gdLst>
                    <a:gd name="T0" fmla="*/ 1 w 406"/>
                    <a:gd name="T1" fmla="*/ 1 h 357"/>
                    <a:gd name="T2" fmla="*/ 1 w 406"/>
                    <a:gd name="T3" fmla="*/ 1 h 357"/>
                    <a:gd name="T4" fmla="*/ 1 w 406"/>
                    <a:gd name="T5" fmla="*/ 3 h 357"/>
                    <a:gd name="T6" fmla="*/ 1 w 406"/>
                    <a:gd name="T7" fmla="*/ 4 h 357"/>
                    <a:gd name="T8" fmla="*/ 0 w 406"/>
                    <a:gd name="T9" fmla="*/ 6 h 357"/>
                    <a:gd name="T10" fmla="*/ 1 w 406"/>
                    <a:gd name="T11" fmla="*/ 10 h 357"/>
                    <a:gd name="T12" fmla="*/ 1 w 406"/>
                    <a:gd name="T13" fmla="*/ 6 h 357"/>
                    <a:gd name="T14" fmla="*/ 1 w 406"/>
                    <a:gd name="T15" fmla="*/ 3 h 357"/>
                    <a:gd name="T16" fmla="*/ 1 w 406"/>
                    <a:gd name="T17" fmla="*/ 0 h 357"/>
                    <a:gd name="T18" fmla="*/ 1 w 406"/>
                    <a:gd name="T19" fmla="*/ 1 h 357"/>
                    <a:gd name="T20" fmla="*/ 1 w 406"/>
                    <a:gd name="T21" fmla="*/ 1 h 357"/>
                    <a:gd name="T22" fmla="*/ 1 w 406"/>
                    <a:gd name="T23" fmla="*/ 1 h 3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6"/>
                    <a:gd name="T37" fmla="*/ 0 h 357"/>
                    <a:gd name="T38" fmla="*/ 406 w 406"/>
                    <a:gd name="T39" fmla="*/ 357 h 3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6" h="357">
                      <a:moveTo>
                        <a:pt x="279" y="12"/>
                      </a:moveTo>
                      <a:lnTo>
                        <a:pt x="167" y="41"/>
                      </a:lnTo>
                      <a:lnTo>
                        <a:pt x="69" y="90"/>
                      </a:lnTo>
                      <a:lnTo>
                        <a:pt x="24" y="153"/>
                      </a:lnTo>
                      <a:lnTo>
                        <a:pt x="0" y="222"/>
                      </a:lnTo>
                      <a:lnTo>
                        <a:pt x="36" y="357"/>
                      </a:lnTo>
                      <a:lnTo>
                        <a:pt x="114" y="218"/>
                      </a:lnTo>
                      <a:lnTo>
                        <a:pt x="226" y="90"/>
                      </a:lnTo>
                      <a:lnTo>
                        <a:pt x="406" y="0"/>
                      </a:lnTo>
                      <a:lnTo>
                        <a:pt x="279" y="12"/>
                      </a:lnTo>
                      <a:close/>
                    </a:path>
                  </a:pathLst>
                </a:custGeom>
                <a:solidFill>
                  <a:srgbClr val="DBE5C7"/>
                </a:solidFill>
                <a:ln w="9525">
                  <a:noFill/>
                  <a:round/>
                  <a:headEnd/>
                  <a:tailEnd/>
                </a:ln>
              </p:spPr>
              <p:txBody>
                <a:bodyPr/>
                <a:lstStyle/>
                <a:p>
                  <a:pPr eaLnBrk="0" hangingPunct="0"/>
                  <a:endParaRPr lang="fr-FR"/>
                </a:p>
              </p:txBody>
            </p:sp>
            <p:sp>
              <p:nvSpPr>
                <p:cNvPr id="23" name="Freeform 70"/>
                <p:cNvSpPr>
                  <a:spLocks/>
                </p:cNvSpPr>
                <p:nvPr/>
              </p:nvSpPr>
              <p:spPr bwMode="auto">
                <a:xfrm>
                  <a:off x="4747" y="2185"/>
                  <a:ext cx="142" cy="236"/>
                </a:xfrm>
                <a:custGeom>
                  <a:avLst/>
                  <a:gdLst>
                    <a:gd name="T0" fmla="*/ 1 w 255"/>
                    <a:gd name="T1" fmla="*/ 1 h 337"/>
                    <a:gd name="T2" fmla="*/ 1 w 255"/>
                    <a:gd name="T3" fmla="*/ 5 h 337"/>
                    <a:gd name="T4" fmla="*/ 0 w 255"/>
                    <a:gd name="T5" fmla="*/ 9 h 337"/>
                    <a:gd name="T6" fmla="*/ 1 w 255"/>
                    <a:gd name="T7" fmla="*/ 10 h 337"/>
                    <a:gd name="T8" fmla="*/ 1 w 255"/>
                    <a:gd name="T9" fmla="*/ 8 h 337"/>
                    <a:gd name="T10" fmla="*/ 1 w 255"/>
                    <a:gd name="T11" fmla="*/ 6 h 337"/>
                    <a:gd name="T12" fmla="*/ 1 w 255"/>
                    <a:gd name="T13" fmla="*/ 0 h 337"/>
                    <a:gd name="T14" fmla="*/ 1 w 255"/>
                    <a:gd name="T15" fmla="*/ 1 h 337"/>
                    <a:gd name="T16" fmla="*/ 1 w 255"/>
                    <a:gd name="T17" fmla="*/ 1 h 337"/>
                    <a:gd name="T18" fmla="*/ 1 w 255"/>
                    <a:gd name="T19" fmla="*/ 1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37"/>
                    <a:gd name="T32" fmla="*/ 255 w 255"/>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37">
                      <a:moveTo>
                        <a:pt x="197" y="45"/>
                      </a:moveTo>
                      <a:lnTo>
                        <a:pt x="139" y="174"/>
                      </a:lnTo>
                      <a:lnTo>
                        <a:pt x="0" y="318"/>
                      </a:lnTo>
                      <a:lnTo>
                        <a:pt x="106" y="337"/>
                      </a:lnTo>
                      <a:lnTo>
                        <a:pt x="197" y="292"/>
                      </a:lnTo>
                      <a:lnTo>
                        <a:pt x="226" y="182"/>
                      </a:lnTo>
                      <a:lnTo>
                        <a:pt x="255" y="0"/>
                      </a:lnTo>
                      <a:lnTo>
                        <a:pt x="197" y="45"/>
                      </a:lnTo>
                      <a:close/>
                    </a:path>
                  </a:pathLst>
                </a:custGeom>
                <a:solidFill>
                  <a:srgbClr val="6D765B"/>
                </a:solidFill>
                <a:ln w="9525">
                  <a:noFill/>
                  <a:round/>
                  <a:headEnd/>
                  <a:tailEnd/>
                </a:ln>
              </p:spPr>
              <p:txBody>
                <a:bodyPr/>
                <a:lstStyle/>
                <a:p>
                  <a:pPr eaLnBrk="0" hangingPunct="0"/>
                  <a:endParaRPr lang="fr-FR"/>
                </a:p>
              </p:txBody>
            </p:sp>
            <p:sp>
              <p:nvSpPr>
                <p:cNvPr id="24" name="Freeform 71"/>
                <p:cNvSpPr>
                  <a:spLocks/>
                </p:cNvSpPr>
                <p:nvPr/>
              </p:nvSpPr>
              <p:spPr bwMode="auto">
                <a:xfrm>
                  <a:off x="5276" y="3206"/>
                  <a:ext cx="80" cy="61"/>
                </a:xfrm>
                <a:custGeom>
                  <a:avLst/>
                  <a:gdLst>
                    <a:gd name="T0" fmla="*/ 1 w 144"/>
                    <a:gd name="T1" fmla="*/ 0 h 88"/>
                    <a:gd name="T2" fmla="*/ 1 w 144"/>
                    <a:gd name="T3" fmla="*/ 1 h 88"/>
                    <a:gd name="T4" fmla="*/ 1 w 144"/>
                    <a:gd name="T5" fmla="*/ 1 h 88"/>
                    <a:gd name="T6" fmla="*/ 1 w 144"/>
                    <a:gd name="T7" fmla="*/ 2 h 88"/>
                    <a:gd name="T8" fmla="*/ 1 w 144"/>
                    <a:gd name="T9" fmla="*/ 2 h 88"/>
                    <a:gd name="T10" fmla="*/ 1 w 144"/>
                    <a:gd name="T11" fmla="*/ 2 h 88"/>
                    <a:gd name="T12" fmla="*/ 1 w 144"/>
                    <a:gd name="T13" fmla="*/ 2 h 88"/>
                    <a:gd name="T14" fmla="*/ 1 w 144"/>
                    <a:gd name="T15" fmla="*/ 1 h 88"/>
                    <a:gd name="T16" fmla="*/ 0 w 144"/>
                    <a:gd name="T17" fmla="*/ 1 h 88"/>
                    <a:gd name="T18" fmla="*/ 0 w 144"/>
                    <a:gd name="T19" fmla="*/ 1 h 88"/>
                    <a:gd name="T20" fmla="*/ 1 w 144"/>
                    <a:gd name="T21" fmla="*/ 0 h 88"/>
                    <a:gd name="T22" fmla="*/ 1 w 144"/>
                    <a:gd name="T23" fmla="*/ 0 h 88"/>
                    <a:gd name="T24" fmla="*/ 1 w 144"/>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88"/>
                    <a:gd name="T41" fmla="*/ 144 w 14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88">
                      <a:moveTo>
                        <a:pt x="23" y="0"/>
                      </a:moveTo>
                      <a:lnTo>
                        <a:pt x="87" y="27"/>
                      </a:lnTo>
                      <a:lnTo>
                        <a:pt x="115" y="51"/>
                      </a:lnTo>
                      <a:lnTo>
                        <a:pt x="143" y="76"/>
                      </a:lnTo>
                      <a:lnTo>
                        <a:pt x="144" y="86"/>
                      </a:lnTo>
                      <a:lnTo>
                        <a:pt x="134" y="88"/>
                      </a:lnTo>
                      <a:lnTo>
                        <a:pt x="104" y="68"/>
                      </a:lnTo>
                      <a:lnTo>
                        <a:pt x="70" y="53"/>
                      </a:lnTo>
                      <a:lnTo>
                        <a:pt x="0" y="39"/>
                      </a:lnTo>
                      <a:lnTo>
                        <a:pt x="0" y="19"/>
                      </a:lnTo>
                      <a:lnTo>
                        <a:pt x="23" y="0"/>
                      </a:lnTo>
                      <a:close/>
                    </a:path>
                  </a:pathLst>
                </a:custGeom>
                <a:solidFill>
                  <a:srgbClr val="000000"/>
                </a:solidFill>
                <a:ln w="9525">
                  <a:noFill/>
                  <a:round/>
                  <a:headEnd/>
                  <a:tailEnd/>
                </a:ln>
              </p:spPr>
              <p:txBody>
                <a:bodyPr/>
                <a:lstStyle/>
                <a:p>
                  <a:pPr eaLnBrk="0" hangingPunct="0"/>
                  <a:endParaRPr lang="fr-FR"/>
                </a:p>
              </p:txBody>
            </p:sp>
            <p:sp>
              <p:nvSpPr>
                <p:cNvPr id="25" name="Freeform 72"/>
                <p:cNvSpPr>
                  <a:spLocks/>
                </p:cNvSpPr>
                <p:nvPr/>
              </p:nvSpPr>
              <p:spPr bwMode="auto">
                <a:xfrm>
                  <a:off x="4248" y="2855"/>
                  <a:ext cx="920" cy="317"/>
                </a:xfrm>
                <a:custGeom>
                  <a:avLst/>
                  <a:gdLst>
                    <a:gd name="T0" fmla="*/ 0 w 1664"/>
                    <a:gd name="T1" fmla="*/ 6 h 457"/>
                    <a:gd name="T2" fmla="*/ 1 w 1664"/>
                    <a:gd name="T3" fmla="*/ 3 h 457"/>
                    <a:gd name="T4" fmla="*/ 1 w 1664"/>
                    <a:gd name="T5" fmla="*/ 3 h 457"/>
                    <a:gd name="T6" fmla="*/ 2 w 1664"/>
                    <a:gd name="T7" fmla="*/ 1 h 457"/>
                    <a:gd name="T8" fmla="*/ 2 w 1664"/>
                    <a:gd name="T9" fmla="*/ 1 h 457"/>
                    <a:gd name="T10" fmla="*/ 4 w 1664"/>
                    <a:gd name="T11" fmla="*/ 1 h 457"/>
                    <a:gd name="T12" fmla="*/ 4 w 1664"/>
                    <a:gd name="T13" fmla="*/ 1 h 457"/>
                    <a:gd name="T14" fmla="*/ 4 w 1664"/>
                    <a:gd name="T15" fmla="*/ 0 h 457"/>
                    <a:gd name="T16" fmla="*/ 4 w 1664"/>
                    <a:gd name="T17" fmla="*/ 12 h 457"/>
                    <a:gd name="T18" fmla="*/ 4 w 1664"/>
                    <a:gd name="T19" fmla="*/ 8 h 457"/>
                    <a:gd name="T20" fmla="*/ 0 w 1664"/>
                    <a:gd name="T21" fmla="*/ 6 h 457"/>
                    <a:gd name="T22" fmla="*/ 0 w 1664"/>
                    <a:gd name="T23" fmla="*/ 6 h 457"/>
                    <a:gd name="T24" fmla="*/ 0 w 1664"/>
                    <a:gd name="T25" fmla="*/ 6 h 4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4"/>
                    <a:gd name="T40" fmla="*/ 0 h 457"/>
                    <a:gd name="T41" fmla="*/ 1664 w 1664"/>
                    <a:gd name="T42" fmla="*/ 457 h 4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4" h="457">
                      <a:moveTo>
                        <a:pt x="0" y="234"/>
                      </a:moveTo>
                      <a:lnTo>
                        <a:pt x="11" y="108"/>
                      </a:lnTo>
                      <a:lnTo>
                        <a:pt x="142" y="102"/>
                      </a:lnTo>
                      <a:lnTo>
                        <a:pt x="719" y="54"/>
                      </a:lnTo>
                      <a:lnTo>
                        <a:pt x="956" y="28"/>
                      </a:lnTo>
                      <a:lnTo>
                        <a:pt x="1443" y="23"/>
                      </a:lnTo>
                      <a:lnTo>
                        <a:pt x="1611" y="17"/>
                      </a:lnTo>
                      <a:lnTo>
                        <a:pt x="1664" y="0"/>
                      </a:lnTo>
                      <a:lnTo>
                        <a:pt x="1632" y="457"/>
                      </a:lnTo>
                      <a:lnTo>
                        <a:pt x="1549" y="316"/>
                      </a:lnTo>
                      <a:lnTo>
                        <a:pt x="0" y="234"/>
                      </a:lnTo>
                      <a:close/>
                    </a:path>
                  </a:pathLst>
                </a:custGeom>
                <a:solidFill>
                  <a:srgbClr val="E8DCDC"/>
                </a:solidFill>
                <a:ln w="9525">
                  <a:noFill/>
                  <a:round/>
                  <a:headEnd/>
                  <a:tailEnd/>
                </a:ln>
              </p:spPr>
              <p:txBody>
                <a:bodyPr/>
                <a:lstStyle/>
                <a:p>
                  <a:pPr eaLnBrk="0" hangingPunct="0"/>
                  <a:endParaRPr lang="fr-FR"/>
                </a:p>
              </p:txBody>
            </p:sp>
            <p:sp>
              <p:nvSpPr>
                <p:cNvPr id="26" name="Freeform 73"/>
                <p:cNvSpPr>
                  <a:spLocks/>
                </p:cNvSpPr>
                <p:nvPr/>
              </p:nvSpPr>
              <p:spPr bwMode="auto">
                <a:xfrm>
                  <a:off x="4489" y="2708"/>
                  <a:ext cx="497" cy="139"/>
                </a:xfrm>
                <a:custGeom>
                  <a:avLst/>
                  <a:gdLst>
                    <a:gd name="T0" fmla="*/ 1 w 903"/>
                    <a:gd name="T1" fmla="*/ 0 h 200"/>
                    <a:gd name="T2" fmla="*/ 1 w 903"/>
                    <a:gd name="T3" fmla="*/ 1 h 200"/>
                    <a:gd name="T4" fmla="*/ 0 w 903"/>
                    <a:gd name="T5" fmla="*/ 4 h 200"/>
                    <a:gd name="T6" fmla="*/ 1 w 903"/>
                    <a:gd name="T7" fmla="*/ 3 h 200"/>
                    <a:gd name="T8" fmla="*/ 1 w 903"/>
                    <a:gd name="T9" fmla="*/ 3 h 200"/>
                    <a:gd name="T10" fmla="*/ 1 w 903"/>
                    <a:gd name="T11" fmla="*/ 6 h 200"/>
                    <a:gd name="T12" fmla="*/ 2 w 903"/>
                    <a:gd name="T13" fmla="*/ 4 h 200"/>
                    <a:gd name="T14" fmla="*/ 2 w 903"/>
                    <a:gd name="T15" fmla="*/ 2 h 200"/>
                    <a:gd name="T16" fmla="*/ 2 w 903"/>
                    <a:gd name="T17" fmla="*/ 2 h 200"/>
                    <a:gd name="T18" fmla="*/ 2 w 903"/>
                    <a:gd name="T19" fmla="*/ 1 h 200"/>
                    <a:gd name="T20" fmla="*/ 1 w 903"/>
                    <a:gd name="T21" fmla="*/ 0 h 200"/>
                    <a:gd name="T22" fmla="*/ 1 w 903"/>
                    <a:gd name="T23" fmla="*/ 0 h 200"/>
                    <a:gd name="T24" fmla="*/ 1 w 903"/>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3"/>
                    <a:gd name="T40" fmla="*/ 0 h 200"/>
                    <a:gd name="T41" fmla="*/ 903 w 903"/>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3" h="200">
                      <a:moveTo>
                        <a:pt x="45" y="0"/>
                      </a:moveTo>
                      <a:lnTo>
                        <a:pt x="48" y="64"/>
                      </a:lnTo>
                      <a:lnTo>
                        <a:pt x="0" y="158"/>
                      </a:lnTo>
                      <a:lnTo>
                        <a:pt x="280" y="96"/>
                      </a:lnTo>
                      <a:lnTo>
                        <a:pt x="423" y="121"/>
                      </a:lnTo>
                      <a:lnTo>
                        <a:pt x="265" y="200"/>
                      </a:lnTo>
                      <a:lnTo>
                        <a:pt x="903" y="158"/>
                      </a:lnTo>
                      <a:lnTo>
                        <a:pt x="890" y="73"/>
                      </a:lnTo>
                      <a:lnTo>
                        <a:pt x="745" y="90"/>
                      </a:lnTo>
                      <a:lnTo>
                        <a:pt x="671" y="11"/>
                      </a:lnTo>
                      <a:lnTo>
                        <a:pt x="45" y="0"/>
                      </a:lnTo>
                      <a:close/>
                    </a:path>
                  </a:pathLst>
                </a:custGeom>
                <a:solidFill>
                  <a:srgbClr val="A38C8C"/>
                </a:solidFill>
                <a:ln w="9525">
                  <a:noFill/>
                  <a:round/>
                  <a:headEnd/>
                  <a:tailEnd/>
                </a:ln>
              </p:spPr>
              <p:txBody>
                <a:bodyPr/>
                <a:lstStyle/>
                <a:p>
                  <a:pPr eaLnBrk="0" hangingPunct="0"/>
                  <a:endParaRPr lang="fr-FR"/>
                </a:p>
              </p:txBody>
            </p:sp>
            <p:sp>
              <p:nvSpPr>
                <p:cNvPr id="27" name="Freeform 74"/>
                <p:cNvSpPr>
                  <a:spLocks/>
                </p:cNvSpPr>
                <p:nvPr/>
              </p:nvSpPr>
              <p:spPr bwMode="auto">
                <a:xfrm>
                  <a:off x="4882" y="1798"/>
                  <a:ext cx="232" cy="935"/>
                </a:xfrm>
                <a:custGeom>
                  <a:avLst/>
                  <a:gdLst>
                    <a:gd name="T0" fmla="*/ 1 w 423"/>
                    <a:gd name="T1" fmla="*/ 33 h 1346"/>
                    <a:gd name="T2" fmla="*/ 1 w 423"/>
                    <a:gd name="T3" fmla="*/ 33 h 1346"/>
                    <a:gd name="T4" fmla="*/ 1 w 423"/>
                    <a:gd name="T5" fmla="*/ 6 h 1346"/>
                    <a:gd name="T6" fmla="*/ 1 w 423"/>
                    <a:gd name="T7" fmla="*/ 0 h 1346"/>
                    <a:gd name="T8" fmla="*/ 1 w 423"/>
                    <a:gd name="T9" fmla="*/ 2 h 1346"/>
                    <a:gd name="T10" fmla="*/ 1 w 423"/>
                    <a:gd name="T11" fmla="*/ 16 h 1346"/>
                    <a:gd name="T12" fmla="*/ 1 w 423"/>
                    <a:gd name="T13" fmla="*/ 33 h 1346"/>
                    <a:gd name="T14" fmla="*/ 1 w 423"/>
                    <a:gd name="T15" fmla="*/ 34 h 1346"/>
                    <a:gd name="T16" fmla="*/ 1 w 423"/>
                    <a:gd name="T17" fmla="*/ 35 h 1346"/>
                    <a:gd name="T18" fmla="*/ 0 w 423"/>
                    <a:gd name="T19" fmla="*/ 35 h 1346"/>
                    <a:gd name="T20" fmla="*/ 1 w 423"/>
                    <a:gd name="T21" fmla="*/ 33 h 1346"/>
                    <a:gd name="T22" fmla="*/ 1 w 423"/>
                    <a:gd name="T23" fmla="*/ 33 h 1346"/>
                    <a:gd name="T24" fmla="*/ 1 w 423"/>
                    <a:gd name="T25" fmla="*/ 33 h 1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1346"/>
                    <a:gd name="T41" fmla="*/ 423 w 423"/>
                    <a:gd name="T42" fmla="*/ 1346 h 1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1346">
                      <a:moveTo>
                        <a:pt x="51" y="1285"/>
                      </a:moveTo>
                      <a:lnTo>
                        <a:pt x="169" y="1248"/>
                      </a:lnTo>
                      <a:lnTo>
                        <a:pt x="344" y="243"/>
                      </a:lnTo>
                      <a:lnTo>
                        <a:pt x="401" y="0"/>
                      </a:lnTo>
                      <a:lnTo>
                        <a:pt x="423" y="74"/>
                      </a:lnTo>
                      <a:lnTo>
                        <a:pt x="375" y="593"/>
                      </a:lnTo>
                      <a:lnTo>
                        <a:pt x="291" y="1237"/>
                      </a:lnTo>
                      <a:lnTo>
                        <a:pt x="273" y="1298"/>
                      </a:lnTo>
                      <a:lnTo>
                        <a:pt x="116" y="1346"/>
                      </a:lnTo>
                      <a:lnTo>
                        <a:pt x="0" y="1317"/>
                      </a:lnTo>
                      <a:lnTo>
                        <a:pt x="51" y="1285"/>
                      </a:lnTo>
                      <a:close/>
                    </a:path>
                  </a:pathLst>
                </a:custGeom>
                <a:solidFill>
                  <a:srgbClr val="A38C8C"/>
                </a:solidFill>
                <a:ln w="9525">
                  <a:noFill/>
                  <a:round/>
                  <a:headEnd/>
                  <a:tailEnd/>
                </a:ln>
              </p:spPr>
              <p:txBody>
                <a:bodyPr/>
                <a:lstStyle/>
                <a:p>
                  <a:pPr eaLnBrk="0" hangingPunct="0"/>
                  <a:endParaRPr lang="fr-FR"/>
                </a:p>
              </p:txBody>
            </p:sp>
            <p:sp>
              <p:nvSpPr>
                <p:cNvPr id="28" name="Freeform 75"/>
                <p:cNvSpPr>
                  <a:spLocks/>
                </p:cNvSpPr>
                <p:nvPr/>
              </p:nvSpPr>
              <p:spPr bwMode="auto">
                <a:xfrm>
                  <a:off x="4449" y="2560"/>
                  <a:ext cx="444" cy="92"/>
                </a:xfrm>
                <a:custGeom>
                  <a:avLst/>
                  <a:gdLst>
                    <a:gd name="T0" fmla="*/ 0 w 805"/>
                    <a:gd name="T1" fmla="*/ 2 h 133"/>
                    <a:gd name="T2" fmla="*/ 1 w 805"/>
                    <a:gd name="T3" fmla="*/ 3 h 133"/>
                    <a:gd name="T4" fmla="*/ 1 w 805"/>
                    <a:gd name="T5" fmla="*/ 3 h 133"/>
                    <a:gd name="T6" fmla="*/ 2 w 805"/>
                    <a:gd name="T7" fmla="*/ 1 h 133"/>
                    <a:gd name="T8" fmla="*/ 2 w 805"/>
                    <a:gd name="T9" fmla="*/ 1 h 133"/>
                    <a:gd name="T10" fmla="*/ 1 w 805"/>
                    <a:gd name="T11" fmla="*/ 0 h 133"/>
                    <a:gd name="T12" fmla="*/ 0 w 805"/>
                    <a:gd name="T13" fmla="*/ 2 h 133"/>
                    <a:gd name="T14" fmla="*/ 0 w 805"/>
                    <a:gd name="T15" fmla="*/ 2 h 133"/>
                    <a:gd name="T16" fmla="*/ 0 w 805"/>
                    <a:gd name="T17" fmla="*/ 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5"/>
                    <a:gd name="T28" fmla="*/ 0 h 133"/>
                    <a:gd name="T29" fmla="*/ 805 w 805"/>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5" h="133">
                      <a:moveTo>
                        <a:pt x="0" y="72"/>
                      </a:moveTo>
                      <a:lnTo>
                        <a:pt x="24" y="133"/>
                      </a:lnTo>
                      <a:lnTo>
                        <a:pt x="80" y="105"/>
                      </a:lnTo>
                      <a:lnTo>
                        <a:pt x="805" y="41"/>
                      </a:lnTo>
                      <a:lnTo>
                        <a:pt x="805" y="8"/>
                      </a:lnTo>
                      <a:lnTo>
                        <a:pt x="486" y="0"/>
                      </a:lnTo>
                      <a:lnTo>
                        <a:pt x="0" y="72"/>
                      </a:lnTo>
                      <a:close/>
                    </a:path>
                  </a:pathLst>
                </a:custGeom>
                <a:solidFill>
                  <a:srgbClr val="A38C8C"/>
                </a:solidFill>
                <a:ln w="9525">
                  <a:noFill/>
                  <a:round/>
                  <a:headEnd/>
                  <a:tailEnd/>
                </a:ln>
              </p:spPr>
              <p:txBody>
                <a:bodyPr/>
                <a:lstStyle/>
                <a:p>
                  <a:pPr eaLnBrk="0" hangingPunct="0"/>
                  <a:endParaRPr lang="fr-FR"/>
                </a:p>
              </p:txBody>
            </p:sp>
            <p:sp>
              <p:nvSpPr>
                <p:cNvPr id="29" name="Freeform 76"/>
                <p:cNvSpPr>
                  <a:spLocks/>
                </p:cNvSpPr>
                <p:nvPr/>
              </p:nvSpPr>
              <p:spPr bwMode="auto">
                <a:xfrm>
                  <a:off x="4301" y="1696"/>
                  <a:ext cx="690" cy="809"/>
                </a:xfrm>
                <a:custGeom>
                  <a:avLst/>
                  <a:gdLst>
                    <a:gd name="T0" fmla="*/ 1 w 1246"/>
                    <a:gd name="T1" fmla="*/ 30 h 1166"/>
                    <a:gd name="T2" fmla="*/ 1 w 1246"/>
                    <a:gd name="T3" fmla="*/ 13 h 1166"/>
                    <a:gd name="T4" fmla="*/ 0 w 1246"/>
                    <a:gd name="T5" fmla="*/ 9 h 1166"/>
                    <a:gd name="T6" fmla="*/ 1 w 1246"/>
                    <a:gd name="T7" fmla="*/ 7 h 1166"/>
                    <a:gd name="T8" fmla="*/ 1 w 1246"/>
                    <a:gd name="T9" fmla="*/ 6 h 1166"/>
                    <a:gd name="T10" fmla="*/ 2 w 1246"/>
                    <a:gd name="T11" fmla="*/ 2 h 1166"/>
                    <a:gd name="T12" fmla="*/ 3 w 1246"/>
                    <a:gd name="T13" fmla="*/ 1 h 1166"/>
                    <a:gd name="T14" fmla="*/ 3 w 1246"/>
                    <a:gd name="T15" fmla="*/ 0 h 1166"/>
                    <a:gd name="T16" fmla="*/ 3 w 1246"/>
                    <a:gd name="T17" fmla="*/ 1 h 1166"/>
                    <a:gd name="T18" fmla="*/ 3 w 1246"/>
                    <a:gd name="T19" fmla="*/ 8 h 1166"/>
                    <a:gd name="T20" fmla="*/ 3 w 1246"/>
                    <a:gd name="T21" fmla="*/ 5 h 1166"/>
                    <a:gd name="T22" fmla="*/ 3 w 1246"/>
                    <a:gd name="T23" fmla="*/ 2 h 1166"/>
                    <a:gd name="T24" fmla="*/ 2 w 1246"/>
                    <a:gd name="T25" fmla="*/ 3 h 1166"/>
                    <a:gd name="T26" fmla="*/ 1 w 1246"/>
                    <a:gd name="T27" fmla="*/ 7 h 1166"/>
                    <a:gd name="T28" fmla="*/ 1 w 1246"/>
                    <a:gd name="T29" fmla="*/ 10 h 1166"/>
                    <a:gd name="T30" fmla="*/ 1 w 1246"/>
                    <a:gd name="T31" fmla="*/ 17 h 1166"/>
                    <a:gd name="T32" fmla="*/ 1 w 1246"/>
                    <a:gd name="T33" fmla="*/ 24 h 1166"/>
                    <a:gd name="T34" fmla="*/ 1 w 1246"/>
                    <a:gd name="T35" fmla="*/ 28 h 1166"/>
                    <a:gd name="T36" fmla="*/ 1 w 1246"/>
                    <a:gd name="T37" fmla="*/ 30 h 1166"/>
                    <a:gd name="T38" fmla="*/ 1 w 1246"/>
                    <a:gd name="T39" fmla="*/ 30 h 1166"/>
                    <a:gd name="T40" fmla="*/ 1 w 1246"/>
                    <a:gd name="T41" fmla="*/ 30 h 1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6"/>
                    <a:gd name="T64" fmla="*/ 0 h 1166"/>
                    <a:gd name="T65" fmla="*/ 1246 w 1246"/>
                    <a:gd name="T66" fmla="*/ 1166 h 1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6" h="1166">
                      <a:moveTo>
                        <a:pt x="207" y="1166"/>
                      </a:moveTo>
                      <a:lnTo>
                        <a:pt x="16" y="513"/>
                      </a:lnTo>
                      <a:lnTo>
                        <a:pt x="0" y="355"/>
                      </a:lnTo>
                      <a:lnTo>
                        <a:pt x="27" y="286"/>
                      </a:lnTo>
                      <a:lnTo>
                        <a:pt x="137" y="217"/>
                      </a:lnTo>
                      <a:lnTo>
                        <a:pt x="602" y="91"/>
                      </a:lnTo>
                      <a:lnTo>
                        <a:pt x="1114" y="6"/>
                      </a:lnTo>
                      <a:lnTo>
                        <a:pt x="1224" y="0"/>
                      </a:lnTo>
                      <a:lnTo>
                        <a:pt x="1246" y="53"/>
                      </a:lnTo>
                      <a:lnTo>
                        <a:pt x="1208" y="339"/>
                      </a:lnTo>
                      <a:lnTo>
                        <a:pt x="1130" y="180"/>
                      </a:lnTo>
                      <a:lnTo>
                        <a:pt x="955" y="80"/>
                      </a:lnTo>
                      <a:lnTo>
                        <a:pt x="692" y="112"/>
                      </a:lnTo>
                      <a:lnTo>
                        <a:pt x="216" y="286"/>
                      </a:lnTo>
                      <a:lnTo>
                        <a:pt x="116" y="387"/>
                      </a:lnTo>
                      <a:lnTo>
                        <a:pt x="121" y="651"/>
                      </a:lnTo>
                      <a:lnTo>
                        <a:pt x="222" y="942"/>
                      </a:lnTo>
                      <a:lnTo>
                        <a:pt x="243" y="1089"/>
                      </a:lnTo>
                      <a:lnTo>
                        <a:pt x="207" y="1166"/>
                      </a:lnTo>
                      <a:close/>
                    </a:path>
                  </a:pathLst>
                </a:custGeom>
                <a:solidFill>
                  <a:srgbClr val="A38C8C"/>
                </a:solidFill>
                <a:ln w="9525">
                  <a:noFill/>
                  <a:round/>
                  <a:headEnd/>
                  <a:tailEnd/>
                </a:ln>
              </p:spPr>
              <p:txBody>
                <a:bodyPr/>
                <a:lstStyle/>
                <a:p>
                  <a:pPr eaLnBrk="0" hangingPunct="0"/>
                  <a:endParaRPr lang="fr-FR"/>
                </a:p>
              </p:txBody>
            </p:sp>
            <p:sp>
              <p:nvSpPr>
                <p:cNvPr id="30" name="Freeform 77"/>
                <p:cNvSpPr>
                  <a:spLocks/>
                </p:cNvSpPr>
                <p:nvPr/>
              </p:nvSpPr>
              <p:spPr bwMode="auto">
                <a:xfrm>
                  <a:off x="4836" y="2908"/>
                  <a:ext cx="294" cy="136"/>
                </a:xfrm>
                <a:custGeom>
                  <a:avLst/>
                  <a:gdLst>
                    <a:gd name="T0" fmla="*/ 0 w 536"/>
                    <a:gd name="T1" fmla="*/ 5 h 195"/>
                    <a:gd name="T2" fmla="*/ 1 w 536"/>
                    <a:gd name="T3" fmla="*/ 0 h 195"/>
                    <a:gd name="T4" fmla="*/ 1 w 536"/>
                    <a:gd name="T5" fmla="*/ 1 h 195"/>
                    <a:gd name="T6" fmla="*/ 1 w 536"/>
                    <a:gd name="T7" fmla="*/ 3 h 195"/>
                    <a:gd name="T8" fmla="*/ 1 w 536"/>
                    <a:gd name="T9" fmla="*/ 1 h 195"/>
                    <a:gd name="T10" fmla="*/ 1 w 536"/>
                    <a:gd name="T11" fmla="*/ 2 h 195"/>
                    <a:gd name="T12" fmla="*/ 1 w 536"/>
                    <a:gd name="T13" fmla="*/ 5 h 195"/>
                    <a:gd name="T14" fmla="*/ 0 w 536"/>
                    <a:gd name="T15" fmla="*/ 5 h 195"/>
                    <a:gd name="T16" fmla="*/ 0 w 536"/>
                    <a:gd name="T17" fmla="*/ 5 h 195"/>
                    <a:gd name="T18" fmla="*/ 0 w 536"/>
                    <a:gd name="T19" fmla="*/ 5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195"/>
                    <a:gd name="T32" fmla="*/ 536 w 536"/>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195">
                      <a:moveTo>
                        <a:pt x="0" y="187"/>
                      </a:moveTo>
                      <a:lnTo>
                        <a:pt x="43" y="0"/>
                      </a:lnTo>
                      <a:lnTo>
                        <a:pt x="536" y="20"/>
                      </a:lnTo>
                      <a:lnTo>
                        <a:pt x="518" y="111"/>
                      </a:lnTo>
                      <a:lnTo>
                        <a:pt x="492" y="58"/>
                      </a:lnTo>
                      <a:lnTo>
                        <a:pt x="123" y="79"/>
                      </a:lnTo>
                      <a:lnTo>
                        <a:pt x="54" y="195"/>
                      </a:lnTo>
                      <a:lnTo>
                        <a:pt x="0" y="187"/>
                      </a:lnTo>
                      <a:close/>
                    </a:path>
                  </a:pathLst>
                </a:custGeom>
                <a:solidFill>
                  <a:srgbClr val="A38C8C"/>
                </a:solidFill>
                <a:ln w="9525">
                  <a:noFill/>
                  <a:round/>
                  <a:headEnd/>
                  <a:tailEnd/>
                </a:ln>
              </p:spPr>
              <p:txBody>
                <a:bodyPr/>
                <a:lstStyle/>
                <a:p>
                  <a:pPr eaLnBrk="0" hangingPunct="0"/>
                  <a:endParaRPr lang="fr-FR"/>
                </a:p>
              </p:txBody>
            </p:sp>
            <p:sp>
              <p:nvSpPr>
                <p:cNvPr id="31" name="Freeform 78"/>
                <p:cNvSpPr>
                  <a:spLocks/>
                </p:cNvSpPr>
                <p:nvPr/>
              </p:nvSpPr>
              <p:spPr bwMode="auto">
                <a:xfrm>
                  <a:off x="4949" y="2972"/>
                  <a:ext cx="143" cy="83"/>
                </a:xfrm>
                <a:custGeom>
                  <a:avLst/>
                  <a:gdLst>
                    <a:gd name="T0" fmla="*/ 0 w 262"/>
                    <a:gd name="T1" fmla="*/ 3 h 118"/>
                    <a:gd name="T2" fmla="*/ 1 w 262"/>
                    <a:gd name="T3" fmla="*/ 4 h 118"/>
                    <a:gd name="T4" fmla="*/ 1 w 262"/>
                    <a:gd name="T5" fmla="*/ 4 h 118"/>
                    <a:gd name="T6" fmla="*/ 1 w 262"/>
                    <a:gd name="T7" fmla="*/ 2 h 118"/>
                    <a:gd name="T8" fmla="*/ 1 w 262"/>
                    <a:gd name="T9" fmla="*/ 1 h 118"/>
                    <a:gd name="T10" fmla="*/ 1 w 262"/>
                    <a:gd name="T11" fmla="*/ 0 h 118"/>
                    <a:gd name="T12" fmla="*/ 1 w 262"/>
                    <a:gd name="T13" fmla="*/ 2 h 118"/>
                    <a:gd name="T14" fmla="*/ 0 w 262"/>
                    <a:gd name="T15" fmla="*/ 3 h 118"/>
                    <a:gd name="T16" fmla="*/ 0 w 262"/>
                    <a:gd name="T17" fmla="*/ 3 h 118"/>
                    <a:gd name="T18" fmla="*/ 0 w 262"/>
                    <a:gd name="T19" fmla="*/ 3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118"/>
                    <a:gd name="T32" fmla="*/ 262 w 262"/>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118">
                      <a:moveTo>
                        <a:pt x="0" y="87"/>
                      </a:moveTo>
                      <a:lnTo>
                        <a:pt x="44" y="115"/>
                      </a:lnTo>
                      <a:lnTo>
                        <a:pt x="142" y="118"/>
                      </a:lnTo>
                      <a:lnTo>
                        <a:pt x="145" y="79"/>
                      </a:lnTo>
                      <a:lnTo>
                        <a:pt x="262" y="11"/>
                      </a:lnTo>
                      <a:lnTo>
                        <a:pt x="76" y="0"/>
                      </a:lnTo>
                      <a:lnTo>
                        <a:pt x="33" y="59"/>
                      </a:lnTo>
                      <a:lnTo>
                        <a:pt x="0" y="87"/>
                      </a:lnTo>
                      <a:close/>
                    </a:path>
                  </a:pathLst>
                </a:custGeom>
                <a:solidFill>
                  <a:srgbClr val="A38C8C"/>
                </a:solidFill>
                <a:ln w="9525">
                  <a:noFill/>
                  <a:round/>
                  <a:headEnd/>
                  <a:tailEnd/>
                </a:ln>
              </p:spPr>
              <p:txBody>
                <a:bodyPr/>
                <a:lstStyle/>
                <a:p>
                  <a:pPr eaLnBrk="0" hangingPunct="0"/>
                  <a:endParaRPr lang="fr-FR"/>
                </a:p>
              </p:txBody>
            </p:sp>
            <p:sp>
              <p:nvSpPr>
                <p:cNvPr id="32" name="Freeform 79"/>
                <p:cNvSpPr>
                  <a:spLocks/>
                </p:cNvSpPr>
                <p:nvPr/>
              </p:nvSpPr>
              <p:spPr bwMode="auto">
                <a:xfrm>
                  <a:off x="4234" y="2811"/>
                  <a:ext cx="949" cy="94"/>
                </a:xfrm>
                <a:custGeom>
                  <a:avLst/>
                  <a:gdLst>
                    <a:gd name="T0" fmla="*/ 1 w 1716"/>
                    <a:gd name="T1" fmla="*/ 2 h 138"/>
                    <a:gd name="T2" fmla="*/ 1 w 1716"/>
                    <a:gd name="T3" fmla="*/ 2 h 138"/>
                    <a:gd name="T4" fmla="*/ 1 w 1716"/>
                    <a:gd name="T5" fmla="*/ 1 h 138"/>
                    <a:gd name="T6" fmla="*/ 1 w 1716"/>
                    <a:gd name="T7" fmla="*/ 1 h 138"/>
                    <a:gd name="T8" fmla="*/ 2 w 1716"/>
                    <a:gd name="T9" fmla="*/ 1 h 138"/>
                    <a:gd name="T10" fmla="*/ 2 w 1716"/>
                    <a:gd name="T11" fmla="*/ 1 h 138"/>
                    <a:gd name="T12" fmla="*/ 2 w 1716"/>
                    <a:gd name="T13" fmla="*/ 1 h 138"/>
                    <a:gd name="T14" fmla="*/ 3 w 1716"/>
                    <a:gd name="T15" fmla="*/ 0 h 138"/>
                    <a:gd name="T16" fmla="*/ 4 w 1716"/>
                    <a:gd name="T17" fmla="*/ 1 h 138"/>
                    <a:gd name="T18" fmla="*/ 4 w 1716"/>
                    <a:gd name="T19" fmla="*/ 1 h 138"/>
                    <a:gd name="T20" fmla="*/ 4 w 1716"/>
                    <a:gd name="T21" fmla="*/ 1 h 138"/>
                    <a:gd name="T22" fmla="*/ 4 w 1716"/>
                    <a:gd name="T23" fmla="*/ 1 h 138"/>
                    <a:gd name="T24" fmla="*/ 4 w 1716"/>
                    <a:gd name="T25" fmla="*/ 1 h 138"/>
                    <a:gd name="T26" fmla="*/ 4 w 1716"/>
                    <a:gd name="T27" fmla="*/ 1 h 138"/>
                    <a:gd name="T28" fmla="*/ 4 w 1716"/>
                    <a:gd name="T29" fmla="*/ 1 h 138"/>
                    <a:gd name="T30" fmla="*/ 4 w 1716"/>
                    <a:gd name="T31" fmla="*/ 1 h 138"/>
                    <a:gd name="T32" fmla="*/ 4 w 1716"/>
                    <a:gd name="T33" fmla="*/ 1 h 138"/>
                    <a:gd name="T34" fmla="*/ 3 w 1716"/>
                    <a:gd name="T35" fmla="*/ 1 h 138"/>
                    <a:gd name="T36" fmla="*/ 2 w 1716"/>
                    <a:gd name="T37" fmla="*/ 1 h 138"/>
                    <a:gd name="T38" fmla="*/ 2 w 1716"/>
                    <a:gd name="T39" fmla="*/ 1 h 138"/>
                    <a:gd name="T40" fmla="*/ 2 w 1716"/>
                    <a:gd name="T41" fmla="*/ 2 h 138"/>
                    <a:gd name="T42" fmla="*/ 1 w 1716"/>
                    <a:gd name="T43" fmla="*/ 2 h 138"/>
                    <a:gd name="T44" fmla="*/ 1 w 1716"/>
                    <a:gd name="T45" fmla="*/ 2 h 138"/>
                    <a:gd name="T46" fmla="*/ 1 w 1716"/>
                    <a:gd name="T47" fmla="*/ 3 h 138"/>
                    <a:gd name="T48" fmla="*/ 0 w 1716"/>
                    <a:gd name="T49" fmla="*/ 2 h 138"/>
                    <a:gd name="T50" fmla="*/ 1 w 1716"/>
                    <a:gd name="T51" fmla="*/ 2 h 138"/>
                    <a:gd name="T52" fmla="*/ 1 w 1716"/>
                    <a:gd name="T53" fmla="*/ 2 h 138"/>
                    <a:gd name="T54" fmla="*/ 1 w 1716"/>
                    <a:gd name="T55" fmla="*/ 2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6"/>
                    <a:gd name="T85" fmla="*/ 0 h 138"/>
                    <a:gd name="T86" fmla="*/ 1716 w 1716"/>
                    <a:gd name="T87" fmla="*/ 138 h 1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6" h="138">
                      <a:moveTo>
                        <a:pt x="11" y="117"/>
                      </a:moveTo>
                      <a:lnTo>
                        <a:pt x="158" y="101"/>
                      </a:lnTo>
                      <a:lnTo>
                        <a:pt x="306" y="86"/>
                      </a:lnTo>
                      <a:lnTo>
                        <a:pt x="498" y="65"/>
                      </a:lnTo>
                      <a:lnTo>
                        <a:pt x="588" y="47"/>
                      </a:lnTo>
                      <a:lnTo>
                        <a:pt x="691" y="26"/>
                      </a:lnTo>
                      <a:lnTo>
                        <a:pt x="865" y="13"/>
                      </a:lnTo>
                      <a:lnTo>
                        <a:pt x="1185" y="0"/>
                      </a:lnTo>
                      <a:lnTo>
                        <a:pt x="1506" y="4"/>
                      </a:lnTo>
                      <a:lnTo>
                        <a:pt x="1572" y="4"/>
                      </a:lnTo>
                      <a:lnTo>
                        <a:pt x="1693" y="12"/>
                      </a:lnTo>
                      <a:lnTo>
                        <a:pt x="1711" y="21"/>
                      </a:lnTo>
                      <a:lnTo>
                        <a:pt x="1716" y="40"/>
                      </a:lnTo>
                      <a:lnTo>
                        <a:pt x="1708" y="55"/>
                      </a:lnTo>
                      <a:lnTo>
                        <a:pt x="1688" y="61"/>
                      </a:lnTo>
                      <a:lnTo>
                        <a:pt x="1572" y="53"/>
                      </a:lnTo>
                      <a:lnTo>
                        <a:pt x="1506" y="53"/>
                      </a:lnTo>
                      <a:lnTo>
                        <a:pt x="1187" y="47"/>
                      </a:lnTo>
                      <a:lnTo>
                        <a:pt x="867" y="61"/>
                      </a:lnTo>
                      <a:lnTo>
                        <a:pt x="700" y="73"/>
                      </a:lnTo>
                      <a:lnTo>
                        <a:pt x="596" y="93"/>
                      </a:lnTo>
                      <a:lnTo>
                        <a:pt x="503" y="106"/>
                      </a:lnTo>
                      <a:lnTo>
                        <a:pt x="308" y="122"/>
                      </a:lnTo>
                      <a:lnTo>
                        <a:pt x="12" y="138"/>
                      </a:lnTo>
                      <a:lnTo>
                        <a:pt x="0" y="127"/>
                      </a:lnTo>
                      <a:lnTo>
                        <a:pt x="11" y="117"/>
                      </a:lnTo>
                      <a:close/>
                    </a:path>
                  </a:pathLst>
                </a:custGeom>
                <a:solidFill>
                  <a:srgbClr val="000000"/>
                </a:solidFill>
                <a:ln w="9525">
                  <a:noFill/>
                  <a:round/>
                  <a:headEnd/>
                  <a:tailEnd/>
                </a:ln>
              </p:spPr>
              <p:txBody>
                <a:bodyPr/>
                <a:lstStyle/>
                <a:p>
                  <a:pPr eaLnBrk="0" hangingPunct="0"/>
                  <a:endParaRPr lang="fr-FR"/>
                </a:p>
              </p:txBody>
            </p:sp>
            <p:sp>
              <p:nvSpPr>
                <p:cNvPr id="33" name="Freeform 80"/>
                <p:cNvSpPr>
                  <a:spLocks/>
                </p:cNvSpPr>
                <p:nvPr/>
              </p:nvSpPr>
              <p:spPr bwMode="auto">
                <a:xfrm>
                  <a:off x="5132" y="2819"/>
                  <a:ext cx="62" cy="364"/>
                </a:xfrm>
                <a:custGeom>
                  <a:avLst/>
                  <a:gdLst>
                    <a:gd name="T0" fmla="*/ 1 w 108"/>
                    <a:gd name="T1" fmla="*/ 1 h 525"/>
                    <a:gd name="T2" fmla="*/ 1 w 108"/>
                    <a:gd name="T3" fmla="*/ 4 h 525"/>
                    <a:gd name="T4" fmla="*/ 1 w 108"/>
                    <a:gd name="T5" fmla="*/ 8 h 525"/>
                    <a:gd name="T6" fmla="*/ 1 w 108"/>
                    <a:gd name="T7" fmla="*/ 10 h 525"/>
                    <a:gd name="T8" fmla="*/ 1 w 108"/>
                    <a:gd name="T9" fmla="*/ 13 h 525"/>
                    <a:gd name="T10" fmla="*/ 0 w 108"/>
                    <a:gd name="T11" fmla="*/ 12 h 525"/>
                    <a:gd name="T12" fmla="*/ 1 w 108"/>
                    <a:gd name="T13" fmla="*/ 10 h 525"/>
                    <a:gd name="T14" fmla="*/ 1 w 108"/>
                    <a:gd name="T15" fmla="*/ 8 h 525"/>
                    <a:gd name="T16" fmla="*/ 1 w 108"/>
                    <a:gd name="T17" fmla="*/ 1 h 525"/>
                    <a:gd name="T18" fmla="*/ 1 w 108"/>
                    <a:gd name="T19" fmla="*/ 1 h 525"/>
                    <a:gd name="T20" fmla="*/ 1 w 108"/>
                    <a:gd name="T21" fmla="*/ 0 h 525"/>
                    <a:gd name="T22" fmla="*/ 1 w 108"/>
                    <a:gd name="T23" fmla="*/ 1 h 525"/>
                    <a:gd name="T24" fmla="*/ 1 w 108"/>
                    <a:gd name="T25" fmla="*/ 1 h 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525"/>
                    <a:gd name="T41" fmla="*/ 108 w 108"/>
                    <a:gd name="T42" fmla="*/ 525 h 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525">
                      <a:moveTo>
                        <a:pt x="108" y="24"/>
                      </a:moveTo>
                      <a:lnTo>
                        <a:pt x="96" y="170"/>
                      </a:lnTo>
                      <a:lnTo>
                        <a:pt x="74" y="316"/>
                      </a:lnTo>
                      <a:lnTo>
                        <a:pt x="59" y="409"/>
                      </a:lnTo>
                      <a:lnTo>
                        <a:pt x="42" y="525"/>
                      </a:lnTo>
                      <a:lnTo>
                        <a:pt x="0" y="450"/>
                      </a:lnTo>
                      <a:lnTo>
                        <a:pt x="12" y="388"/>
                      </a:lnTo>
                      <a:lnTo>
                        <a:pt x="34" y="310"/>
                      </a:lnTo>
                      <a:lnTo>
                        <a:pt x="58" y="24"/>
                      </a:lnTo>
                      <a:lnTo>
                        <a:pt x="66" y="6"/>
                      </a:lnTo>
                      <a:lnTo>
                        <a:pt x="83" y="0"/>
                      </a:lnTo>
                      <a:lnTo>
                        <a:pt x="108" y="24"/>
                      </a:lnTo>
                      <a:close/>
                    </a:path>
                  </a:pathLst>
                </a:custGeom>
                <a:solidFill>
                  <a:srgbClr val="000000"/>
                </a:solidFill>
                <a:ln w="9525">
                  <a:noFill/>
                  <a:round/>
                  <a:headEnd/>
                  <a:tailEnd/>
                </a:ln>
              </p:spPr>
              <p:txBody>
                <a:bodyPr/>
                <a:lstStyle/>
                <a:p>
                  <a:pPr eaLnBrk="0" hangingPunct="0"/>
                  <a:endParaRPr lang="fr-FR"/>
                </a:p>
              </p:txBody>
            </p:sp>
            <p:sp>
              <p:nvSpPr>
                <p:cNvPr id="34" name="Freeform 81"/>
                <p:cNvSpPr>
                  <a:spLocks/>
                </p:cNvSpPr>
                <p:nvPr/>
              </p:nvSpPr>
              <p:spPr bwMode="auto">
                <a:xfrm>
                  <a:off x="4827" y="2919"/>
                  <a:ext cx="29" cy="123"/>
                </a:xfrm>
                <a:custGeom>
                  <a:avLst/>
                  <a:gdLst>
                    <a:gd name="T0" fmla="*/ 1 w 49"/>
                    <a:gd name="T1" fmla="*/ 1 h 177"/>
                    <a:gd name="T2" fmla="*/ 1 w 49"/>
                    <a:gd name="T3" fmla="*/ 2 h 177"/>
                    <a:gd name="T4" fmla="*/ 1 w 49"/>
                    <a:gd name="T5" fmla="*/ 4 h 177"/>
                    <a:gd name="T6" fmla="*/ 1 w 49"/>
                    <a:gd name="T7" fmla="*/ 4 h 177"/>
                    <a:gd name="T8" fmla="*/ 1 w 49"/>
                    <a:gd name="T9" fmla="*/ 4 h 177"/>
                    <a:gd name="T10" fmla="*/ 0 w 49"/>
                    <a:gd name="T11" fmla="*/ 1 h 177"/>
                    <a:gd name="T12" fmla="*/ 1 w 49"/>
                    <a:gd name="T13" fmla="*/ 1 h 177"/>
                    <a:gd name="T14" fmla="*/ 1 w 49"/>
                    <a:gd name="T15" fmla="*/ 0 h 177"/>
                    <a:gd name="T16" fmla="*/ 1 w 49"/>
                    <a:gd name="T17" fmla="*/ 0 h 177"/>
                    <a:gd name="T18" fmla="*/ 1 w 49"/>
                    <a:gd name="T19" fmla="*/ 1 h 177"/>
                    <a:gd name="T20" fmla="*/ 1 w 49"/>
                    <a:gd name="T21" fmla="*/ 1 h 177"/>
                    <a:gd name="T22" fmla="*/ 1 w 49"/>
                    <a:gd name="T23" fmla="*/ 1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77"/>
                    <a:gd name="T38" fmla="*/ 49 w 49"/>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77">
                      <a:moveTo>
                        <a:pt x="49" y="21"/>
                      </a:moveTo>
                      <a:lnTo>
                        <a:pt x="36" y="68"/>
                      </a:lnTo>
                      <a:lnTo>
                        <a:pt x="23" y="167"/>
                      </a:lnTo>
                      <a:lnTo>
                        <a:pt x="12" y="177"/>
                      </a:lnTo>
                      <a:lnTo>
                        <a:pt x="3" y="166"/>
                      </a:lnTo>
                      <a:lnTo>
                        <a:pt x="0" y="65"/>
                      </a:lnTo>
                      <a:lnTo>
                        <a:pt x="19" y="9"/>
                      </a:lnTo>
                      <a:lnTo>
                        <a:pt x="28" y="0"/>
                      </a:lnTo>
                      <a:lnTo>
                        <a:pt x="40" y="0"/>
                      </a:lnTo>
                      <a:lnTo>
                        <a:pt x="49" y="21"/>
                      </a:lnTo>
                      <a:close/>
                    </a:path>
                  </a:pathLst>
                </a:custGeom>
                <a:solidFill>
                  <a:srgbClr val="000000"/>
                </a:solidFill>
                <a:ln w="9525">
                  <a:noFill/>
                  <a:round/>
                  <a:headEnd/>
                  <a:tailEnd/>
                </a:ln>
              </p:spPr>
              <p:txBody>
                <a:bodyPr/>
                <a:lstStyle/>
                <a:p>
                  <a:pPr eaLnBrk="0" hangingPunct="0"/>
                  <a:endParaRPr lang="fr-FR"/>
                </a:p>
              </p:txBody>
            </p:sp>
            <p:sp>
              <p:nvSpPr>
                <p:cNvPr id="35" name="Freeform 82"/>
                <p:cNvSpPr>
                  <a:spLocks/>
                </p:cNvSpPr>
                <p:nvPr/>
              </p:nvSpPr>
              <p:spPr bwMode="auto">
                <a:xfrm>
                  <a:off x="4838" y="2902"/>
                  <a:ext cx="296" cy="31"/>
                </a:xfrm>
                <a:custGeom>
                  <a:avLst/>
                  <a:gdLst>
                    <a:gd name="T0" fmla="*/ 1 w 537"/>
                    <a:gd name="T1" fmla="*/ 1 h 45"/>
                    <a:gd name="T2" fmla="*/ 1 w 537"/>
                    <a:gd name="T3" fmla="*/ 0 h 45"/>
                    <a:gd name="T4" fmla="*/ 1 w 537"/>
                    <a:gd name="T5" fmla="*/ 1 h 45"/>
                    <a:gd name="T6" fmla="*/ 1 w 537"/>
                    <a:gd name="T7" fmla="*/ 1 h 45"/>
                    <a:gd name="T8" fmla="*/ 1 w 537"/>
                    <a:gd name="T9" fmla="*/ 1 h 45"/>
                    <a:gd name="T10" fmla="*/ 1 w 537"/>
                    <a:gd name="T11" fmla="*/ 1 h 45"/>
                    <a:gd name="T12" fmla="*/ 1 w 537"/>
                    <a:gd name="T13" fmla="*/ 1 h 45"/>
                    <a:gd name="T14" fmla="*/ 1 w 537"/>
                    <a:gd name="T15" fmla="*/ 1 h 45"/>
                    <a:gd name="T16" fmla="*/ 1 w 537"/>
                    <a:gd name="T17" fmla="*/ 1 h 45"/>
                    <a:gd name="T18" fmla="*/ 0 w 537"/>
                    <a:gd name="T19" fmla="*/ 1 h 45"/>
                    <a:gd name="T20" fmla="*/ 1 w 537"/>
                    <a:gd name="T21" fmla="*/ 1 h 45"/>
                    <a:gd name="T22" fmla="*/ 1 w 537"/>
                    <a:gd name="T23" fmla="*/ 1 h 45"/>
                    <a:gd name="T24" fmla="*/ 1 w 537"/>
                    <a:gd name="T25" fmla="*/ 1 h 45"/>
                    <a:gd name="T26" fmla="*/ 1 w 537"/>
                    <a:gd name="T27" fmla="*/ 1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
                    <a:gd name="T43" fmla="*/ 0 h 45"/>
                    <a:gd name="T44" fmla="*/ 537 w 537"/>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 h="45">
                      <a:moveTo>
                        <a:pt x="15" y="13"/>
                      </a:moveTo>
                      <a:lnTo>
                        <a:pt x="191" y="0"/>
                      </a:lnTo>
                      <a:lnTo>
                        <a:pt x="368" y="5"/>
                      </a:lnTo>
                      <a:lnTo>
                        <a:pt x="527" y="25"/>
                      </a:lnTo>
                      <a:lnTo>
                        <a:pt x="537" y="36"/>
                      </a:lnTo>
                      <a:lnTo>
                        <a:pt x="526" y="45"/>
                      </a:lnTo>
                      <a:lnTo>
                        <a:pt x="367" y="45"/>
                      </a:lnTo>
                      <a:lnTo>
                        <a:pt x="193" y="36"/>
                      </a:lnTo>
                      <a:lnTo>
                        <a:pt x="20" y="45"/>
                      </a:lnTo>
                      <a:lnTo>
                        <a:pt x="0" y="32"/>
                      </a:lnTo>
                      <a:lnTo>
                        <a:pt x="3" y="20"/>
                      </a:lnTo>
                      <a:lnTo>
                        <a:pt x="15" y="13"/>
                      </a:lnTo>
                      <a:close/>
                    </a:path>
                  </a:pathLst>
                </a:custGeom>
                <a:solidFill>
                  <a:srgbClr val="000000"/>
                </a:solidFill>
                <a:ln w="9525">
                  <a:noFill/>
                  <a:round/>
                  <a:headEnd/>
                  <a:tailEnd/>
                </a:ln>
              </p:spPr>
              <p:txBody>
                <a:bodyPr/>
                <a:lstStyle/>
                <a:p>
                  <a:pPr eaLnBrk="0" hangingPunct="0"/>
                  <a:endParaRPr lang="fr-FR"/>
                </a:p>
              </p:txBody>
            </p:sp>
            <p:sp>
              <p:nvSpPr>
                <p:cNvPr id="36" name="Freeform 83"/>
                <p:cNvSpPr>
                  <a:spLocks/>
                </p:cNvSpPr>
                <p:nvPr/>
              </p:nvSpPr>
              <p:spPr bwMode="auto">
                <a:xfrm>
                  <a:off x="4942" y="2966"/>
                  <a:ext cx="168" cy="62"/>
                </a:xfrm>
                <a:custGeom>
                  <a:avLst/>
                  <a:gdLst>
                    <a:gd name="T0" fmla="*/ 1 w 304"/>
                    <a:gd name="T1" fmla="*/ 1 h 87"/>
                    <a:gd name="T2" fmla="*/ 1 w 304"/>
                    <a:gd name="T3" fmla="*/ 2 h 87"/>
                    <a:gd name="T4" fmla="*/ 1 w 304"/>
                    <a:gd name="T5" fmla="*/ 1 h 87"/>
                    <a:gd name="T6" fmla="*/ 1 w 304"/>
                    <a:gd name="T7" fmla="*/ 1 h 87"/>
                    <a:gd name="T8" fmla="*/ 1 w 304"/>
                    <a:gd name="T9" fmla="*/ 1 h 87"/>
                    <a:gd name="T10" fmla="*/ 1 w 304"/>
                    <a:gd name="T11" fmla="*/ 1 h 87"/>
                    <a:gd name="T12" fmla="*/ 1 w 304"/>
                    <a:gd name="T13" fmla="*/ 0 h 87"/>
                    <a:gd name="T14" fmla="*/ 1 w 304"/>
                    <a:gd name="T15" fmla="*/ 0 h 87"/>
                    <a:gd name="T16" fmla="*/ 1 w 304"/>
                    <a:gd name="T17" fmla="*/ 1 h 87"/>
                    <a:gd name="T18" fmla="*/ 1 w 304"/>
                    <a:gd name="T19" fmla="*/ 1 h 87"/>
                    <a:gd name="T20" fmla="*/ 1 w 304"/>
                    <a:gd name="T21" fmla="*/ 1 h 87"/>
                    <a:gd name="T22" fmla="*/ 1 w 304"/>
                    <a:gd name="T23" fmla="*/ 1 h 87"/>
                    <a:gd name="T24" fmla="*/ 1 w 304"/>
                    <a:gd name="T25" fmla="*/ 1 h 87"/>
                    <a:gd name="T26" fmla="*/ 1 w 304"/>
                    <a:gd name="T27" fmla="*/ 1 h 87"/>
                    <a:gd name="T28" fmla="*/ 1 w 304"/>
                    <a:gd name="T29" fmla="*/ 2 h 87"/>
                    <a:gd name="T30" fmla="*/ 1 w 304"/>
                    <a:gd name="T31" fmla="*/ 3 h 87"/>
                    <a:gd name="T32" fmla="*/ 1 w 304"/>
                    <a:gd name="T33" fmla="*/ 3 h 87"/>
                    <a:gd name="T34" fmla="*/ 0 w 304"/>
                    <a:gd name="T35" fmla="*/ 3 h 87"/>
                    <a:gd name="T36" fmla="*/ 1 w 304"/>
                    <a:gd name="T37" fmla="*/ 1 h 87"/>
                    <a:gd name="T38" fmla="*/ 1 w 304"/>
                    <a:gd name="T39" fmla="*/ 1 h 87"/>
                    <a:gd name="T40" fmla="*/ 1 w 304"/>
                    <a:gd name="T41" fmla="*/ 1 h 87"/>
                    <a:gd name="T42" fmla="*/ 1 w 304"/>
                    <a:gd name="T43" fmla="*/ 1 h 87"/>
                    <a:gd name="T44" fmla="*/ 1 w 304"/>
                    <a:gd name="T45" fmla="*/ 1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87"/>
                    <a:gd name="T71" fmla="*/ 304 w 304"/>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87">
                      <a:moveTo>
                        <a:pt x="28" y="21"/>
                      </a:moveTo>
                      <a:lnTo>
                        <a:pt x="21" y="63"/>
                      </a:lnTo>
                      <a:lnTo>
                        <a:pt x="50" y="49"/>
                      </a:lnTo>
                      <a:lnTo>
                        <a:pt x="65" y="21"/>
                      </a:lnTo>
                      <a:lnTo>
                        <a:pt x="70" y="6"/>
                      </a:lnTo>
                      <a:lnTo>
                        <a:pt x="85" y="1"/>
                      </a:lnTo>
                      <a:lnTo>
                        <a:pt x="137" y="0"/>
                      </a:lnTo>
                      <a:lnTo>
                        <a:pt x="240" y="0"/>
                      </a:lnTo>
                      <a:lnTo>
                        <a:pt x="293" y="12"/>
                      </a:lnTo>
                      <a:lnTo>
                        <a:pt x="304" y="21"/>
                      </a:lnTo>
                      <a:lnTo>
                        <a:pt x="293" y="30"/>
                      </a:lnTo>
                      <a:lnTo>
                        <a:pt x="240" y="46"/>
                      </a:lnTo>
                      <a:lnTo>
                        <a:pt x="137" y="46"/>
                      </a:lnTo>
                      <a:lnTo>
                        <a:pt x="101" y="45"/>
                      </a:lnTo>
                      <a:lnTo>
                        <a:pt x="86" y="63"/>
                      </a:lnTo>
                      <a:lnTo>
                        <a:pt x="64" y="77"/>
                      </a:lnTo>
                      <a:lnTo>
                        <a:pt x="11" y="87"/>
                      </a:lnTo>
                      <a:lnTo>
                        <a:pt x="0" y="78"/>
                      </a:lnTo>
                      <a:lnTo>
                        <a:pt x="9" y="13"/>
                      </a:lnTo>
                      <a:lnTo>
                        <a:pt x="23" y="8"/>
                      </a:lnTo>
                      <a:lnTo>
                        <a:pt x="28" y="21"/>
                      </a:lnTo>
                      <a:close/>
                    </a:path>
                  </a:pathLst>
                </a:custGeom>
                <a:solidFill>
                  <a:srgbClr val="000000"/>
                </a:solidFill>
                <a:ln w="9525">
                  <a:noFill/>
                  <a:round/>
                  <a:headEnd/>
                  <a:tailEnd/>
                </a:ln>
              </p:spPr>
              <p:txBody>
                <a:bodyPr/>
                <a:lstStyle/>
                <a:p>
                  <a:pPr eaLnBrk="0" hangingPunct="0"/>
                  <a:endParaRPr lang="fr-FR"/>
                </a:p>
              </p:txBody>
            </p:sp>
            <p:sp>
              <p:nvSpPr>
                <p:cNvPr id="37" name="Freeform 84"/>
                <p:cNvSpPr>
                  <a:spLocks/>
                </p:cNvSpPr>
                <p:nvPr/>
              </p:nvSpPr>
              <p:spPr bwMode="auto">
                <a:xfrm>
                  <a:off x="4257" y="3005"/>
                  <a:ext cx="904" cy="81"/>
                </a:xfrm>
                <a:custGeom>
                  <a:avLst/>
                  <a:gdLst>
                    <a:gd name="T0" fmla="*/ 1 w 1639"/>
                    <a:gd name="T1" fmla="*/ 0 h 115"/>
                    <a:gd name="T2" fmla="*/ 1 w 1639"/>
                    <a:gd name="T3" fmla="*/ 1 h 115"/>
                    <a:gd name="T4" fmla="*/ 3 w 1639"/>
                    <a:gd name="T5" fmla="*/ 1 h 115"/>
                    <a:gd name="T6" fmla="*/ 4 w 1639"/>
                    <a:gd name="T7" fmla="*/ 1 h 115"/>
                    <a:gd name="T8" fmla="*/ 4 w 1639"/>
                    <a:gd name="T9" fmla="*/ 2 h 115"/>
                    <a:gd name="T10" fmla="*/ 4 w 1639"/>
                    <a:gd name="T11" fmla="*/ 2 h 115"/>
                    <a:gd name="T12" fmla="*/ 4 w 1639"/>
                    <a:gd name="T13" fmla="*/ 3 h 115"/>
                    <a:gd name="T14" fmla="*/ 4 w 1639"/>
                    <a:gd name="T15" fmla="*/ 3 h 115"/>
                    <a:gd name="T16" fmla="*/ 4 w 1639"/>
                    <a:gd name="T17" fmla="*/ 4 h 115"/>
                    <a:gd name="T18" fmla="*/ 4 w 1639"/>
                    <a:gd name="T19" fmla="*/ 3 h 115"/>
                    <a:gd name="T20" fmla="*/ 3 w 1639"/>
                    <a:gd name="T21" fmla="*/ 3 h 115"/>
                    <a:gd name="T22" fmla="*/ 1 w 1639"/>
                    <a:gd name="T23" fmla="*/ 1 h 115"/>
                    <a:gd name="T24" fmla="*/ 1 w 1639"/>
                    <a:gd name="T25" fmla="*/ 1 h 115"/>
                    <a:gd name="T26" fmla="*/ 1 w 1639"/>
                    <a:gd name="T27" fmla="*/ 1 h 115"/>
                    <a:gd name="T28" fmla="*/ 0 w 1639"/>
                    <a:gd name="T29" fmla="*/ 1 h 115"/>
                    <a:gd name="T30" fmla="*/ 1 w 1639"/>
                    <a:gd name="T31" fmla="*/ 0 h 115"/>
                    <a:gd name="T32" fmla="*/ 1 w 1639"/>
                    <a:gd name="T33" fmla="*/ 0 h 115"/>
                    <a:gd name="T34" fmla="*/ 1 w 1639"/>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9"/>
                    <a:gd name="T55" fmla="*/ 0 h 115"/>
                    <a:gd name="T56" fmla="*/ 1639 w 1639"/>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9" h="115">
                      <a:moveTo>
                        <a:pt x="11" y="0"/>
                      </a:moveTo>
                      <a:lnTo>
                        <a:pt x="416" y="13"/>
                      </a:lnTo>
                      <a:lnTo>
                        <a:pt x="1190" y="45"/>
                      </a:lnTo>
                      <a:lnTo>
                        <a:pt x="1414" y="53"/>
                      </a:lnTo>
                      <a:lnTo>
                        <a:pt x="1615" y="66"/>
                      </a:lnTo>
                      <a:lnTo>
                        <a:pt x="1634" y="73"/>
                      </a:lnTo>
                      <a:lnTo>
                        <a:pt x="1639" y="90"/>
                      </a:lnTo>
                      <a:lnTo>
                        <a:pt x="1634" y="107"/>
                      </a:lnTo>
                      <a:lnTo>
                        <a:pt x="1615" y="115"/>
                      </a:lnTo>
                      <a:lnTo>
                        <a:pt x="1411" y="102"/>
                      </a:lnTo>
                      <a:lnTo>
                        <a:pt x="1186" y="94"/>
                      </a:lnTo>
                      <a:lnTo>
                        <a:pt x="413" y="49"/>
                      </a:lnTo>
                      <a:lnTo>
                        <a:pt x="211" y="30"/>
                      </a:lnTo>
                      <a:lnTo>
                        <a:pt x="11" y="20"/>
                      </a:lnTo>
                      <a:lnTo>
                        <a:pt x="0" y="9"/>
                      </a:lnTo>
                      <a:lnTo>
                        <a:pt x="11" y="0"/>
                      </a:lnTo>
                      <a:close/>
                    </a:path>
                  </a:pathLst>
                </a:custGeom>
                <a:solidFill>
                  <a:srgbClr val="000000"/>
                </a:solidFill>
                <a:ln w="9525">
                  <a:noFill/>
                  <a:round/>
                  <a:headEnd/>
                  <a:tailEnd/>
                </a:ln>
              </p:spPr>
              <p:txBody>
                <a:bodyPr/>
                <a:lstStyle/>
                <a:p>
                  <a:pPr eaLnBrk="0" hangingPunct="0"/>
                  <a:endParaRPr lang="fr-FR"/>
                </a:p>
              </p:txBody>
            </p:sp>
            <p:sp>
              <p:nvSpPr>
                <p:cNvPr id="38" name="Freeform 85"/>
                <p:cNvSpPr>
                  <a:spLocks/>
                </p:cNvSpPr>
                <p:nvPr/>
              </p:nvSpPr>
              <p:spPr bwMode="auto">
                <a:xfrm>
                  <a:off x="4042" y="3247"/>
                  <a:ext cx="825" cy="62"/>
                </a:xfrm>
                <a:custGeom>
                  <a:avLst/>
                  <a:gdLst>
                    <a:gd name="T0" fmla="*/ 1 w 1493"/>
                    <a:gd name="T1" fmla="*/ 1 h 89"/>
                    <a:gd name="T2" fmla="*/ 1 w 1493"/>
                    <a:gd name="T3" fmla="*/ 0 h 89"/>
                    <a:gd name="T4" fmla="*/ 2 w 1493"/>
                    <a:gd name="T5" fmla="*/ 1 h 89"/>
                    <a:gd name="T6" fmla="*/ 2 w 1493"/>
                    <a:gd name="T7" fmla="*/ 1 h 89"/>
                    <a:gd name="T8" fmla="*/ 3 w 1493"/>
                    <a:gd name="T9" fmla="*/ 1 h 89"/>
                    <a:gd name="T10" fmla="*/ 4 w 1493"/>
                    <a:gd name="T11" fmla="*/ 1 h 89"/>
                    <a:gd name="T12" fmla="*/ 4 w 1493"/>
                    <a:gd name="T13" fmla="*/ 1 h 89"/>
                    <a:gd name="T14" fmla="*/ 4 w 1493"/>
                    <a:gd name="T15" fmla="*/ 1 h 89"/>
                    <a:gd name="T16" fmla="*/ 4 w 1493"/>
                    <a:gd name="T17" fmla="*/ 2 h 89"/>
                    <a:gd name="T18" fmla="*/ 4 w 1493"/>
                    <a:gd name="T19" fmla="*/ 2 h 89"/>
                    <a:gd name="T20" fmla="*/ 3 w 1493"/>
                    <a:gd name="T21" fmla="*/ 2 h 89"/>
                    <a:gd name="T22" fmla="*/ 2 w 1493"/>
                    <a:gd name="T23" fmla="*/ 1 h 89"/>
                    <a:gd name="T24" fmla="*/ 1 w 1493"/>
                    <a:gd name="T25" fmla="*/ 1 h 89"/>
                    <a:gd name="T26" fmla="*/ 1 w 1493"/>
                    <a:gd name="T27" fmla="*/ 1 h 89"/>
                    <a:gd name="T28" fmla="*/ 1 w 1493"/>
                    <a:gd name="T29" fmla="*/ 1 h 89"/>
                    <a:gd name="T30" fmla="*/ 0 w 1493"/>
                    <a:gd name="T31" fmla="*/ 1 h 89"/>
                    <a:gd name="T32" fmla="*/ 1 w 1493"/>
                    <a:gd name="T33" fmla="*/ 1 h 89"/>
                    <a:gd name="T34" fmla="*/ 1 w 1493"/>
                    <a:gd name="T35" fmla="*/ 1 h 89"/>
                    <a:gd name="T36" fmla="*/ 1 w 1493"/>
                    <a:gd name="T37" fmla="*/ 1 h 89"/>
                    <a:gd name="T38" fmla="*/ 1 w 1493"/>
                    <a:gd name="T39" fmla="*/ 1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3"/>
                    <a:gd name="T61" fmla="*/ 0 h 89"/>
                    <a:gd name="T62" fmla="*/ 1493 w 1493"/>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3" h="89">
                      <a:moveTo>
                        <a:pt x="16" y="4"/>
                      </a:moveTo>
                      <a:lnTo>
                        <a:pt x="285" y="0"/>
                      </a:lnTo>
                      <a:lnTo>
                        <a:pt x="732" y="16"/>
                      </a:lnTo>
                      <a:lnTo>
                        <a:pt x="940" y="28"/>
                      </a:lnTo>
                      <a:lnTo>
                        <a:pt x="1176" y="38"/>
                      </a:lnTo>
                      <a:lnTo>
                        <a:pt x="1330" y="49"/>
                      </a:lnTo>
                      <a:lnTo>
                        <a:pt x="1483" y="57"/>
                      </a:lnTo>
                      <a:lnTo>
                        <a:pt x="1493" y="66"/>
                      </a:lnTo>
                      <a:lnTo>
                        <a:pt x="1483" y="77"/>
                      </a:lnTo>
                      <a:lnTo>
                        <a:pt x="1329" y="84"/>
                      </a:lnTo>
                      <a:lnTo>
                        <a:pt x="1175" y="89"/>
                      </a:lnTo>
                      <a:lnTo>
                        <a:pt x="730" y="66"/>
                      </a:lnTo>
                      <a:lnTo>
                        <a:pt x="522" y="56"/>
                      </a:lnTo>
                      <a:lnTo>
                        <a:pt x="285" y="52"/>
                      </a:lnTo>
                      <a:lnTo>
                        <a:pt x="17" y="38"/>
                      </a:lnTo>
                      <a:lnTo>
                        <a:pt x="0" y="21"/>
                      </a:lnTo>
                      <a:lnTo>
                        <a:pt x="4" y="9"/>
                      </a:lnTo>
                      <a:lnTo>
                        <a:pt x="16" y="4"/>
                      </a:lnTo>
                      <a:close/>
                    </a:path>
                  </a:pathLst>
                </a:custGeom>
                <a:solidFill>
                  <a:srgbClr val="000000"/>
                </a:solidFill>
                <a:ln w="9525">
                  <a:noFill/>
                  <a:round/>
                  <a:headEnd/>
                  <a:tailEnd/>
                </a:ln>
              </p:spPr>
              <p:txBody>
                <a:bodyPr/>
                <a:lstStyle/>
                <a:p>
                  <a:pPr eaLnBrk="0" hangingPunct="0"/>
                  <a:endParaRPr lang="fr-FR"/>
                </a:p>
              </p:txBody>
            </p:sp>
            <p:sp>
              <p:nvSpPr>
                <p:cNvPr id="39" name="Freeform 86"/>
                <p:cNvSpPr>
                  <a:spLocks/>
                </p:cNvSpPr>
                <p:nvPr/>
              </p:nvSpPr>
              <p:spPr bwMode="auto">
                <a:xfrm>
                  <a:off x="5106" y="3072"/>
                  <a:ext cx="110" cy="206"/>
                </a:xfrm>
                <a:custGeom>
                  <a:avLst/>
                  <a:gdLst>
                    <a:gd name="T0" fmla="*/ 1 w 199"/>
                    <a:gd name="T1" fmla="*/ 1 h 294"/>
                    <a:gd name="T2" fmla="*/ 1 w 199"/>
                    <a:gd name="T3" fmla="*/ 1 h 294"/>
                    <a:gd name="T4" fmla="*/ 1 w 199"/>
                    <a:gd name="T5" fmla="*/ 3 h 294"/>
                    <a:gd name="T6" fmla="*/ 1 w 199"/>
                    <a:gd name="T7" fmla="*/ 4 h 294"/>
                    <a:gd name="T8" fmla="*/ 1 w 199"/>
                    <a:gd name="T9" fmla="*/ 4 h 294"/>
                    <a:gd name="T10" fmla="*/ 1 w 199"/>
                    <a:gd name="T11" fmla="*/ 8 h 294"/>
                    <a:gd name="T12" fmla="*/ 1 w 199"/>
                    <a:gd name="T13" fmla="*/ 8 h 294"/>
                    <a:gd name="T14" fmla="*/ 1 w 199"/>
                    <a:gd name="T15" fmla="*/ 9 h 294"/>
                    <a:gd name="T16" fmla="*/ 1 w 199"/>
                    <a:gd name="T17" fmla="*/ 8 h 294"/>
                    <a:gd name="T18" fmla="*/ 1 w 199"/>
                    <a:gd name="T19" fmla="*/ 7 h 294"/>
                    <a:gd name="T20" fmla="*/ 1 w 199"/>
                    <a:gd name="T21" fmla="*/ 6 h 294"/>
                    <a:gd name="T22" fmla="*/ 1 w 199"/>
                    <a:gd name="T23" fmla="*/ 5 h 294"/>
                    <a:gd name="T24" fmla="*/ 1 w 199"/>
                    <a:gd name="T25" fmla="*/ 3 h 294"/>
                    <a:gd name="T26" fmla="*/ 0 w 199"/>
                    <a:gd name="T27" fmla="*/ 1 h 294"/>
                    <a:gd name="T28" fmla="*/ 1 w 199"/>
                    <a:gd name="T29" fmla="*/ 0 h 294"/>
                    <a:gd name="T30" fmla="*/ 1 w 199"/>
                    <a:gd name="T31" fmla="*/ 1 h 294"/>
                    <a:gd name="T32" fmla="*/ 1 w 199"/>
                    <a:gd name="T33" fmla="*/ 1 h 294"/>
                    <a:gd name="T34" fmla="*/ 1 w 199"/>
                    <a:gd name="T35" fmla="*/ 1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
                    <a:gd name="T55" fmla="*/ 0 h 294"/>
                    <a:gd name="T56" fmla="*/ 199 w 199"/>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 h="294">
                      <a:moveTo>
                        <a:pt x="17" y="5"/>
                      </a:moveTo>
                      <a:lnTo>
                        <a:pt x="37" y="47"/>
                      </a:lnTo>
                      <a:lnTo>
                        <a:pt x="57" y="83"/>
                      </a:lnTo>
                      <a:lnTo>
                        <a:pt x="81" y="118"/>
                      </a:lnTo>
                      <a:lnTo>
                        <a:pt x="111" y="155"/>
                      </a:lnTo>
                      <a:lnTo>
                        <a:pt x="199" y="272"/>
                      </a:lnTo>
                      <a:lnTo>
                        <a:pt x="194" y="289"/>
                      </a:lnTo>
                      <a:lnTo>
                        <a:pt x="179" y="294"/>
                      </a:lnTo>
                      <a:lnTo>
                        <a:pt x="156" y="275"/>
                      </a:lnTo>
                      <a:lnTo>
                        <a:pt x="148" y="244"/>
                      </a:lnTo>
                      <a:lnTo>
                        <a:pt x="131" y="220"/>
                      </a:lnTo>
                      <a:lnTo>
                        <a:pt x="86" y="175"/>
                      </a:lnTo>
                      <a:lnTo>
                        <a:pt x="36" y="98"/>
                      </a:lnTo>
                      <a:lnTo>
                        <a:pt x="0" y="13"/>
                      </a:lnTo>
                      <a:lnTo>
                        <a:pt x="5" y="0"/>
                      </a:lnTo>
                      <a:lnTo>
                        <a:pt x="17" y="5"/>
                      </a:lnTo>
                      <a:close/>
                    </a:path>
                  </a:pathLst>
                </a:custGeom>
                <a:solidFill>
                  <a:srgbClr val="000000"/>
                </a:solidFill>
                <a:ln w="9525">
                  <a:noFill/>
                  <a:round/>
                  <a:headEnd/>
                  <a:tailEnd/>
                </a:ln>
              </p:spPr>
              <p:txBody>
                <a:bodyPr/>
                <a:lstStyle/>
                <a:p>
                  <a:pPr eaLnBrk="0" hangingPunct="0"/>
                  <a:endParaRPr lang="fr-FR"/>
                </a:p>
              </p:txBody>
            </p:sp>
            <p:sp>
              <p:nvSpPr>
                <p:cNvPr id="40" name="Freeform 87"/>
                <p:cNvSpPr>
                  <a:spLocks/>
                </p:cNvSpPr>
                <p:nvPr/>
              </p:nvSpPr>
              <p:spPr bwMode="auto">
                <a:xfrm>
                  <a:off x="5157" y="3297"/>
                  <a:ext cx="64" cy="78"/>
                </a:xfrm>
                <a:custGeom>
                  <a:avLst/>
                  <a:gdLst>
                    <a:gd name="T0" fmla="*/ 1 w 115"/>
                    <a:gd name="T1" fmla="*/ 1 h 113"/>
                    <a:gd name="T2" fmla="*/ 1 w 115"/>
                    <a:gd name="T3" fmla="*/ 1 h 113"/>
                    <a:gd name="T4" fmla="*/ 1 w 115"/>
                    <a:gd name="T5" fmla="*/ 1 h 113"/>
                    <a:gd name="T6" fmla="*/ 1 w 115"/>
                    <a:gd name="T7" fmla="*/ 3 h 113"/>
                    <a:gd name="T8" fmla="*/ 1 w 115"/>
                    <a:gd name="T9" fmla="*/ 3 h 113"/>
                    <a:gd name="T10" fmla="*/ 0 w 115"/>
                    <a:gd name="T11" fmla="*/ 3 h 113"/>
                    <a:gd name="T12" fmla="*/ 1 w 115"/>
                    <a:gd name="T13" fmla="*/ 2 h 113"/>
                    <a:gd name="T14" fmla="*/ 1 w 115"/>
                    <a:gd name="T15" fmla="*/ 1 h 113"/>
                    <a:gd name="T16" fmla="*/ 1 w 115"/>
                    <a:gd name="T17" fmla="*/ 0 h 113"/>
                    <a:gd name="T18" fmla="*/ 1 w 115"/>
                    <a:gd name="T19" fmla="*/ 1 h 113"/>
                    <a:gd name="T20" fmla="*/ 1 w 115"/>
                    <a:gd name="T21" fmla="*/ 1 h 113"/>
                    <a:gd name="T22" fmla="*/ 1 w 115"/>
                    <a:gd name="T23" fmla="*/ 1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13"/>
                    <a:gd name="T38" fmla="*/ 115 w 115"/>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13">
                      <a:moveTo>
                        <a:pt x="115" y="15"/>
                      </a:moveTo>
                      <a:lnTo>
                        <a:pt x="95" y="43"/>
                      </a:lnTo>
                      <a:lnTo>
                        <a:pt x="75" y="67"/>
                      </a:lnTo>
                      <a:lnTo>
                        <a:pt x="30" y="113"/>
                      </a:lnTo>
                      <a:lnTo>
                        <a:pt x="4" y="113"/>
                      </a:lnTo>
                      <a:lnTo>
                        <a:pt x="0" y="103"/>
                      </a:lnTo>
                      <a:lnTo>
                        <a:pt x="4" y="89"/>
                      </a:lnTo>
                      <a:lnTo>
                        <a:pt x="97" y="3"/>
                      </a:lnTo>
                      <a:lnTo>
                        <a:pt x="112" y="0"/>
                      </a:lnTo>
                      <a:lnTo>
                        <a:pt x="115" y="15"/>
                      </a:lnTo>
                      <a:close/>
                    </a:path>
                  </a:pathLst>
                </a:custGeom>
                <a:solidFill>
                  <a:srgbClr val="000000"/>
                </a:solidFill>
                <a:ln w="9525">
                  <a:noFill/>
                  <a:round/>
                  <a:headEnd/>
                  <a:tailEnd/>
                </a:ln>
              </p:spPr>
              <p:txBody>
                <a:bodyPr/>
                <a:lstStyle/>
                <a:p>
                  <a:pPr eaLnBrk="0" hangingPunct="0"/>
                  <a:endParaRPr lang="fr-FR"/>
                </a:p>
              </p:txBody>
            </p:sp>
            <p:sp>
              <p:nvSpPr>
                <p:cNvPr id="41" name="Freeform 88"/>
                <p:cNvSpPr>
                  <a:spLocks/>
                </p:cNvSpPr>
                <p:nvPr/>
              </p:nvSpPr>
              <p:spPr bwMode="auto">
                <a:xfrm>
                  <a:off x="4237" y="3083"/>
                  <a:ext cx="619" cy="81"/>
                </a:xfrm>
                <a:custGeom>
                  <a:avLst/>
                  <a:gdLst>
                    <a:gd name="T0" fmla="*/ 1 w 1117"/>
                    <a:gd name="T1" fmla="*/ 0 h 117"/>
                    <a:gd name="T2" fmla="*/ 1 w 1117"/>
                    <a:gd name="T3" fmla="*/ 1 h 117"/>
                    <a:gd name="T4" fmla="*/ 1 w 1117"/>
                    <a:gd name="T5" fmla="*/ 1 h 117"/>
                    <a:gd name="T6" fmla="*/ 2 w 1117"/>
                    <a:gd name="T7" fmla="*/ 1 h 117"/>
                    <a:gd name="T8" fmla="*/ 2 w 1117"/>
                    <a:gd name="T9" fmla="*/ 2 h 117"/>
                    <a:gd name="T10" fmla="*/ 3 w 1117"/>
                    <a:gd name="T11" fmla="*/ 2 h 117"/>
                    <a:gd name="T12" fmla="*/ 3 w 1117"/>
                    <a:gd name="T13" fmla="*/ 2 h 117"/>
                    <a:gd name="T14" fmla="*/ 3 w 1117"/>
                    <a:gd name="T15" fmla="*/ 3 h 117"/>
                    <a:gd name="T16" fmla="*/ 3 w 1117"/>
                    <a:gd name="T17" fmla="*/ 3 h 117"/>
                    <a:gd name="T18" fmla="*/ 2 w 1117"/>
                    <a:gd name="T19" fmla="*/ 3 h 117"/>
                    <a:gd name="T20" fmla="*/ 1 w 1117"/>
                    <a:gd name="T21" fmla="*/ 1 h 117"/>
                    <a:gd name="T22" fmla="*/ 1 w 1117"/>
                    <a:gd name="T23" fmla="*/ 1 h 117"/>
                    <a:gd name="T24" fmla="*/ 0 w 1117"/>
                    <a:gd name="T25" fmla="*/ 1 h 117"/>
                    <a:gd name="T26" fmla="*/ 1 w 1117"/>
                    <a:gd name="T27" fmla="*/ 1 h 117"/>
                    <a:gd name="T28" fmla="*/ 1 w 1117"/>
                    <a:gd name="T29" fmla="*/ 0 h 117"/>
                    <a:gd name="T30" fmla="*/ 1 w 1117"/>
                    <a:gd name="T31" fmla="*/ 0 h 117"/>
                    <a:gd name="T32" fmla="*/ 1 w 1117"/>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7"/>
                    <a:gd name="T52" fmla="*/ 0 h 117"/>
                    <a:gd name="T53" fmla="*/ 1117 w 1117"/>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7" h="117">
                      <a:moveTo>
                        <a:pt x="20" y="0"/>
                      </a:moveTo>
                      <a:lnTo>
                        <a:pt x="279" y="11"/>
                      </a:lnTo>
                      <a:lnTo>
                        <a:pt x="449" y="28"/>
                      </a:lnTo>
                      <a:lnTo>
                        <a:pt x="598" y="41"/>
                      </a:lnTo>
                      <a:lnTo>
                        <a:pt x="918" y="69"/>
                      </a:lnTo>
                      <a:lnTo>
                        <a:pt x="1012" y="84"/>
                      </a:lnTo>
                      <a:lnTo>
                        <a:pt x="1108" y="96"/>
                      </a:lnTo>
                      <a:lnTo>
                        <a:pt x="1117" y="107"/>
                      </a:lnTo>
                      <a:lnTo>
                        <a:pt x="1108" y="116"/>
                      </a:lnTo>
                      <a:lnTo>
                        <a:pt x="914" y="117"/>
                      </a:lnTo>
                      <a:lnTo>
                        <a:pt x="274" y="57"/>
                      </a:lnTo>
                      <a:lnTo>
                        <a:pt x="16" y="36"/>
                      </a:lnTo>
                      <a:lnTo>
                        <a:pt x="0" y="16"/>
                      </a:lnTo>
                      <a:lnTo>
                        <a:pt x="7" y="3"/>
                      </a:lnTo>
                      <a:lnTo>
                        <a:pt x="20" y="0"/>
                      </a:lnTo>
                      <a:close/>
                    </a:path>
                  </a:pathLst>
                </a:custGeom>
                <a:solidFill>
                  <a:srgbClr val="000000"/>
                </a:solidFill>
                <a:ln w="9525">
                  <a:noFill/>
                  <a:round/>
                  <a:headEnd/>
                  <a:tailEnd/>
                </a:ln>
              </p:spPr>
              <p:txBody>
                <a:bodyPr/>
                <a:lstStyle/>
                <a:p>
                  <a:pPr eaLnBrk="0" hangingPunct="0"/>
                  <a:endParaRPr lang="fr-FR"/>
                </a:p>
              </p:txBody>
            </p:sp>
            <p:sp>
              <p:nvSpPr>
                <p:cNvPr id="42" name="Freeform 89"/>
                <p:cNvSpPr>
                  <a:spLocks/>
                </p:cNvSpPr>
                <p:nvPr/>
              </p:nvSpPr>
              <p:spPr bwMode="auto">
                <a:xfrm>
                  <a:off x="4206" y="3156"/>
                  <a:ext cx="451" cy="61"/>
                </a:xfrm>
                <a:custGeom>
                  <a:avLst/>
                  <a:gdLst>
                    <a:gd name="T0" fmla="*/ 1 w 812"/>
                    <a:gd name="T1" fmla="*/ 0 h 86"/>
                    <a:gd name="T2" fmla="*/ 1 w 812"/>
                    <a:gd name="T3" fmla="*/ 1 h 86"/>
                    <a:gd name="T4" fmla="*/ 1 w 812"/>
                    <a:gd name="T5" fmla="*/ 1 h 86"/>
                    <a:gd name="T6" fmla="*/ 2 w 812"/>
                    <a:gd name="T7" fmla="*/ 1 h 86"/>
                    <a:gd name="T8" fmla="*/ 2 w 812"/>
                    <a:gd name="T9" fmla="*/ 2 h 86"/>
                    <a:gd name="T10" fmla="*/ 2 w 812"/>
                    <a:gd name="T11" fmla="*/ 2 h 86"/>
                    <a:gd name="T12" fmla="*/ 2 w 812"/>
                    <a:gd name="T13" fmla="*/ 3 h 86"/>
                    <a:gd name="T14" fmla="*/ 2 w 812"/>
                    <a:gd name="T15" fmla="*/ 3 h 86"/>
                    <a:gd name="T16" fmla="*/ 1 w 812"/>
                    <a:gd name="T17" fmla="*/ 2 h 86"/>
                    <a:gd name="T18" fmla="*/ 1 w 812"/>
                    <a:gd name="T19" fmla="*/ 1 h 86"/>
                    <a:gd name="T20" fmla="*/ 1 w 812"/>
                    <a:gd name="T21" fmla="*/ 1 h 86"/>
                    <a:gd name="T22" fmla="*/ 1 w 812"/>
                    <a:gd name="T23" fmla="*/ 1 h 86"/>
                    <a:gd name="T24" fmla="*/ 0 w 812"/>
                    <a:gd name="T25" fmla="*/ 1 h 86"/>
                    <a:gd name="T26" fmla="*/ 1 w 812"/>
                    <a:gd name="T27" fmla="*/ 0 h 86"/>
                    <a:gd name="T28" fmla="*/ 1 w 812"/>
                    <a:gd name="T29" fmla="*/ 0 h 86"/>
                    <a:gd name="T30" fmla="*/ 1 w 812"/>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2"/>
                    <a:gd name="T49" fmla="*/ 0 h 86"/>
                    <a:gd name="T50" fmla="*/ 812 w 812"/>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2" h="86">
                      <a:moveTo>
                        <a:pt x="10" y="0"/>
                      </a:moveTo>
                      <a:lnTo>
                        <a:pt x="256" y="10"/>
                      </a:lnTo>
                      <a:lnTo>
                        <a:pt x="406" y="22"/>
                      </a:lnTo>
                      <a:lnTo>
                        <a:pt x="605" y="42"/>
                      </a:lnTo>
                      <a:lnTo>
                        <a:pt x="697" y="55"/>
                      </a:lnTo>
                      <a:lnTo>
                        <a:pt x="803" y="67"/>
                      </a:lnTo>
                      <a:lnTo>
                        <a:pt x="812" y="78"/>
                      </a:lnTo>
                      <a:lnTo>
                        <a:pt x="802" y="86"/>
                      </a:lnTo>
                      <a:lnTo>
                        <a:pt x="405" y="65"/>
                      </a:lnTo>
                      <a:lnTo>
                        <a:pt x="252" y="53"/>
                      </a:lnTo>
                      <a:lnTo>
                        <a:pt x="131" y="31"/>
                      </a:lnTo>
                      <a:lnTo>
                        <a:pt x="10" y="19"/>
                      </a:lnTo>
                      <a:lnTo>
                        <a:pt x="0" y="9"/>
                      </a:lnTo>
                      <a:lnTo>
                        <a:pt x="10" y="0"/>
                      </a:lnTo>
                      <a:close/>
                    </a:path>
                  </a:pathLst>
                </a:custGeom>
                <a:solidFill>
                  <a:srgbClr val="000000"/>
                </a:solidFill>
                <a:ln w="9525">
                  <a:noFill/>
                  <a:round/>
                  <a:headEnd/>
                  <a:tailEnd/>
                </a:ln>
              </p:spPr>
              <p:txBody>
                <a:bodyPr/>
                <a:lstStyle/>
                <a:p>
                  <a:pPr eaLnBrk="0" hangingPunct="0"/>
                  <a:endParaRPr lang="fr-FR"/>
                </a:p>
              </p:txBody>
            </p:sp>
            <p:sp>
              <p:nvSpPr>
                <p:cNvPr id="43" name="Freeform 90"/>
                <p:cNvSpPr>
                  <a:spLocks/>
                </p:cNvSpPr>
                <p:nvPr/>
              </p:nvSpPr>
              <p:spPr bwMode="auto">
                <a:xfrm>
                  <a:off x="4942" y="3139"/>
                  <a:ext cx="135" cy="33"/>
                </a:xfrm>
                <a:custGeom>
                  <a:avLst/>
                  <a:gdLst>
                    <a:gd name="T0" fmla="*/ 1 w 246"/>
                    <a:gd name="T1" fmla="*/ 0 h 48"/>
                    <a:gd name="T2" fmla="*/ 1 w 246"/>
                    <a:gd name="T3" fmla="*/ 1 h 48"/>
                    <a:gd name="T4" fmla="*/ 1 w 246"/>
                    <a:gd name="T5" fmla="*/ 1 h 48"/>
                    <a:gd name="T6" fmla="*/ 1 w 246"/>
                    <a:gd name="T7" fmla="*/ 1 h 48"/>
                    <a:gd name="T8" fmla="*/ 1 w 246"/>
                    <a:gd name="T9" fmla="*/ 1 h 48"/>
                    <a:gd name="T10" fmla="*/ 1 w 246"/>
                    <a:gd name="T11" fmla="*/ 1 h 48"/>
                    <a:gd name="T12" fmla="*/ 1 w 246"/>
                    <a:gd name="T13" fmla="*/ 1 h 48"/>
                    <a:gd name="T14" fmla="*/ 0 w 246"/>
                    <a:gd name="T15" fmla="*/ 1 h 48"/>
                    <a:gd name="T16" fmla="*/ 1 w 246"/>
                    <a:gd name="T17" fmla="*/ 0 h 48"/>
                    <a:gd name="T18" fmla="*/ 1 w 246"/>
                    <a:gd name="T19" fmla="*/ 0 h 48"/>
                    <a:gd name="T20" fmla="*/ 1 w 246"/>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48"/>
                    <a:gd name="T35" fmla="*/ 246 w 24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48">
                      <a:moveTo>
                        <a:pt x="11" y="0"/>
                      </a:moveTo>
                      <a:lnTo>
                        <a:pt x="225" y="6"/>
                      </a:lnTo>
                      <a:lnTo>
                        <a:pt x="246" y="27"/>
                      </a:lnTo>
                      <a:lnTo>
                        <a:pt x="241" y="41"/>
                      </a:lnTo>
                      <a:lnTo>
                        <a:pt x="225" y="48"/>
                      </a:lnTo>
                      <a:lnTo>
                        <a:pt x="116" y="37"/>
                      </a:lnTo>
                      <a:lnTo>
                        <a:pt x="8" y="20"/>
                      </a:lnTo>
                      <a:lnTo>
                        <a:pt x="0" y="10"/>
                      </a:lnTo>
                      <a:lnTo>
                        <a:pt x="11" y="0"/>
                      </a:lnTo>
                      <a:close/>
                    </a:path>
                  </a:pathLst>
                </a:custGeom>
                <a:solidFill>
                  <a:srgbClr val="000000"/>
                </a:solidFill>
                <a:ln w="9525">
                  <a:noFill/>
                  <a:round/>
                  <a:headEnd/>
                  <a:tailEnd/>
                </a:ln>
              </p:spPr>
              <p:txBody>
                <a:bodyPr/>
                <a:lstStyle/>
                <a:p>
                  <a:pPr eaLnBrk="0" hangingPunct="0"/>
                  <a:endParaRPr lang="fr-FR"/>
                </a:p>
              </p:txBody>
            </p:sp>
            <p:sp>
              <p:nvSpPr>
                <p:cNvPr id="44" name="Freeform 91"/>
                <p:cNvSpPr>
                  <a:spLocks/>
                </p:cNvSpPr>
                <p:nvPr/>
              </p:nvSpPr>
              <p:spPr bwMode="auto">
                <a:xfrm>
                  <a:off x="4973" y="3181"/>
                  <a:ext cx="137" cy="30"/>
                </a:xfrm>
                <a:custGeom>
                  <a:avLst/>
                  <a:gdLst>
                    <a:gd name="T0" fmla="*/ 1 w 249"/>
                    <a:gd name="T1" fmla="*/ 1 h 42"/>
                    <a:gd name="T2" fmla="*/ 1 w 249"/>
                    <a:gd name="T3" fmla="*/ 1 h 42"/>
                    <a:gd name="T4" fmla="*/ 1 w 249"/>
                    <a:gd name="T5" fmla="*/ 0 h 42"/>
                    <a:gd name="T6" fmla="*/ 1 w 249"/>
                    <a:gd name="T7" fmla="*/ 1 h 42"/>
                    <a:gd name="T8" fmla="*/ 1 w 249"/>
                    <a:gd name="T9" fmla="*/ 1 h 42"/>
                    <a:gd name="T10" fmla="*/ 1 w 249"/>
                    <a:gd name="T11" fmla="*/ 1 h 42"/>
                    <a:gd name="T12" fmla="*/ 1 w 249"/>
                    <a:gd name="T13" fmla="*/ 1 h 42"/>
                    <a:gd name="T14" fmla="*/ 1 w 249"/>
                    <a:gd name="T15" fmla="*/ 1 h 42"/>
                    <a:gd name="T16" fmla="*/ 0 w 249"/>
                    <a:gd name="T17" fmla="*/ 1 h 42"/>
                    <a:gd name="T18" fmla="*/ 1 w 249"/>
                    <a:gd name="T19" fmla="*/ 1 h 42"/>
                    <a:gd name="T20" fmla="*/ 1 w 249"/>
                    <a:gd name="T21" fmla="*/ 1 h 42"/>
                    <a:gd name="T22" fmla="*/ 1 w 249"/>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42"/>
                    <a:gd name="T38" fmla="*/ 249 w 24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42">
                      <a:moveTo>
                        <a:pt x="10" y="13"/>
                      </a:moveTo>
                      <a:lnTo>
                        <a:pt x="118" y="12"/>
                      </a:lnTo>
                      <a:lnTo>
                        <a:pt x="227" y="0"/>
                      </a:lnTo>
                      <a:lnTo>
                        <a:pt x="249" y="20"/>
                      </a:lnTo>
                      <a:lnTo>
                        <a:pt x="245" y="34"/>
                      </a:lnTo>
                      <a:lnTo>
                        <a:pt x="231" y="42"/>
                      </a:lnTo>
                      <a:lnTo>
                        <a:pt x="119" y="42"/>
                      </a:lnTo>
                      <a:lnTo>
                        <a:pt x="8" y="33"/>
                      </a:lnTo>
                      <a:lnTo>
                        <a:pt x="0" y="22"/>
                      </a:lnTo>
                      <a:lnTo>
                        <a:pt x="10" y="13"/>
                      </a:lnTo>
                      <a:close/>
                    </a:path>
                  </a:pathLst>
                </a:custGeom>
                <a:solidFill>
                  <a:srgbClr val="000000"/>
                </a:solidFill>
                <a:ln w="9525">
                  <a:noFill/>
                  <a:round/>
                  <a:headEnd/>
                  <a:tailEnd/>
                </a:ln>
              </p:spPr>
              <p:txBody>
                <a:bodyPr/>
                <a:lstStyle/>
                <a:p>
                  <a:pPr eaLnBrk="0" hangingPunct="0"/>
                  <a:endParaRPr lang="fr-FR"/>
                </a:p>
              </p:txBody>
            </p:sp>
            <p:sp>
              <p:nvSpPr>
                <p:cNvPr id="45" name="Freeform 92"/>
                <p:cNvSpPr>
                  <a:spLocks/>
                </p:cNvSpPr>
                <p:nvPr/>
              </p:nvSpPr>
              <p:spPr bwMode="auto">
                <a:xfrm>
                  <a:off x="4984" y="3233"/>
                  <a:ext cx="159" cy="34"/>
                </a:xfrm>
                <a:custGeom>
                  <a:avLst/>
                  <a:gdLst>
                    <a:gd name="T0" fmla="*/ 1 w 287"/>
                    <a:gd name="T1" fmla="*/ 1 h 50"/>
                    <a:gd name="T2" fmla="*/ 1 w 287"/>
                    <a:gd name="T3" fmla="*/ 1 h 50"/>
                    <a:gd name="T4" fmla="*/ 1 w 287"/>
                    <a:gd name="T5" fmla="*/ 0 h 50"/>
                    <a:gd name="T6" fmla="*/ 1 w 287"/>
                    <a:gd name="T7" fmla="*/ 1 h 50"/>
                    <a:gd name="T8" fmla="*/ 1 w 287"/>
                    <a:gd name="T9" fmla="*/ 1 h 50"/>
                    <a:gd name="T10" fmla="*/ 1 w 287"/>
                    <a:gd name="T11" fmla="*/ 1 h 50"/>
                    <a:gd name="T12" fmla="*/ 1 w 287"/>
                    <a:gd name="T13" fmla="*/ 1 h 50"/>
                    <a:gd name="T14" fmla="*/ 1 w 287"/>
                    <a:gd name="T15" fmla="*/ 1 h 50"/>
                    <a:gd name="T16" fmla="*/ 1 w 287"/>
                    <a:gd name="T17" fmla="*/ 1 h 50"/>
                    <a:gd name="T18" fmla="*/ 0 w 287"/>
                    <a:gd name="T19" fmla="*/ 1 h 50"/>
                    <a:gd name="T20" fmla="*/ 1 w 287"/>
                    <a:gd name="T21" fmla="*/ 1 h 50"/>
                    <a:gd name="T22" fmla="*/ 1 w 287"/>
                    <a:gd name="T23" fmla="*/ 1 h 50"/>
                    <a:gd name="T24" fmla="*/ 1 w 287"/>
                    <a:gd name="T25" fmla="*/ 1 h 50"/>
                    <a:gd name="T26" fmla="*/ 1 w 287"/>
                    <a:gd name="T27" fmla="*/ 1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50"/>
                    <a:gd name="T44" fmla="*/ 287 w 287"/>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50">
                      <a:moveTo>
                        <a:pt x="17" y="12"/>
                      </a:moveTo>
                      <a:lnTo>
                        <a:pt x="228" y="9"/>
                      </a:lnTo>
                      <a:lnTo>
                        <a:pt x="275" y="0"/>
                      </a:lnTo>
                      <a:lnTo>
                        <a:pt x="287" y="6"/>
                      </a:lnTo>
                      <a:lnTo>
                        <a:pt x="282" y="18"/>
                      </a:lnTo>
                      <a:lnTo>
                        <a:pt x="259" y="33"/>
                      </a:lnTo>
                      <a:lnTo>
                        <a:pt x="235" y="47"/>
                      </a:lnTo>
                      <a:lnTo>
                        <a:pt x="126" y="50"/>
                      </a:lnTo>
                      <a:lnTo>
                        <a:pt x="17" y="46"/>
                      </a:lnTo>
                      <a:lnTo>
                        <a:pt x="0" y="29"/>
                      </a:lnTo>
                      <a:lnTo>
                        <a:pt x="4" y="17"/>
                      </a:lnTo>
                      <a:lnTo>
                        <a:pt x="17" y="12"/>
                      </a:lnTo>
                      <a:close/>
                    </a:path>
                  </a:pathLst>
                </a:custGeom>
                <a:solidFill>
                  <a:srgbClr val="000000"/>
                </a:solidFill>
                <a:ln w="9525">
                  <a:noFill/>
                  <a:round/>
                  <a:headEnd/>
                  <a:tailEnd/>
                </a:ln>
              </p:spPr>
              <p:txBody>
                <a:bodyPr/>
                <a:lstStyle/>
                <a:p>
                  <a:pPr eaLnBrk="0" hangingPunct="0"/>
                  <a:endParaRPr lang="fr-FR"/>
                </a:p>
              </p:txBody>
            </p:sp>
            <p:sp>
              <p:nvSpPr>
                <p:cNvPr id="46" name="Freeform 93"/>
                <p:cNvSpPr>
                  <a:spLocks/>
                </p:cNvSpPr>
                <p:nvPr/>
              </p:nvSpPr>
              <p:spPr bwMode="auto">
                <a:xfrm>
                  <a:off x="4215" y="1554"/>
                  <a:ext cx="844" cy="289"/>
                </a:xfrm>
                <a:custGeom>
                  <a:avLst/>
                  <a:gdLst>
                    <a:gd name="T0" fmla="*/ 1 w 1525"/>
                    <a:gd name="T1" fmla="*/ 10 h 415"/>
                    <a:gd name="T2" fmla="*/ 1 w 1525"/>
                    <a:gd name="T3" fmla="*/ 9 h 415"/>
                    <a:gd name="T4" fmla="*/ 1 w 1525"/>
                    <a:gd name="T5" fmla="*/ 9 h 415"/>
                    <a:gd name="T6" fmla="*/ 1 w 1525"/>
                    <a:gd name="T7" fmla="*/ 7 h 415"/>
                    <a:gd name="T8" fmla="*/ 1 w 1525"/>
                    <a:gd name="T9" fmla="*/ 6 h 415"/>
                    <a:gd name="T10" fmla="*/ 1 w 1525"/>
                    <a:gd name="T11" fmla="*/ 5 h 415"/>
                    <a:gd name="T12" fmla="*/ 1 w 1525"/>
                    <a:gd name="T13" fmla="*/ 4 h 415"/>
                    <a:gd name="T14" fmla="*/ 2 w 1525"/>
                    <a:gd name="T15" fmla="*/ 4 h 415"/>
                    <a:gd name="T16" fmla="*/ 2 w 1525"/>
                    <a:gd name="T17" fmla="*/ 3 h 415"/>
                    <a:gd name="T18" fmla="*/ 2 w 1525"/>
                    <a:gd name="T19" fmla="*/ 3 h 415"/>
                    <a:gd name="T20" fmla="*/ 2 w 1525"/>
                    <a:gd name="T21" fmla="*/ 2 h 415"/>
                    <a:gd name="T22" fmla="*/ 2 w 1525"/>
                    <a:gd name="T23" fmla="*/ 1 h 415"/>
                    <a:gd name="T24" fmla="*/ 3 w 1525"/>
                    <a:gd name="T25" fmla="*/ 1 h 415"/>
                    <a:gd name="T26" fmla="*/ 3 w 1525"/>
                    <a:gd name="T27" fmla="*/ 1 h 415"/>
                    <a:gd name="T28" fmla="*/ 4 w 1525"/>
                    <a:gd name="T29" fmla="*/ 0 h 415"/>
                    <a:gd name="T30" fmla="*/ 4 w 1525"/>
                    <a:gd name="T31" fmla="*/ 1 h 415"/>
                    <a:gd name="T32" fmla="*/ 4 w 1525"/>
                    <a:gd name="T33" fmla="*/ 1 h 415"/>
                    <a:gd name="T34" fmla="*/ 3 w 1525"/>
                    <a:gd name="T35" fmla="*/ 1 h 415"/>
                    <a:gd name="T36" fmla="*/ 3 w 1525"/>
                    <a:gd name="T37" fmla="*/ 1 h 415"/>
                    <a:gd name="T38" fmla="*/ 3 w 1525"/>
                    <a:gd name="T39" fmla="*/ 3 h 415"/>
                    <a:gd name="T40" fmla="*/ 2 w 1525"/>
                    <a:gd name="T41" fmla="*/ 3 h 415"/>
                    <a:gd name="T42" fmla="*/ 2 w 1525"/>
                    <a:gd name="T43" fmla="*/ 4 h 415"/>
                    <a:gd name="T44" fmla="*/ 2 w 1525"/>
                    <a:gd name="T45" fmla="*/ 6 h 415"/>
                    <a:gd name="T46" fmla="*/ 1 w 1525"/>
                    <a:gd name="T47" fmla="*/ 6 h 415"/>
                    <a:gd name="T48" fmla="*/ 1 w 1525"/>
                    <a:gd name="T49" fmla="*/ 6 h 415"/>
                    <a:gd name="T50" fmla="*/ 1 w 1525"/>
                    <a:gd name="T51" fmla="*/ 7 h 415"/>
                    <a:gd name="T52" fmla="*/ 1 w 1525"/>
                    <a:gd name="T53" fmla="*/ 8 h 415"/>
                    <a:gd name="T54" fmla="*/ 1 w 1525"/>
                    <a:gd name="T55" fmla="*/ 9 h 415"/>
                    <a:gd name="T56" fmla="*/ 1 w 1525"/>
                    <a:gd name="T57" fmla="*/ 10 h 415"/>
                    <a:gd name="T58" fmla="*/ 1 w 1525"/>
                    <a:gd name="T59" fmla="*/ 11 h 415"/>
                    <a:gd name="T60" fmla="*/ 0 w 1525"/>
                    <a:gd name="T61" fmla="*/ 11 h 415"/>
                    <a:gd name="T62" fmla="*/ 1 w 1525"/>
                    <a:gd name="T63" fmla="*/ 10 h 415"/>
                    <a:gd name="T64" fmla="*/ 1 w 1525"/>
                    <a:gd name="T65" fmla="*/ 10 h 4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5"/>
                    <a:gd name="T100" fmla="*/ 0 h 415"/>
                    <a:gd name="T101" fmla="*/ 1525 w 1525"/>
                    <a:gd name="T102" fmla="*/ 415 h 4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5" h="415">
                      <a:moveTo>
                        <a:pt x="2" y="398"/>
                      </a:moveTo>
                      <a:lnTo>
                        <a:pt x="57" y="359"/>
                      </a:lnTo>
                      <a:lnTo>
                        <a:pt x="108" y="326"/>
                      </a:lnTo>
                      <a:lnTo>
                        <a:pt x="208" y="274"/>
                      </a:lnTo>
                      <a:lnTo>
                        <a:pt x="314" y="233"/>
                      </a:lnTo>
                      <a:lnTo>
                        <a:pt x="438" y="197"/>
                      </a:lnTo>
                      <a:lnTo>
                        <a:pt x="521" y="173"/>
                      </a:lnTo>
                      <a:lnTo>
                        <a:pt x="593" y="150"/>
                      </a:lnTo>
                      <a:lnTo>
                        <a:pt x="666" y="127"/>
                      </a:lnTo>
                      <a:lnTo>
                        <a:pt x="750" y="108"/>
                      </a:lnTo>
                      <a:lnTo>
                        <a:pt x="869" y="79"/>
                      </a:lnTo>
                      <a:lnTo>
                        <a:pt x="992" y="45"/>
                      </a:lnTo>
                      <a:lnTo>
                        <a:pt x="1128" y="18"/>
                      </a:lnTo>
                      <a:lnTo>
                        <a:pt x="1251" y="5"/>
                      </a:lnTo>
                      <a:lnTo>
                        <a:pt x="1515" y="0"/>
                      </a:lnTo>
                      <a:lnTo>
                        <a:pt x="1525" y="10"/>
                      </a:lnTo>
                      <a:lnTo>
                        <a:pt x="1515" y="21"/>
                      </a:lnTo>
                      <a:lnTo>
                        <a:pt x="1257" y="41"/>
                      </a:lnTo>
                      <a:lnTo>
                        <a:pt x="1138" y="66"/>
                      </a:lnTo>
                      <a:lnTo>
                        <a:pt x="1004" y="98"/>
                      </a:lnTo>
                      <a:lnTo>
                        <a:pt x="881" y="131"/>
                      </a:lnTo>
                      <a:lnTo>
                        <a:pt x="759" y="159"/>
                      </a:lnTo>
                      <a:lnTo>
                        <a:pt x="605" y="200"/>
                      </a:lnTo>
                      <a:lnTo>
                        <a:pt x="533" y="223"/>
                      </a:lnTo>
                      <a:lnTo>
                        <a:pt x="450" y="247"/>
                      </a:lnTo>
                      <a:lnTo>
                        <a:pt x="328" y="277"/>
                      </a:lnTo>
                      <a:lnTo>
                        <a:pt x="221" y="308"/>
                      </a:lnTo>
                      <a:lnTo>
                        <a:pt x="119" y="350"/>
                      </a:lnTo>
                      <a:lnTo>
                        <a:pt x="69" y="379"/>
                      </a:lnTo>
                      <a:lnTo>
                        <a:pt x="14" y="415"/>
                      </a:lnTo>
                      <a:lnTo>
                        <a:pt x="0" y="412"/>
                      </a:lnTo>
                      <a:lnTo>
                        <a:pt x="2" y="398"/>
                      </a:lnTo>
                      <a:close/>
                    </a:path>
                  </a:pathLst>
                </a:custGeom>
                <a:solidFill>
                  <a:srgbClr val="000000"/>
                </a:solidFill>
                <a:ln w="9525">
                  <a:noFill/>
                  <a:round/>
                  <a:headEnd/>
                  <a:tailEnd/>
                </a:ln>
              </p:spPr>
              <p:txBody>
                <a:bodyPr/>
                <a:lstStyle/>
                <a:p>
                  <a:pPr eaLnBrk="0" hangingPunct="0"/>
                  <a:endParaRPr lang="fr-FR"/>
                </a:p>
              </p:txBody>
            </p:sp>
            <p:sp>
              <p:nvSpPr>
                <p:cNvPr id="47" name="Freeform 94"/>
                <p:cNvSpPr>
                  <a:spLocks/>
                </p:cNvSpPr>
                <p:nvPr/>
              </p:nvSpPr>
              <p:spPr bwMode="auto">
                <a:xfrm>
                  <a:off x="5088" y="1576"/>
                  <a:ext cx="86" cy="164"/>
                </a:xfrm>
                <a:custGeom>
                  <a:avLst/>
                  <a:gdLst>
                    <a:gd name="T0" fmla="*/ 1 w 157"/>
                    <a:gd name="T1" fmla="*/ 0 h 236"/>
                    <a:gd name="T2" fmla="*/ 1 w 157"/>
                    <a:gd name="T3" fmla="*/ 1 h 236"/>
                    <a:gd name="T4" fmla="*/ 1 w 157"/>
                    <a:gd name="T5" fmla="*/ 2 h 236"/>
                    <a:gd name="T6" fmla="*/ 1 w 157"/>
                    <a:gd name="T7" fmla="*/ 6 h 236"/>
                    <a:gd name="T8" fmla="*/ 1 w 157"/>
                    <a:gd name="T9" fmla="*/ 6 h 236"/>
                    <a:gd name="T10" fmla="*/ 1 w 157"/>
                    <a:gd name="T11" fmla="*/ 6 h 236"/>
                    <a:gd name="T12" fmla="*/ 1 w 157"/>
                    <a:gd name="T13" fmla="*/ 6 h 236"/>
                    <a:gd name="T14" fmla="*/ 1 w 157"/>
                    <a:gd name="T15" fmla="*/ 6 h 236"/>
                    <a:gd name="T16" fmla="*/ 1 w 157"/>
                    <a:gd name="T17" fmla="*/ 4 h 236"/>
                    <a:gd name="T18" fmla="*/ 1 w 157"/>
                    <a:gd name="T19" fmla="*/ 3 h 236"/>
                    <a:gd name="T20" fmla="*/ 1 w 157"/>
                    <a:gd name="T21" fmla="*/ 1 h 236"/>
                    <a:gd name="T22" fmla="*/ 1 w 157"/>
                    <a:gd name="T23" fmla="*/ 1 h 236"/>
                    <a:gd name="T24" fmla="*/ 1 w 157"/>
                    <a:gd name="T25" fmla="*/ 1 h 236"/>
                    <a:gd name="T26" fmla="*/ 0 w 157"/>
                    <a:gd name="T27" fmla="*/ 1 h 236"/>
                    <a:gd name="T28" fmla="*/ 1 w 157"/>
                    <a:gd name="T29" fmla="*/ 0 h 236"/>
                    <a:gd name="T30" fmla="*/ 1 w 157"/>
                    <a:gd name="T31" fmla="*/ 0 h 236"/>
                    <a:gd name="T32" fmla="*/ 1 w 157"/>
                    <a:gd name="T33" fmla="*/ 0 h 236"/>
                    <a:gd name="T34" fmla="*/ 1 w 15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236"/>
                    <a:gd name="T56" fmla="*/ 157 w 15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236">
                      <a:moveTo>
                        <a:pt x="17" y="0"/>
                      </a:moveTo>
                      <a:lnTo>
                        <a:pt x="64" y="48"/>
                      </a:lnTo>
                      <a:lnTo>
                        <a:pt x="101" y="93"/>
                      </a:lnTo>
                      <a:lnTo>
                        <a:pt x="157" y="203"/>
                      </a:lnTo>
                      <a:lnTo>
                        <a:pt x="156" y="224"/>
                      </a:lnTo>
                      <a:lnTo>
                        <a:pt x="141" y="236"/>
                      </a:lnTo>
                      <a:lnTo>
                        <a:pt x="121" y="236"/>
                      </a:lnTo>
                      <a:lnTo>
                        <a:pt x="108" y="220"/>
                      </a:lnTo>
                      <a:lnTo>
                        <a:pt x="87" y="162"/>
                      </a:lnTo>
                      <a:lnTo>
                        <a:pt x="68" y="110"/>
                      </a:lnTo>
                      <a:lnTo>
                        <a:pt x="41" y="62"/>
                      </a:lnTo>
                      <a:lnTo>
                        <a:pt x="24" y="38"/>
                      </a:lnTo>
                      <a:lnTo>
                        <a:pt x="3" y="14"/>
                      </a:lnTo>
                      <a:lnTo>
                        <a:pt x="0" y="6"/>
                      </a:lnTo>
                      <a:lnTo>
                        <a:pt x="3" y="0"/>
                      </a:lnTo>
                      <a:lnTo>
                        <a:pt x="17" y="0"/>
                      </a:lnTo>
                      <a:close/>
                    </a:path>
                  </a:pathLst>
                </a:custGeom>
                <a:solidFill>
                  <a:srgbClr val="000000"/>
                </a:solidFill>
                <a:ln w="9525">
                  <a:noFill/>
                  <a:round/>
                  <a:headEnd/>
                  <a:tailEnd/>
                </a:ln>
              </p:spPr>
              <p:txBody>
                <a:bodyPr/>
                <a:lstStyle/>
                <a:p>
                  <a:pPr eaLnBrk="0" hangingPunct="0"/>
                  <a:endParaRPr lang="fr-FR"/>
                </a:p>
              </p:txBody>
            </p:sp>
            <p:sp>
              <p:nvSpPr>
                <p:cNvPr id="48" name="Freeform 95"/>
                <p:cNvSpPr>
                  <a:spLocks/>
                </p:cNvSpPr>
                <p:nvPr/>
              </p:nvSpPr>
              <p:spPr bwMode="auto">
                <a:xfrm>
                  <a:off x="5030" y="1715"/>
                  <a:ext cx="146" cy="965"/>
                </a:xfrm>
                <a:custGeom>
                  <a:avLst/>
                  <a:gdLst>
                    <a:gd name="T0" fmla="*/ 1 w 264"/>
                    <a:gd name="T1" fmla="*/ 1 h 1384"/>
                    <a:gd name="T2" fmla="*/ 1 w 264"/>
                    <a:gd name="T3" fmla="*/ 9 h 1384"/>
                    <a:gd name="T4" fmla="*/ 1 w 264"/>
                    <a:gd name="T5" fmla="*/ 12 h 1384"/>
                    <a:gd name="T6" fmla="*/ 1 w 264"/>
                    <a:gd name="T7" fmla="*/ 15 h 1384"/>
                    <a:gd name="T8" fmla="*/ 1 w 264"/>
                    <a:gd name="T9" fmla="*/ 17 h 1384"/>
                    <a:gd name="T10" fmla="*/ 1 w 264"/>
                    <a:gd name="T11" fmla="*/ 19 h 1384"/>
                    <a:gd name="T12" fmla="*/ 1 w 264"/>
                    <a:gd name="T13" fmla="*/ 23 h 1384"/>
                    <a:gd name="T14" fmla="*/ 1 w 264"/>
                    <a:gd name="T15" fmla="*/ 31 h 1384"/>
                    <a:gd name="T16" fmla="*/ 1 w 264"/>
                    <a:gd name="T17" fmla="*/ 37 h 1384"/>
                    <a:gd name="T18" fmla="*/ 1 w 264"/>
                    <a:gd name="T19" fmla="*/ 38 h 1384"/>
                    <a:gd name="T20" fmla="*/ 1 w 264"/>
                    <a:gd name="T21" fmla="*/ 38 h 1384"/>
                    <a:gd name="T22" fmla="*/ 0 w 264"/>
                    <a:gd name="T23" fmla="*/ 37 h 1384"/>
                    <a:gd name="T24" fmla="*/ 1 w 264"/>
                    <a:gd name="T25" fmla="*/ 34 h 1384"/>
                    <a:gd name="T26" fmla="*/ 1 w 264"/>
                    <a:gd name="T27" fmla="*/ 31 h 1384"/>
                    <a:gd name="T28" fmla="*/ 1 w 264"/>
                    <a:gd name="T29" fmla="*/ 26 h 1384"/>
                    <a:gd name="T30" fmla="*/ 1 w 264"/>
                    <a:gd name="T31" fmla="*/ 23 h 1384"/>
                    <a:gd name="T32" fmla="*/ 1 w 264"/>
                    <a:gd name="T33" fmla="*/ 18 h 1384"/>
                    <a:gd name="T34" fmla="*/ 1 w 264"/>
                    <a:gd name="T35" fmla="*/ 17 h 1384"/>
                    <a:gd name="T36" fmla="*/ 1 w 264"/>
                    <a:gd name="T37" fmla="*/ 15 h 1384"/>
                    <a:gd name="T38" fmla="*/ 1 w 264"/>
                    <a:gd name="T39" fmla="*/ 9 h 1384"/>
                    <a:gd name="T40" fmla="*/ 1 w 264"/>
                    <a:gd name="T41" fmla="*/ 1 h 1384"/>
                    <a:gd name="T42" fmla="*/ 1 w 264"/>
                    <a:gd name="T43" fmla="*/ 1 h 1384"/>
                    <a:gd name="T44" fmla="*/ 1 w 264"/>
                    <a:gd name="T45" fmla="*/ 0 h 1384"/>
                    <a:gd name="T46" fmla="*/ 1 w 264"/>
                    <a:gd name="T47" fmla="*/ 1 h 1384"/>
                    <a:gd name="T48" fmla="*/ 1 w 264"/>
                    <a:gd name="T49" fmla="*/ 1 h 1384"/>
                    <a:gd name="T50" fmla="*/ 1 w 264"/>
                    <a:gd name="T51" fmla="*/ 1 h 13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1384"/>
                    <a:gd name="T80" fmla="*/ 264 w 264"/>
                    <a:gd name="T81" fmla="*/ 1384 h 13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1384">
                      <a:moveTo>
                        <a:pt x="264" y="25"/>
                      </a:moveTo>
                      <a:lnTo>
                        <a:pt x="223" y="343"/>
                      </a:lnTo>
                      <a:lnTo>
                        <a:pt x="204" y="444"/>
                      </a:lnTo>
                      <a:lnTo>
                        <a:pt x="184" y="544"/>
                      </a:lnTo>
                      <a:lnTo>
                        <a:pt x="167" y="626"/>
                      </a:lnTo>
                      <a:lnTo>
                        <a:pt x="152" y="700"/>
                      </a:lnTo>
                      <a:lnTo>
                        <a:pt x="124" y="837"/>
                      </a:lnTo>
                      <a:lnTo>
                        <a:pt x="82" y="1135"/>
                      </a:lnTo>
                      <a:lnTo>
                        <a:pt x="51" y="1359"/>
                      </a:lnTo>
                      <a:lnTo>
                        <a:pt x="42" y="1379"/>
                      </a:lnTo>
                      <a:lnTo>
                        <a:pt x="24" y="1384"/>
                      </a:lnTo>
                      <a:lnTo>
                        <a:pt x="0" y="1358"/>
                      </a:lnTo>
                      <a:lnTo>
                        <a:pt x="13" y="1243"/>
                      </a:lnTo>
                      <a:lnTo>
                        <a:pt x="32" y="1129"/>
                      </a:lnTo>
                      <a:lnTo>
                        <a:pt x="51" y="970"/>
                      </a:lnTo>
                      <a:lnTo>
                        <a:pt x="77" y="831"/>
                      </a:lnTo>
                      <a:lnTo>
                        <a:pt x="107" y="693"/>
                      </a:lnTo>
                      <a:lnTo>
                        <a:pt x="123" y="618"/>
                      </a:lnTo>
                      <a:lnTo>
                        <a:pt x="140" y="536"/>
                      </a:lnTo>
                      <a:lnTo>
                        <a:pt x="182" y="337"/>
                      </a:lnTo>
                      <a:lnTo>
                        <a:pt x="220" y="17"/>
                      </a:lnTo>
                      <a:lnTo>
                        <a:pt x="229" y="2"/>
                      </a:lnTo>
                      <a:lnTo>
                        <a:pt x="245" y="0"/>
                      </a:lnTo>
                      <a:lnTo>
                        <a:pt x="264" y="25"/>
                      </a:lnTo>
                      <a:close/>
                    </a:path>
                  </a:pathLst>
                </a:custGeom>
                <a:solidFill>
                  <a:srgbClr val="000000"/>
                </a:solidFill>
                <a:ln w="9525">
                  <a:noFill/>
                  <a:round/>
                  <a:headEnd/>
                  <a:tailEnd/>
                </a:ln>
              </p:spPr>
              <p:txBody>
                <a:bodyPr/>
                <a:lstStyle/>
                <a:p>
                  <a:pPr eaLnBrk="0" hangingPunct="0"/>
                  <a:endParaRPr lang="fr-FR"/>
                </a:p>
              </p:txBody>
            </p:sp>
            <p:sp>
              <p:nvSpPr>
                <p:cNvPr id="49" name="Freeform 96"/>
                <p:cNvSpPr>
                  <a:spLocks/>
                </p:cNvSpPr>
                <p:nvPr/>
              </p:nvSpPr>
              <p:spPr bwMode="auto">
                <a:xfrm>
                  <a:off x="4993" y="1640"/>
                  <a:ext cx="93" cy="870"/>
                </a:xfrm>
                <a:custGeom>
                  <a:avLst/>
                  <a:gdLst>
                    <a:gd name="T0" fmla="*/ 1 w 170"/>
                    <a:gd name="T1" fmla="*/ 1 h 1255"/>
                    <a:gd name="T2" fmla="*/ 1 w 170"/>
                    <a:gd name="T3" fmla="*/ 4 h 1255"/>
                    <a:gd name="T4" fmla="*/ 1 w 170"/>
                    <a:gd name="T5" fmla="*/ 6 h 1255"/>
                    <a:gd name="T6" fmla="*/ 1 w 170"/>
                    <a:gd name="T7" fmla="*/ 11 h 1255"/>
                    <a:gd name="T8" fmla="*/ 1 w 170"/>
                    <a:gd name="T9" fmla="*/ 16 h 1255"/>
                    <a:gd name="T10" fmla="*/ 1 w 170"/>
                    <a:gd name="T11" fmla="*/ 20 h 1255"/>
                    <a:gd name="T12" fmla="*/ 1 w 170"/>
                    <a:gd name="T13" fmla="*/ 24 h 1255"/>
                    <a:gd name="T14" fmla="*/ 1 w 170"/>
                    <a:gd name="T15" fmla="*/ 26 h 1255"/>
                    <a:gd name="T16" fmla="*/ 1 w 170"/>
                    <a:gd name="T17" fmla="*/ 28 h 1255"/>
                    <a:gd name="T18" fmla="*/ 1 w 170"/>
                    <a:gd name="T19" fmla="*/ 32 h 1255"/>
                    <a:gd name="T20" fmla="*/ 1 w 170"/>
                    <a:gd name="T21" fmla="*/ 32 h 1255"/>
                    <a:gd name="T22" fmla="*/ 0 w 170"/>
                    <a:gd name="T23" fmla="*/ 32 h 1255"/>
                    <a:gd name="T24" fmla="*/ 1 w 170"/>
                    <a:gd name="T25" fmla="*/ 24 h 1255"/>
                    <a:gd name="T26" fmla="*/ 1 w 170"/>
                    <a:gd name="T27" fmla="*/ 16 h 1255"/>
                    <a:gd name="T28" fmla="*/ 1 w 170"/>
                    <a:gd name="T29" fmla="*/ 11 h 1255"/>
                    <a:gd name="T30" fmla="*/ 1 w 170"/>
                    <a:gd name="T31" fmla="*/ 6 h 1255"/>
                    <a:gd name="T32" fmla="*/ 1 w 170"/>
                    <a:gd name="T33" fmla="*/ 4 h 1255"/>
                    <a:gd name="T34" fmla="*/ 1 w 170"/>
                    <a:gd name="T35" fmla="*/ 1 h 1255"/>
                    <a:gd name="T36" fmla="*/ 1 w 170"/>
                    <a:gd name="T37" fmla="*/ 1 h 1255"/>
                    <a:gd name="T38" fmla="*/ 1 w 170"/>
                    <a:gd name="T39" fmla="*/ 0 h 1255"/>
                    <a:gd name="T40" fmla="*/ 1 w 170"/>
                    <a:gd name="T41" fmla="*/ 1 h 1255"/>
                    <a:gd name="T42" fmla="*/ 1 w 170"/>
                    <a:gd name="T43" fmla="*/ 1 h 1255"/>
                    <a:gd name="T44" fmla="*/ 1 w 170"/>
                    <a:gd name="T45" fmla="*/ 1 h 1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
                    <a:gd name="T70" fmla="*/ 0 h 1255"/>
                    <a:gd name="T71" fmla="*/ 170 w 170"/>
                    <a:gd name="T72" fmla="*/ 1255 h 1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 h="1255">
                      <a:moveTo>
                        <a:pt x="170" y="17"/>
                      </a:moveTo>
                      <a:lnTo>
                        <a:pt x="168" y="173"/>
                      </a:lnTo>
                      <a:lnTo>
                        <a:pt x="162" y="232"/>
                      </a:lnTo>
                      <a:lnTo>
                        <a:pt x="151" y="425"/>
                      </a:lnTo>
                      <a:lnTo>
                        <a:pt x="142" y="617"/>
                      </a:lnTo>
                      <a:lnTo>
                        <a:pt x="118" y="782"/>
                      </a:lnTo>
                      <a:lnTo>
                        <a:pt x="90" y="948"/>
                      </a:lnTo>
                      <a:lnTo>
                        <a:pt x="73" y="1028"/>
                      </a:lnTo>
                      <a:lnTo>
                        <a:pt x="54" y="1097"/>
                      </a:lnTo>
                      <a:lnTo>
                        <a:pt x="20" y="1245"/>
                      </a:lnTo>
                      <a:lnTo>
                        <a:pt x="8" y="1255"/>
                      </a:lnTo>
                      <a:lnTo>
                        <a:pt x="0" y="1241"/>
                      </a:lnTo>
                      <a:lnTo>
                        <a:pt x="37" y="939"/>
                      </a:lnTo>
                      <a:lnTo>
                        <a:pt x="89" y="613"/>
                      </a:lnTo>
                      <a:lnTo>
                        <a:pt x="102" y="422"/>
                      </a:lnTo>
                      <a:lnTo>
                        <a:pt x="114" y="230"/>
                      </a:lnTo>
                      <a:lnTo>
                        <a:pt x="118" y="173"/>
                      </a:lnTo>
                      <a:lnTo>
                        <a:pt x="135" y="19"/>
                      </a:lnTo>
                      <a:lnTo>
                        <a:pt x="139" y="5"/>
                      </a:lnTo>
                      <a:lnTo>
                        <a:pt x="151" y="0"/>
                      </a:lnTo>
                      <a:lnTo>
                        <a:pt x="170" y="17"/>
                      </a:lnTo>
                      <a:close/>
                    </a:path>
                  </a:pathLst>
                </a:custGeom>
                <a:solidFill>
                  <a:srgbClr val="000000"/>
                </a:solidFill>
                <a:ln w="9525">
                  <a:noFill/>
                  <a:round/>
                  <a:headEnd/>
                  <a:tailEnd/>
                </a:ln>
              </p:spPr>
              <p:txBody>
                <a:bodyPr/>
                <a:lstStyle/>
                <a:p>
                  <a:pPr eaLnBrk="0" hangingPunct="0"/>
                  <a:endParaRPr lang="fr-FR"/>
                </a:p>
              </p:txBody>
            </p:sp>
            <p:sp>
              <p:nvSpPr>
                <p:cNvPr id="50" name="Freeform 97"/>
                <p:cNvSpPr>
                  <a:spLocks/>
                </p:cNvSpPr>
                <p:nvPr/>
              </p:nvSpPr>
              <p:spPr bwMode="auto">
                <a:xfrm>
                  <a:off x="4215" y="1865"/>
                  <a:ext cx="161" cy="812"/>
                </a:xfrm>
                <a:custGeom>
                  <a:avLst/>
                  <a:gdLst>
                    <a:gd name="T0" fmla="*/ 1 w 294"/>
                    <a:gd name="T1" fmla="*/ 1 h 1168"/>
                    <a:gd name="T2" fmla="*/ 1 w 294"/>
                    <a:gd name="T3" fmla="*/ 4 h 1168"/>
                    <a:gd name="T4" fmla="*/ 1 w 294"/>
                    <a:gd name="T5" fmla="*/ 6 h 1168"/>
                    <a:gd name="T6" fmla="*/ 1 w 294"/>
                    <a:gd name="T7" fmla="*/ 8 h 1168"/>
                    <a:gd name="T8" fmla="*/ 1 w 294"/>
                    <a:gd name="T9" fmla="*/ 9 h 1168"/>
                    <a:gd name="T10" fmla="*/ 1 w 294"/>
                    <a:gd name="T11" fmla="*/ 12 h 1168"/>
                    <a:gd name="T12" fmla="*/ 1 w 294"/>
                    <a:gd name="T13" fmla="*/ 13 h 1168"/>
                    <a:gd name="T14" fmla="*/ 1 w 294"/>
                    <a:gd name="T15" fmla="*/ 15 h 1168"/>
                    <a:gd name="T16" fmla="*/ 1 w 294"/>
                    <a:gd name="T17" fmla="*/ 24 h 1168"/>
                    <a:gd name="T18" fmla="*/ 1 w 294"/>
                    <a:gd name="T19" fmla="*/ 29 h 1168"/>
                    <a:gd name="T20" fmla="*/ 1 w 294"/>
                    <a:gd name="T21" fmla="*/ 31 h 1168"/>
                    <a:gd name="T22" fmla="*/ 1 w 294"/>
                    <a:gd name="T23" fmla="*/ 31 h 1168"/>
                    <a:gd name="T24" fmla="*/ 1 w 294"/>
                    <a:gd name="T25" fmla="*/ 31 h 1168"/>
                    <a:gd name="T26" fmla="*/ 1 w 294"/>
                    <a:gd name="T27" fmla="*/ 31 h 1168"/>
                    <a:gd name="T28" fmla="*/ 1 w 294"/>
                    <a:gd name="T29" fmla="*/ 29 h 1168"/>
                    <a:gd name="T30" fmla="*/ 1 w 294"/>
                    <a:gd name="T31" fmla="*/ 27 h 1168"/>
                    <a:gd name="T32" fmla="*/ 1 w 294"/>
                    <a:gd name="T33" fmla="*/ 26 h 1168"/>
                    <a:gd name="T34" fmla="*/ 1 w 294"/>
                    <a:gd name="T35" fmla="*/ 24 h 1168"/>
                    <a:gd name="T36" fmla="*/ 1 w 294"/>
                    <a:gd name="T37" fmla="*/ 15 h 1168"/>
                    <a:gd name="T38" fmla="*/ 1 w 294"/>
                    <a:gd name="T39" fmla="*/ 13 h 1168"/>
                    <a:gd name="T40" fmla="*/ 1 w 294"/>
                    <a:gd name="T41" fmla="*/ 12 h 1168"/>
                    <a:gd name="T42" fmla="*/ 1 w 294"/>
                    <a:gd name="T43" fmla="*/ 8 h 1168"/>
                    <a:gd name="T44" fmla="*/ 0 w 294"/>
                    <a:gd name="T45" fmla="*/ 1 h 1168"/>
                    <a:gd name="T46" fmla="*/ 1 w 294"/>
                    <a:gd name="T47" fmla="*/ 0 h 1168"/>
                    <a:gd name="T48" fmla="*/ 1 w 294"/>
                    <a:gd name="T49" fmla="*/ 1 h 1168"/>
                    <a:gd name="T50" fmla="*/ 1 w 294"/>
                    <a:gd name="T51" fmla="*/ 1 h 1168"/>
                    <a:gd name="T52" fmla="*/ 1 w 294"/>
                    <a:gd name="T53" fmla="*/ 1 h 1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4"/>
                    <a:gd name="T82" fmla="*/ 0 h 1168"/>
                    <a:gd name="T83" fmla="*/ 294 w 294"/>
                    <a:gd name="T84" fmla="*/ 1168 h 1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4" h="1168">
                      <a:moveTo>
                        <a:pt x="22" y="9"/>
                      </a:moveTo>
                      <a:lnTo>
                        <a:pt x="39" y="163"/>
                      </a:lnTo>
                      <a:lnTo>
                        <a:pt x="52" y="231"/>
                      </a:lnTo>
                      <a:lnTo>
                        <a:pt x="68" y="296"/>
                      </a:lnTo>
                      <a:lnTo>
                        <a:pt x="88" y="361"/>
                      </a:lnTo>
                      <a:lnTo>
                        <a:pt x="109" y="428"/>
                      </a:lnTo>
                      <a:lnTo>
                        <a:pt x="132" y="499"/>
                      </a:lnTo>
                      <a:lnTo>
                        <a:pt x="157" y="576"/>
                      </a:lnTo>
                      <a:lnTo>
                        <a:pt x="233" y="894"/>
                      </a:lnTo>
                      <a:lnTo>
                        <a:pt x="291" y="1128"/>
                      </a:lnTo>
                      <a:lnTo>
                        <a:pt x="294" y="1144"/>
                      </a:lnTo>
                      <a:lnTo>
                        <a:pt x="284" y="1168"/>
                      </a:lnTo>
                      <a:lnTo>
                        <a:pt x="262" y="1160"/>
                      </a:lnTo>
                      <a:lnTo>
                        <a:pt x="247" y="1141"/>
                      </a:lnTo>
                      <a:lnTo>
                        <a:pt x="237" y="1078"/>
                      </a:lnTo>
                      <a:lnTo>
                        <a:pt x="223" y="1022"/>
                      </a:lnTo>
                      <a:lnTo>
                        <a:pt x="209" y="967"/>
                      </a:lnTo>
                      <a:lnTo>
                        <a:pt x="190" y="906"/>
                      </a:lnTo>
                      <a:lnTo>
                        <a:pt x="125" y="586"/>
                      </a:lnTo>
                      <a:lnTo>
                        <a:pt x="100" y="508"/>
                      </a:lnTo>
                      <a:lnTo>
                        <a:pt x="79" y="435"/>
                      </a:lnTo>
                      <a:lnTo>
                        <a:pt x="43" y="302"/>
                      </a:lnTo>
                      <a:lnTo>
                        <a:pt x="0" y="10"/>
                      </a:lnTo>
                      <a:lnTo>
                        <a:pt x="10" y="0"/>
                      </a:lnTo>
                      <a:lnTo>
                        <a:pt x="22" y="9"/>
                      </a:lnTo>
                      <a:close/>
                    </a:path>
                  </a:pathLst>
                </a:custGeom>
                <a:solidFill>
                  <a:srgbClr val="000000"/>
                </a:solidFill>
                <a:ln w="9525">
                  <a:noFill/>
                  <a:round/>
                  <a:headEnd/>
                  <a:tailEnd/>
                </a:ln>
              </p:spPr>
              <p:txBody>
                <a:bodyPr/>
                <a:lstStyle/>
                <a:p>
                  <a:pPr eaLnBrk="0" hangingPunct="0"/>
                  <a:endParaRPr lang="fr-FR"/>
                </a:p>
              </p:txBody>
            </p:sp>
            <p:sp>
              <p:nvSpPr>
                <p:cNvPr id="51" name="Freeform 98"/>
                <p:cNvSpPr>
                  <a:spLocks/>
                </p:cNvSpPr>
                <p:nvPr/>
              </p:nvSpPr>
              <p:spPr bwMode="auto">
                <a:xfrm>
                  <a:off x="4394" y="2683"/>
                  <a:ext cx="530" cy="42"/>
                </a:xfrm>
                <a:custGeom>
                  <a:avLst/>
                  <a:gdLst>
                    <a:gd name="T0" fmla="*/ 1 w 960"/>
                    <a:gd name="T1" fmla="*/ 1 h 62"/>
                    <a:gd name="T2" fmla="*/ 1 w 960"/>
                    <a:gd name="T3" fmla="*/ 1 h 62"/>
                    <a:gd name="T4" fmla="*/ 1 w 960"/>
                    <a:gd name="T5" fmla="*/ 0 h 62"/>
                    <a:gd name="T6" fmla="*/ 2 w 960"/>
                    <a:gd name="T7" fmla="*/ 1 h 62"/>
                    <a:gd name="T8" fmla="*/ 2 w 960"/>
                    <a:gd name="T9" fmla="*/ 1 h 62"/>
                    <a:gd name="T10" fmla="*/ 2 w 960"/>
                    <a:gd name="T11" fmla="*/ 1 h 62"/>
                    <a:gd name="T12" fmla="*/ 2 w 960"/>
                    <a:gd name="T13" fmla="*/ 1 h 62"/>
                    <a:gd name="T14" fmla="*/ 2 w 960"/>
                    <a:gd name="T15" fmla="*/ 1 h 62"/>
                    <a:gd name="T16" fmla="*/ 2 w 960"/>
                    <a:gd name="T17" fmla="*/ 1 h 62"/>
                    <a:gd name="T18" fmla="*/ 1 w 960"/>
                    <a:gd name="T19" fmla="*/ 1 h 62"/>
                    <a:gd name="T20" fmla="*/ 1 w 960"/>
                    <a:gd name="T21" fmla="*/ 1 h 62"/>
                    <a:gd name="T22" fmla="*/ 1 w 960"/>
                    <a:gd name="T23" fmla="*/ 1 h 62"/>
                    <a:gd name="T24" fmla="*/ 0 w 960"/>
                    <a:gd name="T25" fmla="*/ 1 h 62"/>
                    <a:gd name="T26" fmla="*/ 1 w 960"/>
                    <a:gd name="T27" fmla="*/ 1 h 62"/>
                    <a:gd name="T28" fmla="*/ 1 w 960"/>
                    <a:gd name="T29" fmla="*/ 1 h 62"/>
                    <a:gd name="T30" fmla="*/ 1 w 960"/>
                    <a:gd name="T31" fmla="*/ 1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0"/>
                    <a:gd name="T49" fmla="*/ 0 h 62"/>
                    <a:gd name="T50" fmla="*/ 960 w 96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0" h="62">
                      <a:moveTo>
                        <a:pt x="12" y="7"/>
                      </a:moveTo>
                      <a:lnTo>
                        <a:pt x="138" y="11"/>
                      </a:lnTo>
                      <a:lnTo>
                        <a:pt x="266" y="0"/>
                      </a:lnTo>
                      <a:lnTo>
                        <a:pt x="934" y="8"/>
                      </a:lnTo>
                      <a:lnTo>
                        <a:pt x="953" y="16"/>
                      </a:lnTo>
                      <a:lnTo>
                        <a:pt x="960" y="35"/>
                      </a:lnTo>
                      <a:lnTo>
                        <a:pt x="953" y="54"/>
                      </a:lnTo>
                      <a:lnTo>
                        <a:pt x="934" y="62"/>
                      </a:lnTo>
                      <a:lnTo>
                        <a:pt x="600" y="54"/>
                      </a:lnTo>
                      <a:lnTo>
                        <a:pt x="266" y="46"/>
                      </a:lnTo>
                      <a:lnTo>
                        <a:pt x="135" y="44"/>
                      </a:lnTo>
                      <a:lnTo>
                        <a:pt x="8" y="28"/>
                      </a:lnTo>
                      <a:lnTo>
                        <a:pt x="0" y="15"/>
                      </a:lnTo>
                      <a:lnTo>
                        <a:pt x="12" y="7"/>
                      </a:lnTo>
                      <a:close/>
                    </a:path>
                  </a:pathLst>
                </a:custGeom>
                <a:solidFill>
                  <a:srgbClr val="000000"/>
                </a:solidFill>
                <a:ln w="9525">
                  <a:noFill/>
                  <a:round/>
                  <a:headEnd/>
                  <a:tailEnd/>
                </a:ln>
              </p:spPr>
              <p:txBody>
                <a:bodyPr/>
                <a:lstStyle/>
                <a:p>
                  <a:pPr eaLnBrk="0" hangingPunct="0"/>
                  <a:endParaRPr lang="fr-FR"/>
                </a:p>
              </p:txBody>
            </p:sp>
            <p:sp>
              <p:nvSpPr>
                <p:cNvPr id="52" name="Freeform 99"/>
                <p:cNvSpPr>
                  <a:spLocks/>
                </p:cNvSpPr>
                <p:nvPr/>
              </p:nvSpPr>
              <p:spPr bwMode="auto">
                <a:xfrm>
                  <a:off x="4935" y="2686"/>
                  <a:ext cx="100" cy="44"/>
                </a:xfrm>
                <a:custGeom>
                  <a:avLst/>
                  <a:gdLst>
                    <a:gd name="T0" fmla="*/ 1 w 182"/>
                    <a:gd name="T1" fmla="*/ 1 h 67"/>
                    <a:gd name="T2" fmla="*/ 1 w 182"/>
                    <a:gd name="T3" fmla="*/ 1 h 67"/>
                    <a:gd name="T4" fmla="*/ 1 w 182"/>
                    <a:gd name="T5" fmla="*/ 0 h 67"/>
                    <a:gd name="T6" fmla="*/ 1 w 182"/>
                    <a:gd name="T7" fmla="*/ 1 h 67"/>
                    <a:gd name="T8" fmla="*/ 1 w 182"/>
                    <a:gd name="T9" fmla="*/ 1 h 67"/>
                    <a:gd name="T10" fmla="*/ 1 w 182"/>
                    <a:gd name="T11" fmla="*/ 1 h 67"/>
                    <a:gd name="T12" fmla="*/ 1 w 182"/>
                    <a:gd name="T13" fmla="*/ 1 h 67"/>
                    <a:gd name="T14" fmla="*/ 1 w 182"/>
                    <a:gd name="T15" fmla="*/ 1 h 67"/>
                    <a:gd name="T16" fmla="*/ 0 w 182"/>
                    <a:gd name="T17" fmla="*/ 1 h 67"/>
                    <a:gd name="T18" fmla="*/ 1 w 182"/>
                    <a:gd name="T19" fmla="*/ 1 h 67"/>
                    <a:gd name="T20" fmla="*/ 1 w 182"/>
                    <a:gd name="T21" fmla="*/ 1 h 67"/>
                    <a:gd name="T22" fmla="*/ 1 w 182"/>
                    <a:gd name="T23" fmla="*/ 1 h 67"/>
                    <a:gd name="T24" fmla="*/ 1 w 182"/>
                    <a:gd name="T25" fmla="*/ 1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67"/>
                    <a:gd name="T41" fmla="*/ 182 w 182"/>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67">
                      <a:moveTo>
                        <a:pt x="19" y="28"/>
                      </a:moveTo>
                      <a:lnTo>
                        <a:pt x="72" y="17"/>
                      </a:lnTo>
                      <a:lnTo>
                        <a:pt x="169" y="0"/>
                      </a:lnTo>
                      <a:lnTo>
                        <a:pt x="182" y="5"/>
                      </a:lnTo>
                      <a:lnTo>
                        <a:pt x="175" y="20"/>
                      </a:lnTo>
                      <a:lnTo>
                        <a:pt x="129" y="41"/>
                      </a:lnTo>
                      <a:lnTo>
                        <a:pt x="84" y="64"/>
                      </a:lnTo>
                      <a:lnTo>
                        <a:pt x="19" y="67"/>
                      </a:lnTo>
                      <a:lnTo>
                        <a:pt x="0" y="48"/>
                      </a:lnTo>
                      <a:lnTo>
                        <a:pt x="4" y="35"/>
                      </a:lnTo>
                      <a:lnTo>
                        <a:pt x="19" y="28"/>
                      </a:lnTo>
                      <a:close/>
                    </a:path>
                  </a:pathLst>
                </a:custGeom>
                <a:solidFill>
                  <a:srgbClr val="000000"/>
                </a:solidFill>
                <a:ln w="9525">
                  <a:noFill/>
                  <a:round/>
                  <a:headEnd/>
                  <a:tailEnd/>
                </a:ln>
              </p:spPr>
              <p:txBody>
                <a:bodyPr/>
                <a:lstStyle/>
                <a:p>
                  <a:pPr eaLnBrk="0" hangingPunct="0"/>
                  <a:endParaRPr lang="fr-FR"/>
                </a:p>
              </p:txBody>
            </p:sp>
            <p:sp>
              <p:nvSpPr>
                <p:cNvPr id="53" name="Freeform 100"/>
                <p:cNvSpPr>
                  <a:spLocks/>
                </p:cNvSpPr>
                <p:nvPr/>
              </p:nvSpPr>
              <p:spPr bwMode="auto">
                <a:xfrm>
                  <a:off x="4447" y="2694"/>
                  <a:ext cx="79" cy="136"/>
                </a:xfrm>
                <a:custGeom>
                  <a:avLst/>
                  <a:gdLst>
                    <a:gd name="T0" fmla="*/ 1 w 146"/>
                    <a:gd name="T1" fmla="*/ 1 h 198"/>
                    <a:gd name="T2" fmla="*/ 1 w 146"/>
                    <a:gd name="T3" fmla="*/ 1 h 198"/>
                    <a:gd name="T4" fmla="*/ 1 w 146"/>
                    <a:gd name="T5" fmla="*/ 2 h 198"/>
                    <a:gd name="T6" fmla="*/ 1 w 146"/>
                    <a:gd name="T7" fmla="*/ 3 h 198"/>
                    <a:gd name="T8" fmla="*/ 1 w 146"/>
                    <a:gd name="T9" fmla="*/ 3 h 198"/>
                    <a:gd name="T10" fmla="*/ 1 w 146"/>
                    <a:gd name="T11" fmla="*/ 4 h 198"/>
                    <a:gd name="T12" fmla="*/ 1 w 146"/>
                    <a:gd name="T13" fmla="*/ 5 h 198"/>
                    <a:gd name="T14" fmla="*/ 0 w 146"/>
                    <a:gd name="T15" fmla="*/ 5 h 198"/>
                    <a:gd name="T16" fmla="*/ 1 w 146"/>
                    <a:gd name="T17" fmla="*/ 4 h 198"/>
                    <a:gd name="T18" fmla="*/ 1 w 146"/>
                    <a:gd name="T19" fmla="*/ 3 h 198"/>
                    <a:gd name="T20" fmla="*/ 1 w 146"/>
                    <a:gd name="T21" fmla="*/ 1 h 198"/>
                    <a:gd name="T22" fmla="*/ 1 w 146"/>
                    <a:gd name="T23" fmla="*/ 1 h 198"/>
                    <a:gd name="T24" fmla="*/ 1 w 146"/>
                    <a:gd name="T25" fmla="*/ 1 h 198"/>
                    <a:gd name="T26" fmla="*/ 1 w 146"/>
                    <a:gd name="T27" fmla="*/ 0 h 198"/>
                    <a:gd name="T28" fmla="*/ 1 w 146"/>
                    <a:gd name="T29" fmla="*/ 1 h 198"/>
                    <a:gd name="T30" fmla="*/ 1 w 146"/>
                    <a:gd name="T31" fmla="*/ 1 h 198"/>
                    <a:gd name="T32" fmla="*/ 1 w 146"/>
                    <a:gd name="T33" fmla="*/ 1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98"/>
                    <a:gd name="T53" fmla="*/ 146 w 146"/>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98">
                      <a:moveTo>
                        <a:pt x="118" y="14"/>
                      </a:moveTo>
                      <a:lnTo>
                        <a:pt x="146" y="69"/>
                      </a:lnTo>
                      <a:lnTo>
                        <a:pt x="145" y="87"/>
                      </a:lnTo>
                      <a:lnTo>
                        <a:pt x="122" y="129"/>
                      </a:lnTo>
                      <a:lnTo>
                        <a:pt x="93" y="158"/>
                      </a:lnTo>
                      <a:lnTo>
                        <a:pt x="56" y="180"/>
                      </a:lnTo>
                      <a:lnTo>
                        <a:pt x="15" y="198"/>
                      </a:lnTo>
                      <a:lnTo>
                        <a:pt x="0" y="193"/>
                      </a:lnTo>
                      <a:lnTo>
                        <a:pt x="5" y="180"/>
                      </a:lnTo>
                      <a:lnTo>
                        <a:pt x="58" y="138"/>
                      </a:lnTo>
                      <a:lnTo>
                        <a:pt x="90" y="77"/>
                      </a:lnTo>
                      <a:lnTo>
                        <a:pt x="72" y="34"/>
                      </a:lnTo>
                      <a:lnTo>
                        <a:pt x="72" y="14"/>
                      </a:lnTo>
                      <a:lnTo>
                        <a:pt x="85" y="0"/>
                      </a:lnTo>
                      <a:lnTo>
                        <a:pt x="118" y="14"/>
                      </a:lnTo>
                      <a:close/>
                    </a:path>
                  </a:pathLst>
                </a:custGeom>
                <a:solidFill>
                  <a:srgbClr val="000000"/>
                </a:solidFill>
                <a:ln w="9525">
                  <a:noFill/>
                  <a:round/>
                  <a:headEnd/>
                  <a:tailEnd/>
                </a:ln>
              </p:spPr>
              <p:txBody>
                <a:bodyPr/>
                <a:lstStyle/>
                <a:p>
                  <a:pPr eaLnBrk="0" hangingPunct="0"/>
                  <a:endParaRPr lang="fr-FR"/>
                </a:p>
              </p:txBody>
            </p:sp>
            <p:sp>
              <p:nvSpPr>
                <p:cNvPr id="54" name="Freeform 101"/>
                <p:cNvSpPr>
                  <a:spLocks/>
                </p:cNvSpPr>
                <p:nvPr/>
              </p:nvSpPr>
              <p:spPr bwMode="auto">
                <a:xfrm>
                  <a:off x="4843" y="2691"/>
                  <a:ext cx="117" cy="89"/>
                </a:xfrm>
                <a:custGeom>
                  <a:avLst/>
                  <a:gdLst>
                    <a:gd name="T0" fmla="*/ 1 w 212"/>
                    <a:gd name="T1" fmla="*/ 1 h 131"/>
                    <a:gd name="T2" fmla="*/ 1 w 212"/>
                    <a:gd name="T3" fmla="*/ 1 h 131"/>
                    <a:gd name="T4" fmla="*/ 1 w 212"/>
                    <a:gd name="T5" fmla="*/ 1 h 131"/>
                    <a:gd name="T6" fmla="*/ 1 w 212"/>
                    <a:gd name="T7" fmla="*/ 1 h 131"/>
                    <a:gd name="T8" fmla="*/ 1 w 212"/>
                    <a:gd name="T9" fmla="*/ 1 h 131"/>
                    <a:gd name="T10" fmla="*/ 1 w 212"/>
                    <a:gd name="T11" fmla="*/ 2 h 131"/>
                    <a:gd name="T12" fmla="*/ 1 w 212"/>
                    <a:gd name="T13" fmla="*/ 2 h 131"/>
                    <a:gd name="T14" fmla="*/ 1 w 212"/>
                    <a:gd name="T15" fmla="*/ 2 h 131"/>
                    <a:gd name="T16" fmla="*/ 1 w 212"/>
                    <a:gd name="T17" fmla="*/ 2 h 131"/>
                    <a:gd name="T18" fmla="*/ 1 w 212"/>
                    <a:gd name="T19" fmla="*/ 3 h 131"/>
                    <a:gd name="T20" fmla="*/ 1 w 212"/>
                    <a:gd name="T21" fmla="*/ 2 h 131"/>
                    <a:gd name="T22" fmla="*/ 0 w 212"/>
                    <a:gd name="T23" fmla="*/ 1 h 131"/>
                    <a:gd name="T24" fmla="*/ 1 w 212"/>
                    <a:gd name="T25" fmla="*/ 1 h 131"/>
                    <a:gd name="T26" fmla="*/ 1 w 212"/>
                    <a:gd name="T27" fmla="*/ 0 h 131"/>
                    <a:gd name="T28" fmla="*/ 1 w 212"/>
                    <a:gd name="T29" fmla="*/ 1 h 131"/>
                    <a:gd name="T30" fmla="*/ 1 w 212"/>
                    <a:gd name="T31" fmla="*/ 1 h 131"/>
                    <a:gd name="T32" fmla="*/ 1 w 212"/>
                    <a:gd name="T33" fmla="*/ 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31"/>
                    <a:gd name="T53" fmla="*/ 212 w 212"/>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31">
                      <a:moveTo>
                        <a:pt x="46" y="20"/>
                      </a:moveTo>
                      <a:lnTo>
                        <a:pt x="53" y="44"/>
                      </a:lnTo>
                      <a:lnTo>
                        <a:pt x="66" y="62"/>
                      </a:lnTo>
                      <a:lnTo>
                        <a:pt x="85" y="75"/>
                      </a:lnTo>
                      <a:lnTo>
                        <a:pt x="106" y="87"/>
                      </a:lnTo>
                      <a:lnTo>
                        <a:pt x="201" y="89"/>
                      </a:lnTo>
                      <a:lnTo>
                        <a:pt x="212" y="99"/>
                      </a:lnTo>
                      <a:lnTo>
                        <a:pt x="205" y="109"/>
                      </a:lnTo>
                      <a:lnTo>
                        <a:pt x="150" y="123"/>
                      </a:lnTo>
                      <a:lnTo>
                        <a:pt x="97" y="131"/>
                      </a:lnTo>
                      <a:lnTo>
                        <a:pt x="33" y="91"/>
                      </a:lnTo>
                      <a:lnTo>
                        <a:pt x="0" y="26"/>
                      </a:lnTo>
                      <a:lnTo>
                        <a:pt x="5" y="7"/>
                      </a:lnTo>
                      <a:lnTo>
                        <a:pt x="21" y="0"/>
                      </a:lnTo>
                      <a:lnTo>
                        <a:pt x="46" y="20"/>
                      </a:lnTo>
                      <a:close/>
                    </a:path>
                  </a:pathLst>
                </a:custGeom>
                <a:solidFill>
                  <a:srgbClr val="000000"/>
                </a:solidFill>
                <a:ln w="9525">
                  <a:noFill/>
                  <a:round/>
                  <a:headEnd/>
                  <a:tailEnd/>
                </a:ln>
              </p:spPr>
              <p:txBody>
                <a:bodyPr/>
                <a:lstStyle/>
                <a:p>
                  <a:pPr eaLnBrk="0" hangingPunct="0"/>
                  <a:endParaRPr lang="fr-FR"/>
                </a:p>
              </p:txBody>
            </p:sp>
            <p:sp>
              <p:nvSpPr>
                <p:cNvPr id="55" name="Freeform 102"/>
                <p:cNvSpPr>
                  <a:spLocks/>
                </p:cNvSpPr>
                <p:nvPr/>
              </p:nvSpPr>
              <p:spPr bwMode="auto">
                <a:xfrm>
                  <a:off x="4977" y="2758"/>
                  <a:ext cx="18" cy="81"/>
                </a:xfrm>
                <a:custGeom>
                  <a:avLst/>
                  <a:gdLst>
                    <a:gd name="T0" fmla="*/ 1 w 34"/>
                    <a:gd name="T1" fmla="*/ 1 h 117"/>
                    <a:gd name="T2" fmla="*/ 1 w 34"/>
                    <a:gd name="T3" fmla="*/ 1 h 117"/>
                    <a:gd name="T4" fmla="*/ 1 w 34"/>
                    <a:gd name="T5" fmla="*/ 3 h 117"/>
                    <a:gd name="T6" fmla="*/ 1 w 34"/>
                    <a:gd name="T7" fmla="*/ 3 h 117"/>
                    <a:gd name="T8" fmla="*/ 1 w 34"/>
                    <a:gd name="T9" fmla="*/ 3 h 117"/>
                    <a:gd name="T10" fmla="*/ 0 w 34"/>
                    <a:gd name="T11" fmla="*/ 1 h 117"/>
                    <a:gd name="T12" fmla="*/ 1 w 34"/>
                    <a:gd name="T13" fmla="*/ 1 h 117"/>
                    <a:gd name="T14" fmla="*/ 1 w 34"/>
                    <a:gd name="T15" fmla="*/ 0 h 117"/>
                    <a:gd name="T16" fmla="*/ 1 w 34"/>
                    <a:gd name="T17" fmla="*/ 1 h 117"/>
                    <a:gd name="T18" fmla="*/ 1 w 34"/>
                    <a:gd name="T19" fmla="*/ 1 h 117"/>
                    <a:gd name="T20" fmla="*/ 1 w 34"/>
                    <a:gd name="T21" fmla="*/ 1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17"/>
                    <a:gd name="T35" fmla="*/ 34 w 3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17">
                      <a:moveTo>
                        <a:pt x="30" y="12"/>
                      </a:moveTo>
                      <a:lnTo>
                        <a:pt x="34" y="49"/>
                      </a:lnTo>
                      <a:lnTo>
                        <a:pt x="28" y="106"/>
                      </a:lnTo>
                      <a:lnTo>
                        <a:pt x="17" y="117"/>
                      </a:lnTo>
                      <a:lnTo>
                        <a:pt x="6" y="106"/>
                      </a:lnTo>
                      <a:lnTo>
                        <a:pt x="0" y="49"/>
                      </a:lnTo>
                      <a:lnTo>
                        <a:pt x="4" y="12"/>
                      </a:lnTo>
                      <a:lnTo>
                        <a:pt x="17" y="0"/>
                      </a:lnTo>
                      <a:lnTo>
                        <a:pt x="30" y="12"/>
                      </a:lnTo>
                      <a:close/>
                    </a:path>
                  </a:pathLst>
                </a:custGeom>
                <a:solidFill>
                  <a:srgbClr val="000000"/>
                </a:solidFill>
                <a:ln w="9525">
                  <a:noFill/>
                  <a:round/>
                  <a:headEnd/>
                  <a:tailEnd/>
                </a:ln>
              </p:spPr>
              <p:txBody>
                <a:bodyPr/>
                <a:lstStyle/>
                <a:p>
                  <a:pPr eaLnBrk="0" hangingPunct="0"/>
                  <a:endParaRPr lang="fr-FR"/>
                </a:p>
              </p:txBody>
            </p:sp>
            <p:sp>
              <p:nvSpPr>
                <p:cNvPr id="56" name="Freeform 103"/>
                <p:cNvSpPr>
                  <a:spLocks/>
                </p:cNvSpPr>
                <p:nvPr/>
              </p:nvSpPr>
              <p:spPr bwMode="auto">
                <a:xfrm>
                  <a:off x="4438" y="2547"/>
                  <a:ext cx="469" cy="58"/>
                </a:xfrm>
                <a:custGeom>
                  <a:avLst/>
                  <a:gdLst>
                    <a:gd name="T0" fmla="*/ 1 w 848"/>
                    <a:gd name="T1" fmla="*/ 1 h 83"/>
                    <a:gd name="T2" fmla="*/ 1 w 848"/>
                    <a:gd name="T3" fmla="*/ 1 h 83"/>
                    <a:gd name="T4" fmla="*/ 1 w 848"/>
                    <a:gd name="T5" fmla="*/ 1 h 83"/>
                    <a:gd name="T6" fmla="*/ 2 w 848"/>
                    <a:gd name="T7" fmla="*/ 0 h 83"/>
                    <a:gd name="T8" fmla="*/ 2 w 848"/>
                    <a:gd name="T9" fmla="*/ 1 h 83"/>
                    <a:gd name="T10" fmla="*/ 2 w 848"/>
                    <a:gd name="T11" fmla="*/ 1 h 83"/>
                    <a:gd name="T12" fmla="*/ 2 w 848"/>
                    <a:gd name="T13" fmla="*/ 1 h 83"/>
                    <a:gd name="T14" fmla="*/ 1 w 848"/>
                    <a:gd name="T15" fmla="*/ 1 h 83"/>
                    <a:gd name="T16" fmla="*/ 1 w 848"/>
                    <a:gd name="T17" fmla="*/ 2 h 83"/>
                    <a:gd name="T18" fmla="*/ 1 w 848"/>
                    <a:gd name="T19" fmla="*/ 2 h 83"/>
                    <a:gd name="T20" fmla="*/ 0 w 848"/>
                    <a:gd name="T21" fmla="*/ 2 h 83"/>
                    <a:gd name="T22" fmla="*/ 1 w 848"/>
                    <a:gd name="T23" fmla="*/ 1 h 83"/>
                    <a:gd name="T24" fmla="*/ 1 w 848"/>
                    <a:gd name="T25" fmla="*/ 1 h 83"/>
                    <a:gd name="T26" fmla="*/ 1 w 848"/>
                    <a:gd name="T27" fmla="*/ 1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8"/>
                    <a:gd name="T43" fmla="*/ 0 h 83"/>
                    <a:gd name="T44" fmla="*/ 848 w 848"/>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8" h="83">
                      <a:moveTo>
                        <a:pt x="2" y="61"/>
                      </a:moveTo>
                      <a:lnTo>
                        <a:pt x="85" y="51"/>
                      </a:lnTo>
                      <a:lnTo>
                        <a:pt x="431" y="13"/>
                      </a:lnTo>
                      <a:lnTo>
                        <a:pt x="635" y="0"/>
                      </a:lnTo>
                      <a:lnTo>
                        <a:pt x="838" y="4"/>
                      </a:lnTo>
                      <a:lnTo>
                        <a:pt x="848" y="14"/>
                      </a:lnTo>
                      <a:lnTo>
                        <a:pt x="838" y="25"/>
                      </a:lnTo>
                      <a:lnTo>
                        <a:pt x="415" y="49"/>
                      </a:lnTo>
                      <a:lnTo>
                        <a:pt x="87" y="79"/>
                      </a:lnTo>
                      <a:lnTo>
                        <a:pt x="18" y="83"/>
                      </a:lnTo>
                      <a:lnTo>
                        <a:pt x="0" y="74"/>
                      </a:lnTo>
                      <a:lnTo>
                        <a:pt x="2" y="61"/>
                      </a:lnTo>
                      <a:close/>
                    </a:path>
                  </a:pathLst>
                </a:custGeom>
                <a:solidFill>
                  <a:srgbClr val="000000"/>
                </a:solidFill>
                <a:ln w="9525">
                  <a:noFill/>
                  <a:round/>
                  <a:headEnd/>
                  <a:tailEnd/>
                </a:ln>
              </p:spPr>
              <p:txBody>
                <a:bodyPr/>
                <a:lstStyle/>
                <a:p>
                  <a:pPr eaLnBrk="0" hangingPunct="0"/>
                  <a:endParaRPr lang="fr-FR"/>
                </a:p>
              </p:txBody>
            </p:sp>
            <p:sp>
              <p:nvSpPr>
                <p:cNvPr id="57" name="Freeform 104"/>
                <p:cNvSpPr>
                  <a:spLocks/>
                </p:cNvSpPr>
                <p:nvPr/>
              </p:nvSpPr>
              <p:spPr bwMode="auto">
                <a:xfrm>
                  <a:off x="4893" y="2549"/>
                  <a:ext cx="18" cy="78"/>
                </a:xfrm>
                <a:custGeom>
                  <a:avLst/>
                  <a:gdLst>
                    <a:gd name="T0" fmla="*/ 1 w 33"/>
                    <a:gd name="T1" fmla="*/ 1 h 111"/>
                    <a:gd name="T2" fmla="*/ 1 w 33"/>
                    <a:gd name="T3" fmla="*/ 3 h 111"/>
                    <a:gd name="T4" fmla="*/ 1 w 33"/>
                    <a:gd name="T5" fmla="*/ 3 h 111"/>
                    <a:gd name="T6" fmla="*/ 1 w 33"/>
                    <a:gd name="T7" fmla="*/ 3 h 111"/>
                    <a:gd name="T8" fmla="*/ 0 w 33"/>
                    <a:gd name="T9" fmla="*/ 1 h 111"/>
                    <a:gd name="T10" fmla="*/ 1 w 33"/>
                    <a:gd name="T11" fmla="*/ 1 h 111"/>
                    <a:gd name="T12" fmla="*/ 1 w 33"/>
                    <a:gd name="T13" fmla="*/ 0 h 111"/>
                    <a:gd name="T14" fmla="*/ 1 w 33"/>
                    <a:gd name="T15" fmla="*/ 1 h 111"/>
                    <a:gd name="T16" fmla="*/ 1 w 33"/>
                    <a:gd name="T17" fmla="*/ 1 h 111"/>
                    <a:gd name="T18" fmla="*/ 1 w 33"/>
                    <a:gd name="T19" fmla="*/ 1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11"/>
                    <a:gd name="T32" fmla="*/ 33 w 33"/>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11">
                      <a:moveTo>
                        <a:pt x="33" y="17"/>
                      </a:moveTo>
                      <a:lnTo>
                        <a:pt x="26" y="102"/>
                      </a:lnTo>
                      <a:lnTo>
                        <a:pt x="16" y="111"/>
                      </a:lnTo>
                      <a:lnTo>
                        <a:pt x="5" y="102"/>
                      </a:lnTo>
                      <a:lnTo>
                        <a:pt x="0" y="17"/>
                      </a:lnTo>
                      <a:lnTo>
                        <a:pt x="5" y="4"/>
                      </a:lnTo>
                      <a:lnTo>
                        <a:pt x="16" y="0"/>
                      </a:lnTo>
                      <a:lnTo>
                        <a:pt x="33" y="17"/>
                      </a:lnTo>
                      <a:close/>
                    </a:path>
                  </a:pathLst>
                </a:custGeom>
                <a:solidFill>
                  <a:srgbClr val="000000"/>
                </a:solidFill>
                <a:ln w="9525">
                  <a:noFill/>
                  <a:round/>
                  <a:headEnd/>
                  <a:tailEnd/>
                </a:ln>
              </p:spPr>
              <p:txBody>
                <a:bodyPr/>
                <a:lstStyle/>
                <a:p>
                  <a:pPr eaLnBrk="0" hangingPunct="0"/>
                  <a:endParaRPr lang="fr-FR"/>
                </a:p>
              </p:txBody>
            </p:sp>
            <p:sp>
              <p:nvSpPr>
                <p:cNvPr id="58" name="Freeform 105"/>
                <p:cNvSpPr>
                  <a:spLocks/>
                </p:cNvSpPr>
                <p:nvPr/>
              </p:nvSpPr>
              <p:spPr bwMode="auto">
                <a:xfrm>
                  <a:off x="4798" y="2580"/>
                  <a:ext cx="18" cy="61"/>
                </a:xfrm>
                <a:custGeom>
                  <a:avLst/>
                  <a:gdLst>
                    <a:gd name="T0" fmla="*/ 1 w 32"/>
                    <a:gd name="T1" fmla="*/ 1 h 85"/>
                    <a:gd name="T2" fmla="*/ 1 w 32"/>
                    <a:gd name="T3" fmla="*/ 3 h 85"/>
                    <a:gd name="T4" fmla="*/ 1 w 32"/>
                    <a:gd name="T5" fmla="*/ 3 h 85"/>
                    <a:gd name="T6" fmla="*/ 1 w 32"/>
                    <a:gd name="T7" fmla="*/ 3 h 85"/>
                    <a:gd name="T8" fmla="*/ 0 w 32"/>
                    <a:gd name="T9" fmla="*/ 1 h 85"/>
                    <a:gd name="T10" fmla="*/ 1 w 32"/>
                    <a:gd name="T11" fmla="*/ 1 h 85"/>
                    <a:gd name="T12" fmla="*/ 1 w 32"/>
                    <a:gd name="T13" fmla="*/ 0 h 85"/>
                    <a:gd name="T14" fmla="*/ 1 w 32"/>
                    <a:gd name="T15" fmla="*/ 1 h 85"/>
                    <a:gd name="T16" fmla="*/ 1 w 32"/>
                    <a:gd name="T17" fmla="*/ 1 h 85"/>
                    <a:gd name="T18" fmla="*/ 1 w 32"/>
                    <a:gd name="T19" fmla="*/ 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5"/>
                    <a:gd name="T32" fmla="*/ 32 w 3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5">
                      <a:moveTo>
                        <a:pt x="32" y="16"/>
                      </a:moveTo>
                      <a:lnTo>
                        <a:pt x="26" y="76"/>
                      </a:lnTo>
                      <a:lnTo>
                        <a:pt x="16" y="85"/>
                      </a:lnTo>
                      <a:lnTo>
                        <a:pt x="6" y="73"/>
                      </a:lnTo>
                      <a:lnTo>
                        <a:pt x="0" y="16"/>
                      </a:lnTo>
                      <a:lnTo>
                        <a:pt x="5" y="4"/>
                      </a:lnTo>
                      <a:lnTo>
                        <a:pt x="16" y="0"/>
                      </a:lnTo>
                      <a:lnTo>
                        <a:pt x="32" y="16"/>
                      </a:lnTo>
                      <a:close/>
                    </a:path>
                  </a:pathLst>
                </a:custGeom>
                <a:solidFill>
                  <a:srgbClr val="000000"/>
                </a:solidFill>
                <a:ln w="9525">
                  <a:noFill/>
                  <a:round/>
                  <a:headEnd/>
                  <a:tailEnd/>
                </a:ln>
              </p:spPr>
              <p:txBody>
                <a:bodyPr/>
                <a:lstStyle/>
                <a:p>
                  <a:pPr eaLnBrk="0" hangingPunct="0"/>
                  <a:endParaRPr lang="fr-FR"/>
                </a:p>
              </p:txBody>
            </p:sp>
            <p:sp>
              <p:nvSpPr>
                <p:cNvPr id="59" name="Freeform 106"/>
                <p:cNvSpPr>
                  <a:spLocks/>
                </p:cNvSpPr>
                <p:nvPr/>
              </p:nvSpPr>
              <p:spPr bwMode="auto">
                <a:xfrm>
                  <a:off x="4710" y="2580"/>
                  <a:ext cx="22" cy="58"/>
                </a:xfrm>
                <a:custGeom>
                  <a:avLst/>
                  <a:gdLst>
                    <a:gd name="T0" fmla="*/ 1 w 40"/>
                    <a:gd name="T1" fmla="*/ 1 h 85"/>
                    <a:gd name="T2" fmla="*/ 1 w 40"/>
                    <a:gd name="T3" fmla="*/ 1 h 85"/>
                    <a:gd name="T4" fmla="*/ 1 w 40"/>
                    <a:gd name="T5" fmla="*/ 1 h 85"/>
                    <a:gd name="T6" fmla="*/ 1 w 40"/>
                    <a:gd name="T7" fmla="*/ 1 h 85"/>
                    <a:gd name="T8" fmla="*/ 0 w 40"/>
                    <a:gd name="T9" fmla="*/ 1 h 85"/>
                    <a:gd name="T10" fmla="*/ 1 w 40"/>
                    <a:gd name="T11" fmla="*/ 1 h 85"/>
                    <a:gd name="T12" fmla="*/ 1 w 40"/>
                    <a:gd name="T13" fmla="*/ 0 h 85"/>
                    <a:gd name="T14" fmla="*/ 1 w 40"/>
                    <a:gd name="T15" fmla="*/ 1 h 85"/>
                    <a:gd name="T16" fmla="*/ 1 w 40"/>
                    <a:gd name="T17" fmla="*/ 1 h 85"/>
                    <a:gd name="T18" fmla="*/ 1 w 40"/>
                    <a:gd name="T19" fmla="*/ 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5"/>
                    <a:gd name="T32" fmla="*/ 40 w 4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5">
                      <a:moveTo>
                        <a:pt x="40" y="12"/>
                      </a:moveTo>
                      <a:lnTo>
                        <a:pt x="34" y="68"/>
                      </a:lnTo>
                      <a:lnTo>
                        <a:pt x="23" y="85"/>
                      </a:lnTo>
                      <a:lnTo>
                        <a:pt x="12" y="72"/>
                      </a:lnTo>
                      <a:lnTo>
                        <a:pt x="0" y="11"/>
                      </a:lnTo>
                      <a:lnTo>
                        <a:pt x="7" y="1"/>
                      </a:lnTo>
                      <a:lnTo>
                        <a:pt x="20" y="0"/>
                      </a:lnTo>
                      <a:lnTo>
                        <a:pt x="40" y="12"/>
                      </a:lnTo>
                      <a:close/>
                    </a:path>
                  </a:pathLst>
                </a:custGeom>
                <a:solidFill>
                  <a:srgbClr val="000000"/>
                </a:solidFill>
                <a:ln w="9525">
                  <a:noFill/>
                  <a:round/>
                  <a:headEnd/>
                  <a:tailEnd/>
                </a:ln>
              </p:spPr>
              <p:txBody>
                <a:bodyPr/>
                <a:lstStyle/>
                <a:p>
                  <a:pPr eaLnBrk="0" hangingPunct="0"/>
                  <a:endParaRPr lang="fr-FR"/>
                </a:p>
              </p:txBody>
            </p:sp>
            <p:sp>
              <p:nvSpPr>
                <p:cNvPr id="60" name="Freeform 107"/>
                <p:cNvSpPr>
                  <a:spLocks/>
                </p:cNvSpPr>
                <p:nvPr/>
              </p:nvSpPr>
              <p:spPr bwMode="auto">
                <a:xfrm>
                  <a:off x="4608" y="2577"/>
                  <a:ext cx="20" cy="61"/>
                </a:xfrm>
                <a:custGeom>
                  <a:avLst/>
                  <a:gdLst>
                    <a:gd name="T0" fmla="*/ 1 w 37"/>
                    <a:gd name="T1" fmla="*/ 1 h 89"/>
                    <a:gd name="T2" fmla="*/ 1 w 37"/>
                    <a:gd name="T3" fmla="*/ 1 h 89"/>
                    <a:gd name="T4" fmla="*/ 1 w 37"/>
                    <a:gd name="T5" fmla="*/ 2 h 89"/>
                    <a:gd name="T6" fmla="*/ 1 w 37"/>
                    <a:gd name="T7" fmla="*/ 1 h 89"/>
                    <a:gd name="T8" fmla="*/ 0 w 37"/>
                    <a:gd name="T9" fmla="*/ 1 h 89"/>
                    <a:gd name="T10" fmla="*/ 1 w 37"/>
                    <a:gd name="T11" fmla="*/ 1 h 89"/>
                    <a:gd name="T12" fmla="*/ 1 w 37"/>
                    <a:gd name="T13" fmla="*/ 0 h 89"/>
                    <a:gd name="T14" fmla="*/ 1 w 37"/>
                    <a:gd name="T15" fmla="*/ 1 h 89"/>
                    <a:gd name="T16" fmla="*/ 1 w 37"/>
                    <a:gd name="T17" fmla="*/ 1 h 89"/>
                    <a:gd name="T18" fmla="*/ 1 w 37"/>
                    <a:gd name="T19" fmla="*/ 1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89"/>
                    <a:gd name="T32" fmla="*/ 37 w 3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89">
                      <a:moveTo>
                        <a:pt x="37" y="17"/>
                      </a:moveTo>
                      <a:lnTo>
                        <a:pt x="33" y="73"/>
                      </a:lnTo>
                      <a:lnTo>
                        <a:pt x="21" y="89"/>
                      </a:lnTo>
                      <a:lnTo>
                        <a:pt x="8" y="75"/>
                      </a:lnTo>
                      <a:lnTo>
                        <a:pt x="0" y="17"/>
                      </a:lnTo>
                      <a:lnTo>
                        <a:pt x="5" y="5"/>
                      </a:lnTo>
                      <a:lnTo>
                        <a:pt x="19" y="0"/>
                      </a:lnTo>
                      <a:lnTo>
                        <a:pt x="37" y="17"/>
                      </a:lnTo>
                      <a:close/>
                    </a:path>
                  </a:pathLst>
                </a:custGeom>
                <a:solidFill>
                  <a:srgbClr val="000000"/>
                </a:solidFill>
                <a:ln w="9525">
                  <a:noFill/>
                  <a:round/>
                  <a:headEnd/>
                  <a:tailEnd/>
                </a:ln>
              </p:spPr>
              <p:txBody>
                <a:bodyPr/>
                <a:lstStyle/>
                <a:p>
                  <a:pPr eaLnBrk="0" hangingPunct="0"/>
                  <a:endParaRPr lang="fr-FR"/>
                </a:p>
              </p:txBody>
            </p:sp>
            <p:sp>
              <p:nvSpPr>
                <p:cNvPr id="61" name="Freeform 108"/>
                <p:cNvSpPr>
                  <a:spLocks/>
                </p:cNvSpPr>
                <p:nvPr/>
              </p:nvSpPr>
              <p:spPr bwMode="auto">
                <a:xfrm>
                  <a:off x="4520" y="2583"/>
                  <a:ext cx="22" cy="66"/>
                </a:xfrm>
                <a:custGeom>
                  <a:avLst/>
                  <a:gdLst>
                    <a:gd name="T0" fmla="*/ 1 w 40"/>
                    <a:gd name="T1" fmla="*/ 1 h 96"/>
                    <a:gd name="T2" fmla="*/ 1 w 40"/>
                    <a:gd name="T3" fmla="*/ 1 h 96"/>
                    <a:gd name="T4" fmla="*/ 1 w 40"/>
                    <a:gd name="T5" fmla="*/ 2 h 96"/>
                    <a:gd name="T6" fmla="*/ 1 w 40"/>
                    <a:gd name="T7" fmla="*/ 2 h 96"/>
                    <a:gd name="T8" fmla="*/ 1 w 40"/>
                    <a:gd name="T9" fmla="*/ 2 h 96"/>
                    <a:gd name="T10" fmla="*/ 1 w 40"/>
                    <a:gd name="T11" fmla="*/ 1 h 96"/>
                    <a:gd name="T12" fmla="*/ 0 w 40"/>
                    <a:gd name="T13" fmla="*/ 1 h 96"/>
                    <a:gd name="T14" fmla="*/ 1 w 40"/>
                    <a:gd name="T15" fmla="*/ 1 h 96"/>
                    <a:gd name="T16" fmla="*/ 1 w 40"/>
                    <a:gd name="T17" fmla="*/ 0 h 96"/>
                    <a:gd name="T18" fmla="*/ 1 w 40"/>
                    <a:gd name="T19" fmla="*/ 1 h 96"/>
                    <a:gd name="T20" fmla="*/ 1 w 40"/>
                    <a:gd name="T21" fmla="*/ 1 h 96"/>
                    <a:gd name="T22" fmla="*/ 1 w 40"/>
                    <a:gd name="T23" fmla="*/ 1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96"/>
                    <a:gd name="T38" fmla="*/ 40 w 4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96">
                      <a:moveTo>
                        <a:pt x="40" y="15"/>
                      </a:moveTo>
                      <a:lnTo>
                        <a:pt x="37" y="41"/>
                      </a:lnTo>
                      <a:lnTo>
                        <a:pt x="37" y="85"/>
                      </a:lnTo>
                      <a:lnTo>
                        <a:pt x="26" y="96"/>
                      </a:lnTo>
                      <a:lnTo>
                        <a:pt x="16" y="85"/>
                      </a:lnTo>
                      <a:lnTo>
                        <a:pt x="5" y="44"/>
                      </a:lnTo>
                      <a:lnTo>
                        <a:pt x="0" y="13"/>
                      </a:lnTo>
                      <a:lnTo>
                        <a:pt x="5" y="3"/>
                      </a:lnTo>
                      <a:lnTo>
                        <a:pt x="20" y="0"/>
                      </a:lnTo>
                      <a:lnTo>
                        <a:pt x="40" y="15"/>
                      </a:lnTo>
                      <a:close/>
                    </a:path>
                  </a:pathLst>
                </a:custGeom>
                <a:solidFill>
                  <a:srgbClr val="000000"/>
                </a:solidFill>
                <a:ln w="9525">
                  <a:noFill/>
                  <a:round/>
                  <a:headEnd/>
                  <a:tailEnd/>
                </a:ln>
              </p:spPr>
              <p:txBody>
                <a:bodyPr/>
                <a:lstStyle/>
                <a:p>
                  <a:pPr eaLnBrk="0" hangingPunct="0"/>
                  <a:endParaRPr lang="fr-FR"/>
                </a:p>
              </p:txBody>
            </p:sp>
            <p:sp>
              <p:nvSpPr>
                <p:cNvPr id="62" name="Freeform 109"/>
                <p:cNvSpPr>
                  <a:spLocks/>
                </p:cNvSpPr>
                <p:nvPr/>
              </p:nvSpPr>
              <p:spPr bwMode="auto">
                <a:xfrm>
                  <a:off x="4778" y="1757"/>
                  <a:ext cx="168" cy="89"/>
                </a:xfrm>
                <a:custGeom>
                  <a:avLst/>
                  <a:gdLst>
                    <a:gd name="T0" fmla="*/ 1 w 305"/>
                    <a:gd name="T1" fmla="*/ 0 h 128"/>
                    <a:gd name="T2" fmla="*/ 1 w 305"/>
                    <a:gd name="T3" fmla="*/ 1 h 128"/>
                    <a:gd name="T4" fmla="*/ 1 w 305"/>
                    <a:gd name="T5" fmla="*/ 1 h 128"/>
                    <a:gd name="T6" fmla="*/ 1 w 305"/>
                    <a:gd name="T7" fmla="*/ 2 h 128"/>
                    <a:gd name="T8" fmla="*/ 1 w 305"/>
                    <a:gd name="T9" fmla="*/ 3 h 128"/>
                    <a:gd name="T10" fmla="*/ 1 w 305"/>
                    <a:gd name="T11" fmla="*/ 3 h 128"/>
                    <a:gd name="T12" fmla="*/ 1 w 305"/>
                    <a:gd name="T13" fmla="*/ 3 h 128"/>
                    <a:gd name="T14" fmla="*/ 1 w 305"/>
                    <a:gd name="T15" fmla="*/ 3 h 128"/>
                    <a:gd name="T16" fmla="*/ 1 w 305"/>
                    <a:gd name="T17" fmla="*/ 3 h 128"/>
                    <a:gd name="T18" fmla="*/ 1 w 305"/>
                    <a:gd name="T19" fmla="*/ 2 h 128"/>
                    <a:gd name="T20" fmla="*/ 1 w 305"/>
                    <a:gd name="T21" fmla="*/ 1 h 128"/>
                    <a:gd name="T22" fmla="*/ 1 w 305"/>
                    <a:gd name="T23" fmla="*/ 1 h 128"/>
                    <a:gd name="T24" fmla="*/ 1 w 305"/>
                    <a:gd name="T25" fmla="*/ 1 h 128"/>
                    <a:gd name="T26" fmla="*/ 1 w 305"/>
                    <a:gd name="T27" fmla="*/ 1 h 128"/>
                    <a:gd name="T28" fmla="*/ 0 w 305"/>
                    <a:gd name="T29" fmla="*/ 1 h 128"/>
                    <a:gd name="T30" fmla="*/ 1 w 305"/>
                    <a:gd name="T31" fmla="*/ 0 h 128"/>
                    <a:gd name="T32" fmla="*/ 1 w 305"/>
                    <a:gd name="T33" fmla="*/ 0 h 128"/>
                    <a:gd name="T34" fmla="*/ 1 w 305"/>
                    <a:gd name="T35" fmla="*/ 0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5"/>
                    <a:gd name="T55" fmla="*/ 0 h 128"/>
                    <a:gd name="T56" fmla="*/ 305 w 305"/>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5" h="128">
                      <a:moveTo>
                        <a:pt x="12" y="0"/>
                      </a:moveTo>
                      <a:lnTo>
                        <a:pt x="171" y="6"/>
                      </a:lnTo>
                      <a:lnTo>
                        <a:pt x="239" y="30"/>
                      </a:lnTo>
                      <a:lnTo>
                        <a:pt x="293" y="81"/>
                      </a:lnTo>
                      <a:lnTo>
                        <a:pt x="301" y="97"/>
                      </a:lnTo>
                      <a:lnTo>
                        <a:pt x="305" y="115"/>
                      </a:lnTo>
                      <a:lnTo>
                        <a:pt x="295" y="128"/>
                      </a:lnTo>
                      <a:lnTo>
                        <a:pt x="263" y="120"/>
                      </a:lnTo>
                      <a:lnTo>
                        <a:pt x="252" y="107"/>
                      </a:lnTo>
                      <a:lnTo>
                        <a:pt x="231" y="81"/>
                      </a:lnTo>
                      <a:lnTo>
                        <a:pt x="206" y="59"/>
                      </a:lnTo>
                      <a:lnTo>
                        <a:pt x="178" y="45"/>
                      </a:lnTo>
                      <a:lnTo>
                        <a:pt x="149" y="34"/>
                      </a:lnTo>
                      <a:lnTo>
                        <a:pt x="12" y="21"/>
                      </a:lnTo>
                      <a:lnTo>
                        <a:pt x="0" y="10"/>
                      </a:lnTo>
                      <a:lnTo>
                        <a:pt x="12" y="0"/>
                      </a:lnTo>
                      <a:close/>
                    </a:path>
                  </a:pathLst>
                </a:custGeom>
                <a:solidFill>
                  <a:srgbClr val="000000"/>
                </a:solidFill>
                <a:ln w="9525">
                  <a:noFill/>
                  <a:round/>
                  <a:headEnd/>
                  <a:tailEnd/>
                </a:ln>
              </p:spPr>
              <p:txBody>
                <a:bodyPr/>
                <a:lstStyle/>
                <a:p>
                  <a:pPr eaLnBrk="0" hangingPunct="0"/>
                  <a:endParaRPr lang="fr-FR"/>
                </a:p>
              </p:txBody>
            </p:sp>
            <p:sp>
              <p:nvSpPr>
                <p:cNvPr id="63" name="Freeform 110"/>
                <p:cNvSpPr>
                  <a:spLocks/>
                </p:cNvSpPr>
                <p:nvPr/>
              </p:nvSpPr>
              <p:spPr bwMode="auto">
                <a:xfrm>
                  <a:off x="4310" y="2032"/>
                  <a:ext cx="135" cy="481"/>
                </a:xfrm>
                <a:custGeom>
                  <a:avLst/>
                  <a:gdLst>
                    <a:gd name="T0" fmla="*/ 1 w 244"/>
                    <a:gd name="T1" fmla="*/ 1 h 693"/>
                    <a:gd name="T2" fmla="*/ 1 w 244"/>
                    <a:gd name="T3" fmla="*/ 3 h 693"/>
                    <a:gd name="T4" fmla="*/ 1 w 244"/>
                    <a:gd name="T5" fmla="*/ 5 h 693"/>
                    <a:gd name="T6" fmla="*/ 1 w 244"/>
                    <a:gd name="T7" fmla="*/ 7 h 693"/>
                    <a:gd name="T8" fmla="*/ 1 w 244"/>
                    <a:gd name="T9" fmla="*/ 11 h 693"/>
                    <a:gd name="T10" fmla="*/ 1 w 244"/>
                    <a:gd name="T11" fmla="*/ 14 h 693"/>
                    <a:gd name="T12" fmla="*/ 1 w 244"/>
                    <a:gd name="T13" fmla="*/ 17 h 693"/>
                    <a:gd name="T14" fmla="*/ 1 w 244"/>
                    <a:gd name="T15" fmla="*/ 18 h 693"/>
                    <a:gd name="T16" fmla="*/ 1 w 244"/>
                    <a:gd name="T17" fmla="*/ 18 h 693"/>
                    <a:gd name="T18" fmla="*/ 1 w 244"/>
                    <a:gd name="T19" fmla="*/ 18 h 693"/>
                    <a:gd name="T20" fmla="*/ 1 w 244"/>
                    <a:gd name="T21" fmla="*/ 18 h 693"/>
                    <a:gd name="T22" fmla="*/ 1 w 244"/>
                    <a:gd name="T23" fmla="*/ 14 h 693"/>
                    <a:gd name="T24" fmla="*/ 1 w 244"/>
                    <a:gd name="T25" fmla="*/ 12 h 693"/>
                    <a:gd name="T26" fmla="*/ 1 w 244"/>
                    <a:gd name="T27" fmla="*/ 5 h 693"/>
                    <a:gd name="T28" fmla="*/ 1 w 244"/>
                    <a:gd name="T29" fmla="*/ 3 h 693"/>
                    <a:gd name="T30" fmla="*/ 0 w 244"/>
                    <a:gd name="T31" fmla="*/ 1 h 693"/>
                    <a:gd name="T32" fmla="*/ 1 w 244"/>
                    <a:gd name="T33" fmla="*/ 1 h 693"/>
                    <a:gd name="T34" fmla="*/ 1 w 244"/>
                    <a:gd name="T35" fmla="*/ 0 h 693"/>
                    <a:gd name="T36" fmla="*/ 1 w 244"/>
                    <a:gd name="T37" fmla="*/ 1 h 693"/>
                    <a:gd name="T38" fmla="*/ 1 w 244"/>
                    <a:gd name="T39" fmla="*/ 1 h 6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4"/>
                    <a:gd name="T61" fmla="*/ 0 h 693"/>
                    <a:gd name="T62" fmla="*/ 244 w 244"/>
                    <a:gd name="T63" fmla="*/ 693 h 6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4" h="693">
                      <a:moveTo>
                        <a:pt x="46" y="21"/>
                      </a:moveTo>
                      <a:lnTo>
                        <a:pt x="55" y="106"/>
                      </a:lnTo>
                      <a:lnTo>
                        <a:pt x="70" y="192"/>
                      </a:lnTo>
                      <a:lnTo>
                        <a:pt x="98" y="256"/>
                      </a:lnTo>
                      <a:lnTo>
                        <a:pt x="164" y="422"/>
                      </a:lnTo>
                      <a:lnTo>
                        <a:pt x="201" y="532"/>
                      </a:lnTo>
                      <a:lnTo>
                        <a:pt x="244" y="658"/>
                      </a:lnTo>
                      <a:lnTo>
                        <a:pt x="243" y="681"/>
                      </a:lnTo>
                      <a:lnTo>
                        <a:pt x="225" y="693"/>
                      </a:lnTo>
                      <a:lnTo>
                        <a:pt x="205" y="693"/>
                      </a:lnTo>
                      <a:lnTo>
                        <a:pt x="191" y="676"/>
                      </a:lnTo>
                      <a:lnTo>
                        <a:pt x="152" y="548"/>
                      </a:lnTo>
                      <a:lnTo>
                        <a:pt x="126" y="434"/>
                      </a:lnTo>
                      <a:lnTo>
                        <a:pt x="49" y="198"/>
                      </a:lnTo>
                      <a:lnTo>
                        <a:pt x="21" y="110"/>
                      </a:lnTo>
                      <a:lnTo>
                        <a:pt x="0" y="22"/>
                      </a:lnTo>
                      <a:lnTo>
                        <a:pt x="6" y="5"/>
                      </a:lnTo>
                      <a:lnTo>
                        <a:pt x="22" y="0"/>
                      </a:lnTo>
                      <a:lnTo>
                        <a:pt x="46" y="21"/>
                      </a:lnTo>
                      <a:close/>
                    </a:path>
                  </a:pathLst>
                </a:custGeom>
                <a:solidFill>
                  <a:srgbClr val="000000"/>
                </a:solidFill>
                <a:ln w="9525">
                  <a:noFill/>
                  <a:round/>
                  <a:headEnd/>
                  <a:tailEnd/>
                </a:ln>
              </p:spPr>
              <p:txBody>
                <a:bodyPr/>
                <a:lstStyle/>
                <a:p>
                  <a:pPr eaLnBrk="0" hangingPunct="0"/>
                  <a:endParaRPr lang="fr-FR"/>
                </a:p>
              </p:txBody>
            </p:sp>
            <p:sp>
              <p:nvSpPr>
                <p:cNvPr id="64" name="Freeform 111"/>
                <p:cNvSpPr>
                  <a:spLocks/>
                </p:cNvSpPr>
                <p:nvPr/>
              </p:nvSpPr>
              <p:spPr bwMode="auto">
                <a:xfrm>
                  <a:off x="4442" y="2444"/>
                  <a:ext cx="482" cy="89"/>
                </a:xfrm>
                <a:custGeom>
                  <a:avLst/>
                  <a:gdLst>
                    <a:gd name="T0" fmla="*/ 1 w 871"/>
                    <a:gd name="T1" fmla="*/ 3 h 127"/>
                    <a:gd name="T2" fmla="*/ 1 w 871"/>
                    <a:gd name="T3" fmla="*/ 2 h 127"/>
                    <a:gd name="T4" fmla="*/ 1 w 871"/>
                    <a:gd name="T5" fmla="*/ 2 h 127"/>
                    <a:gd name="T6" fmla="*/ 2 w 871"/>
                    <a:gd name="T7" fmla="*/ 1 h 127"/>
                    <a:gd name="T8" fmla="*/ 2 w 871"/>
                    <a:gd name="T9" fmla="*/ 1 h 127"/>
                    <a:gd name="T10" fmla="*/ 2 w 871"/>
                    <a:gd name="T11" fmla="*/ 0 h 127"/>
                    <a:gd name="T12" fmla="*/ 2 w 871"/>
                    <a:gd name="T13" fmla="*/ 1 h 127"/>
                    <a:gd name="T14" fmla="*/ 2 w 871"/>
                    <a:gd name="T15" fmla="*/ 1 h 127"/>
                    <a:gd name="T16" fmla="*/ 2 w 871"/>
                    <a:gd name="T17" fmla="*/ 1 h 127"/>
                    <a:gd name="T18" fmla="*/ 2 w 871"/>
                    <a:gd name="T19" fmla="*/ 1 h 127"/>
                    <a:gd name="T20" fmla="*/ 2 w 871"/>
                    <a:gd name="T21" fmla="*/ 2 h 127"/>
                    <a:gd name="T22" fmla="*/ 1 w 871"/>
                    <a:gd name="T23" fmla="*/ 3 h 127"/>
                    <a:gd name="T24" fmla="*/ 1 w 871"/>
                    <a:gd name="T25" fmla="*/ 3 h 127"/>
                    <a:gd name="T26" fmla="*/ 0 w 871"/>
                    <a:gd name="T27" fmla="*/ 4 h 127"/>
                    <a:gd name="T28" fmla="*/ 1 w 871"/>
                    <a:gd name="T29" fmla="*/ 3 h 127"/>
                    <a:gd name="T30" fmla="*/ 1 w 871"/>
                    <a:gd name="T31" fmla="*/ 3 h 127"/>
                    <a:gd name="T32" fmla="*/ 1 w 871"/>
                    <a:gd name="T33" fmla="*/ 3 h 127"/>
                    <a:gd name="T34" fmla="*/ 1 w 871"/>
                    <a:gd name="T35" fmla="*/ 3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1"/>
                    <a:gd name="T55" fmla="*/ 0 h 127"/>
                    <a:gd name="T56" fmla="*/ 871 w 871"/>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1" h="127">
                      <a:moveTo>
                        <a:pt x="27" y="93"/>
                      </a:moveTo>
                      <a:lnTo>
                        <a:pt x="185" y="72"/>
                      </a:lnTo>
                      <a:lnTo>
                        <a:pt x="334" y="58"/>
                      </a:lnTo>
                      <a:lnTo>
                        <a:pt x="589" y="24"/>
                      </a:lnTo>
                      <a:lnTo>
                        <a:pt x="708" y="8"/>
                      </a:lnTo>
                      <a:lnTo>
                        <a:pt x="844" y="0"/>
                      </a:lnTo>
                      <a:lnTo>
                        <a:pt x="865" y="9"/>
                      </a:lnTo>
                      <a:lnTo>
                        <a:pt x="871" y="27"/>
                      </a:lnTo>
                      <a:lnTo>
                        <a:pt x="865" y="45"/>
                      </a:lnTo>
                      <a:lnTo>
                        <a:pt x="844" y="53"/>
                      </a:lnTo>
                      <a:lnTo>
                        <a:pt x="591" y="73"/>
                      </a:lnTo>
                      <a:lnTo>
                        <a:pt x="473" y="90"/>
                      </a:lnTo>
                      <a:lnTo>
                        <a:pt x="338" y="104"/>
                      </a:lnTo>
                      <a:lnTo>
                        <a:pt x="0" y="127"/>
                      </a:lnTo>
                      <a:lnTo>
                        <a:pt x="3" y="113"/>
                      </a:lnTo>
                      <a:lnTo>
                        <a:pt x="27" y="93"/>
                      </a:lnTo>
                      <a:close/>
                    </a:path>
                  </a:pathLst>
                </a:custGeom>
                <a:solidFill>
                  <a:srgbClr val="000000"/>
                </a:solidFill>
                <a:ln w="9525">
                  <a:noFill/>
                  <a:round/>
                  <a:headEnd/>
                  <a:tailEnd/>
                </a:ln>
              </p:spPr>
              <p:txBody>
                <a:bodyPr/>
                <a:lstStyle/>
                <a:p>
                  <a:pPr eaLnBrk="0" hangingPunct="0"/>
                  <a:endParaRPr lang="fr-FR"/>
                </a:p>
              </p:txBody>
            </p:sp>
            <p:sp>
              <p:nvSpPr>
                <p:cNvPr id="65" name="Freeform 112"/>
                <p:cNvSpPr>
                  <a:spLocks/>
                </p:cNvSpPr>
                <p:nvPr/>
              </p:nvSpPr>
              <p:spPr bwMode="auto">
                <a:xfrm>
                  <a:off x="4893" y="1732"/>
                  <a:ext cx="100" cy="751"/>
                </a:xfrm>
                <a:custGeom>
                  <a:avLst/>
                  <a:gdLst>
                    <a:gd name="T0" fmla="*/ 1 w 181"/>
                    <a:gd name="T1" fmla="*/ 1 h 1079"/>
                    <a:gd name="T2" fmla="*/ 1 w 181"/>
                    <a:gd name="T3" fmla="*/ 3 h 1079"/>
                    <a:gd name="T4" fmla="*/ 1 w 181"/>
                    <a:gd name="T5" fmla="*/ 7 h 1079"/>
                    <a:gd name="T6" fmla="*/ 1 w 181"/>
                    <a:gd name="T7" fmla="*/ 11 h 1079"/>
                    <a:gd name="T8" fmla="*/ 1 w 181"/>
                    <a:gd name="T9" fmla="*/ 15 h 1079"/>
                    <a:gd name="T10" fmla="*/ 1 w 181"/>
                    <a:gd name="T11" fmla="*/ 19 h 1079"/>
                    <a:gd name="T12" fmla="*/ 1 w 181"/>
                    <a:gd name="T13" fmla="*/ 24 h 1079"/>
                    <a:gd name="T14" fmla="*/ 1 w 181"/>
                    <a:gd name="T15" fmla="*/ 26 h 1079"/>
                    <a:gd name="T16" fmla="*/ 1 w 181"/>
                    <a:gd name="T17" fmla="*/ 28 h 1079"/>
                    <a:gd name="T18" fmla="*/ 1 w 181"/>
                    <a:gd name="T19" fmla="*/ 29 h 1079"/>
                    <a:gd name="T20" fmla="*/ 1 w 181"/>
                    <a:gd name="T21" fmla="*/ 29 h 1079"/>
                    <a:gd name="T22" fmla="*/ 0 w 181"/>
                    <a:gd name="T23" fmla="*/ 28 h 1079"/>
                    <a:gd name="T24" fmla="*/ 1 w 181"/>
                    <a:gd name="T25" fmla="*/ 24 h 1079"/>
                    <a:gd name="T26" fmla="*/ 1 w 181"/>
                    <a:gd name="T27" fmla="*/ 19 h 1079"/>
                    <a:gd name="T28" fmla="*/ 1 w 181"/>
                    <a:gd name="T29" fmla="*/ 17 h 1079"/>
                    <a:gd name="T30" fmla="*/ 1 w 181"/>
                    <a:gd name="T31" fmla="*/ 15 h 1079"/>
                    <a:gd name="T32" fmla="*/ 1 w 181"/>
                    <a:gd name="T33" fmla="*/ 11 h 1079"/>
                    <a:gd name="T34" fmla="*/ 1 w 181"/>
                    <a:gd name="T35" fmla="*/ 3 h 1079"/>
                    <a:gd name="T36" fmla="*/ 1 w 181"/>
                    <a:gd name="T37" fmla="*/ 1 h 1079"/>
                    <a:gd name="T38" fmla="*/ 1 w 181"/>
                    <a:gd name="T39" fmla="*/ 1 h 1079"/>
                    <a:gd name="T40" fmla="*/ 1 w 181"/>
                    <a:gd name="T41" fmla="*/ 1 h 1079"/>
                    <a:gd name="T42" fmla="*/ 1 w 181"/>
                    <a:gd name="T43" fmla="*/ 0 h 1079"/>
                    <a:gd name="T44" fmla="*/ 1 w 181"/>
                    <a:gd name="T45" fmla="*/ 1 h 1079"/>
                    <a:gd name="T46" fmla="*/ 1 w 181"/>
                    <a:gd name="T47" fmla="*/ 1 h 1079"/>
                    <a:gd name="T48" fmla="*/ 1 w 181"/>
                    <a:gd name="T49" fmla="*/ 1 h 10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1079"/>
                    <a:gd name="T77" fmla="*/ 181 w 181"/>
                    <a:gd name="T78" fmla="*/ 1079 h 10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1079">
                      <a:moveTo>
                        <a:pt x="170" y="15"/>
                      </a:moveTo>
                      <a:lnTo>
                        <a:pt x="181" y="116"/>
                      </a:lnTo>
                      <a:lnTo>
                        <a:pt x="173" y="278"/>
                      </a:lnTo>
                      <a:lnTo>
                        <a:pt x="153" y="417"/>
                      </a:lnTo>
                      <a:lnTo>
                        <a:pt x="126" y="556"/>
                      </a:lnTo>
                      <a:lnTo>
                        <a:pt x="97" y="720"/>
                      </a:lnTo>
                      <a:lnTo>
                        <a:pt x="76" y="892"/>
                      </a:lnTo>
                      <a:lnTo>
                        <a:pt x="68" y="975"/>
                      </a:lnTo>
                      <a:lnTo>
                        <a:pt x="53" y="1057"/>
                      </a:lnTo>
                      <a:lnTo>
                        <a:pt x="43" y="1075"/>
                      </a:lnTo>
                      <a:lnTo>
                        <a:pt x="23" y="1079"/>
                      </a:lnTo>
                      <a:lnTo>
                        <a:pt x="0" y="1049"/>
                      </a:lnTo>
                      <a:lnTo>
                        <a:pt x="19" y="890"/>
                      </a:lnTo>
                      <a:lnTo>
                        <a:pt x="43" y="710"/>
                      </a:lnTo>
                      <a:lnTo>
                        <a:pt x="59" y="625"/>
                      </a:lnTo>
                      <a:lnTo>
                        <a:pt x="75" y="548"/>
                      </a:lnTo>
                      <a:lnTo>
                        <a:pt x="107" y="408"/>
                      </a:lnTo>
                      <a:lnTo>
                        <a:pt x="141" y="105"/>
                      </a:lnTo>
                      <a:lnTo>
                        <a:pt x="129" y="45"/>
                      </a:lnTo>
                      <a:lnTo>
                        <a:pt x="136" y="21"/>
                      </a:lnTo>
                      <a:lnTo>
                        <a:pt x="150" y="4"/>
                      </a:lnTo>
                      <a:lnTo>
                        <a:pt x="164" y="0"/>
                      </a:lnTo>
                      <a:lnTo>
                        <a:pt x="170" y="15"/>
                      </a:lnTo>
                      <a:close/>
                    </a:path>
                  </a:pathLst>
                </a:custGeom>
                <a:solidFill>
                  <a:srgbClr val="000000"/>
                </a:solidFill>
                <a:ln w="9525">
                  <a:noFill/>
                  <a:round/>
                  <a:headEnd/>
                  <a:tailEnd/>
                </a:ln>
              </p:spPr>
              <p:txBody>
                <a:bodyPr/>
                <a:lstStyle/>
                <a:p>
                  <a:pPr eaLnBrk="0" hangingPunct="0"/>
                  <a:endParaRPr lang="fr-FR"/>
                </a:p>
              </p:txBody>
            </p:sp>
            <p:sp>
              <p:nvSpPr>
                <p:cNvPr id="66" name="Freeform 113"/>
                <p:cNvSpPr>
                  <a:spLocks/>
                </p:cNvSpPr>
                <p:nvPr/>
              </p:nvSpPr>
              <p:spPr bwMode="auto">
                <a:xfrm>
                  <a:off x="4310" y="1723"/>
                  <a:ext cx="656" cy="228"/>
                </a:xfrm>
                <a:custGeom>
                  <a:avLst/>
                  <a:gdLst>
                    <a:gd name="T0" fmla="*/ 3 w 1191"/>
                    <a:gd name="T1" fmla="*/ 1 h 326"/>
                    <a:gd name="T2" fmla="*/ 3 w 1191"/>
                    <a:gd name="T3" fmla="*/ 1 h 326"/>
                    <a:gd name="T4" fmla="*/ 2 w 1191"/>
                    <a:gd name="T5" fmla="*/ 1 h 326"/>
                    <a:gd name="T6" fmla="*/ 2 w 1191"/>
                    <a:gd name="T7" fmla="*/ 3 h 326"/>
                    <a:gd name="T8" fmla="*/ 1 w 1191"/>
                    <a:gd name="T9" fmla="*/ 4 h 326"/>
                    <a:gd name="T10" fmla="*/ 1 w 1191"/>
                    <a:gd name="T11" fmla="*/ 5 h 326"/>
                    <a:gd name="T12" fmla="*/ 1 w 1191"/>
                    <a:gd name="T13" fmla="*/ 6 h 326"/>
                    <a:gd name="T14" fmla="*/ 1 w 1191"/>
                    <a:gd name="T15" fmla="*/ 6 h 326"/>
                    <a:gd name="T16" fmla="*/ 1 w 1191"/>
                    <a:gd name="T17" fmla="*/ 7 h 326"/>
                    <a:gd name="T18" fmla="*/ 1 w 1191"/>
                    <a:gd name="T19" fmla="*/ 9 h 326"/>
                    <a:gd name="T20" fmla="*/ 1 w 1191"/>
                    <a:gd name="T21" fmla="*/ 9 h 326"/>
                    <a:gd name="T22" fmla="*/ 1 w 1191"/>
                    <a:gd name="T23" fmla="*/ 9 h 326"/>
                    <a:gd name="T24" fmla="*/ 0 w 1191"/>
                    <a:gd name="T25" fmla="*/ 8 h 326"/>
                    <a:gd name="T26" fmla="*/ 1 w 1191"/>
                    <a:gd name="T27" fmla="*/ 8 h 326"/>
                    <a:gd name="T28" fmla="*/ 1 w 1191"/>
                    <a:gd name="T29" fmla="*/ 7 h 326"/>
                    <a:gd name="T30" fmla="*/ 1 w 1191"/>
                    <a:gd name="T31" fmla="*/ 6 h 326"/>
                    <a:gd name="T32" fmla="*/ 1 w 1191"/>
                    <a:gd name="T33" fmla="*/ 5 h 326"/>
                    <a:gd name="T34" fmla="*/ 1 w 1191"/>
                    <a:gd name="T35" fmla="*/ 4 h 326"/>
                    <a:gd name="T36" fmla="*/ 1 w 1191"/>
                    <a:gd name="T37" fmla="*/ 4 h 326"/>
                    <a:gd name="T38" fmla="*/ 1 w 1191"/>
                    <a:gd name="T39" fmla="*/ 2 h 326"/>
                    <a:gd name="T40" fmla="*/ 2 w 1191"/>
                    <a:gd name="T41" fmla="*/ 1 h 326"/>
                    <a:gd name="T42" fmla="*/ 2 w 1191"/>
                    <a:gd name="T43" fmla="*/ 1 h 326"/>
                    <a:gd name="T44" fmla="*/ 3 w 1191"/>
                    <a:gd name="T45" fmla="*/ 1 h 326"/>
                    <a:gd name="T46" fmla="*/ 3 w 1191"/>
                    <a:gd name="T47" fmla="*/ 0 h 326"/>
                    <a:gd name="T48" fmla="*/ 3 w 1191"/>
                    <a:gd name="T49" fmla="*/ 1 h 326"/>
                    <a:gd name="T50" fmla="*/ 3 w 1191"/>
                    <a:gd name="T51" fmla="*/ 1 h 326"/>
                    <a:gd name="T52" fmla="*/ 3 w 1191"/>
                    <a:gd name="T53" fmla="*/ 1 h 3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1"/>
                    <a:gd name="T82" fmla="*/ 0 h 326"/>
                    <a:gd name="T83" fmla="*/ 1191 w 1191"/>
                    <a:gd name="T84" fmla="*/ 326 h 3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1" h="326">
                      <a:moveTo>
                        <a:pt x="1182" y="21"/>
                      </a:moveTo>
                      <a:lnTo>
                        <a:pt x="1036" y="42"/>
                      </a:lnTo>
                      <a:lnTo>
                        <a:pt x="909" y="59"/>
                      </a:lnTo>
                      <a:lnTo>
                        <a:pt x="638" y="100"/>
                      </a:lnTo>
                      <a:lnTo>
                        <a:pt x="493" y="138"/>
                      </a:lnTo>
                      <a:lnTo>
                        <a:pt x="352" y="181"/>
                      </a:lnTo>
                      <a:lnTo>
                        <a:pt x="262" y="205"/>
                      </a:lnTo>
                      <a:lnTo>
                        <a:pt x="184" y="229"/>
                      </a:lnTo>
                      <a:lnTo>
                        <a:pt x="112" y="264"/>
                      </a:lnTo>
                      <a:lnTo>
                        <a:pt x="40" y="318"/>
                      </a:lnTo>
                      <a:lnTo>
                        <a:pt x="23" y="326"/>
                      </a:lnTo>
                      <a:lnTo>
                        <a:pt x="7" y="318"/>
                      </a:lnTo>
                      <a:lnTo>
                        <a:pt x="0" y="304"/>
                      </a:lnTo>
                      <a:lnTo>
                        <a:pt x="7" y="286"/>
                      </a:lnTo>
                      <a:lnTo>
                        <a:pt x="45" y="253"/>
                      </a:lnTo>
                      <a:lnTo>
                        <a:pt x="83" y="227"/>
                      </a:lnTo>
                      <a:lnTo>
                        <a:pt x="160" y="189"/>
                      </a:lnTo>
                      <a:lnTo>
                        <a:pt x="243" y="163"/>
                      </a:lnTo>
                      <a:lnTo>
                        <a:pt x="339" y="138"/>
                      </a:lnTo>
                      <a:lnTo>
                        <a:pt x="482" y="94"/>
                      </a:lnTo>
                      <a:lnTo>
                        <a:pt x="628" y="58"/>
                      </a:lnTo>
                      <a:lnTo>
                        <a:pt x="897" y="14"/>
                      </a:lnTo>
                      <a:lnTo>
                        <a:pt x="1025" y="3"/>
                      </a:lnTo>
                      <a:lnTo>
                        <a:pt x="1178" y="0"/>
                      </a:lnTo>
                      <a:lnTo>
                        <a:pt x="1191" y="9"/>
                      </a:lnTo>
                      <a:lnTo>
                        <a:pt x="1182" y="21"/>
                      </a:lnTo>
                      <a:close/>
                    </a:path>
                  </a:pathLst>
                </a:custGeom>
                <a:solidFill>
                  <a:srgbClr val="000000"/>
                </a:solidFill>
                <a:ln w="9525">
                  <a:noFill/>
                  <a:round/>
                  <a:headEnd/>
                  <a:tailEnd/>
                </a:ln>
              </p:spPr>
              <p:txBody>
                <a:bodyPr/>
                <a:lstStyle/>
                <a:p>
                  <a:pPr eaLnBrk="0" hangingPunct="0"/>
                  <a:endParaRPr lang="fr-FR"/>
                </a:p>
              </p:txBody>
            </p:sp>
            <p:sp>
              <p:nvSpPr>
                <p:cNvPr id="67" name="Freeform 114"/>
                <p:cNvSpPr>
                  <a:spLocks/>
                </p:cNvSpPr>
                <p:nvPr/>
              </p:nvSpPr>
              <p:spPr bwMode="auto">
                <a:xfrm>
                  <a:off x="4352" y="1790"/>
                  <a:ext cx="269" cy="381"/>
                </a:xfrm>
                <a:custGeom>
                  <a:avLst/>
                  <a:gdLst>
                    <a:gd name="T0" fmla="*/ 1 w 488"/>
                    <a:gd name="T1" fmla="*/ 15 h 546"/>
                    <a:gd name="T2" fmla="*/ 0 w 488"/>
                    <a:gd name="T3" fmla="*/ 9 h 546"/>
                    <a:gd name="T4" fmla="*/ 1 w 488"/>
                    <a:gd name="T5" fmla="*/ 7 h 546"/>
                    <a:gd name="T6" fmla="*/ 1 w 488"/>
                    <a:gd name="T7" fmla="*/ 6 h 546"/>
                    <a:gd name="T8" fmla="*/ 1 w 488"/>
                    <a:gd name="T9" fmla="*/ 5 h 546"/>
                    <a:gd name="T10" fmla="*/ 1 w 488"/>
                    <a:gd name="T11" fmla="*/ 4 h 546"/>
                    <a:gd name="T12" fmla="*/ 1 w 488"/>
                    <a:gd name="T13" fmla="*/ 3 h 546"/>
                    <a:gd name="T14" fmla="*/ 1 w 488"/>
                    <a:gd name="T15" fmla="*/ 1 h 546"/>
                    <a:gd name="T16" fmla="*/ 1 w 488"/>
                    <a:gd name="T17" fmla="*/ 1 h 546"/>
                    <a:gd name="T18" fmla="*/ 1 w 488"/>
                    <a:gd name="T19" fmla="*/ 1 h 546"/>
                    <a:gd name="T20" fmla="*/ 1 w 488"/>
                    <a:gd name="T21" fmla="*/ 0 h 546"/>
                    <a:gd name="T22" fmla="*/ 1 w 488"/>
                    <a:gd name="T23" fmla="*/ 1 h 546"/>
                    <a:gd name="T24" fmla="*/ 1 w 488"/>
                    <a:gd name="T25" fmla="*/ 1 h 546"/>
                    <a:gd name="T26" fmla="*/ 1 w 488"/>
                    <a:gd name="T27" fmla="*/ 1 h 546"/>
                    <a:gd name="T28" fmla="*/ 1 w 488"/>
                    <a:gd name="T29" fmla="*/ 2 h 546"/>
                    <a:gd name="T30" fmla="*/ 1 w 488"/>
                    <a:gd name="T31" fmla="*/ 3 h 546"/>
                    <a:gd name="T32" fmla="*/ 1 w 488"/>
                    <a:gd name="T33" fmla="*/ 4 h 546"/>
                    <a:gd name="T34" fmla="*/ 1 w 488"/>
                    <a:gd name="T35" fmla="*/ 5 h 546"/>
                    <a:gd name="T36" fmla="*/ 1 w 488"/>
                    <a:gd name="T37" fmla="*/ 6 h 546"/>
                    <a:gd name="T38" fmla="*/ 1 w 488"/>
                    <a:gd name="T39" fmla="*/ 7 h 546"/>
                    <a:gd name="T40" fmla="*/ 1 w 488"/>
                    <a:gd name="T41" fmla="*/ 10 h 546"/>
                    <a:gd name="T42" fmla="*/ 1 w 488"/>
                    <a:gd name="T43" fmla="*/ 12 h 546"/>
                    <a:gd name="T44" fmla="*/ 1 w 488"/>
                    <a:gd name="T45" fmla="*/ 15 h 546"/>
                    <a:gd name="T46" fmla="*/ 1 w 488"/>
                    <a:gd name="T47" fmla="*/ 15 h 546"/>
                    <a:gd name="T48" fmla="*/ 1 w 488"/>
                    <a:gd name="T49" fmla="*/ 15 h 546"/>
                    <a:gd name="T50" fmla="*/ 1 w 488"/>
                    <a:gd name="T51" fmla="*/ 15 h 5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46"/>
                    <a:gd name="T80" fmla="*/ 488 w 488"/>
                    <a:gd name="T81" fmla="*/ 546 h 5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46">
                      <a:moveTo>
                        <a:pt x="32" y="538"/>
                      </a:moveTo>
                      <a:lnTo>
                        <a:pt x="0" y="321"/>
                      </a:lnTo>
                      <a:lnTo>
                        <a:pt x="6" y="274"/>
                      </a:lnTo>
                      <a:lnTo>
                        <a:pt x="20" y="226"/>
                      </a:lnTo>
                      <a:lnTo>
                        <a:pt x="44" y="182"/>
                      </a:lnTo>
                      <a:lnTo>
                        <a:pt x="79" y="138"/>
                      </a:lnTo>
                      <a:lnTo>
                        <a:pt x="149" y="97"/>
                      </a:lnTo>
                      <a:lnTo>
                        <a:pt x="233" y="65"/>
                      </a:lnTo>
                      <a:lnTo>
                        <a:pt x="308" y="43"/>
                      </a:lnTo>
                      <a:lnTo>
                        <a:pt x="385" y="23"/>
                      </a:lnTo>
                      <a:lnTo>
                        <a:pt x="474" y="0"/>
                      </a:lnTo>
                      <a:lnTo>
                        <a:pt x="488" y="7"/>
                      </a:lnTo>
                      <a:lnTo>
                        <a:pt x="481" y="20"/>
                      </a:lnTo>
                      <a:lnTo>
                        <a:pt x="395" y="48"/>
                      </a:lnTo>
                      <a:lnTo>
                        <a:pt x="323" y="77"/>
                      </a:lnTo>
                      <a:lnTo>
                        <a:pt x="251" y="109"/>
                      </a:lnTo>
                      <a:lnTo>
                        <a:pt x="170" y="145"/>
                      </a:lnTo>
                      <a:lnTo>
                        <a:pt x="116" y="177"/>
                      </a:lnTo>
                      <a:lnTo>
                        <a:pt x="83" y="216"/>
                      </a:lnTo>
                      <a:lnTo>
                        <a:pt x="59" y="256"/>
                      </a:lnTo>
                      <a:lnTo>
                        <a:pt x="35" y="341"/>
                      </a:lnTo>
                      <a:lnTo>
                        <a:pt x="36" y="432"/>
                      </a:lnTo>
                      <a:lnTo>
                        <a:pt x="53" y="532"/>
                      </a:lnTo>
                      <a:lnTo>
                        <a:pt x="45" y="546"/>
                      </a:lnTo>
                      <a:lnTo>
                        <a:pt x="32" y="538"/>
                      </a:lnTo>
                      <a:close/>
                    </a:path>
                  </a:pathLst>
                </a:custGeom>
                <a:solidFill>
                  <a:srgbClr val="000000"/>
                </a:solidFill>
                <a:ln w="9525">
                  <a:noFill/>
                  <a:round/>
                  <a:headEnd/>
                  <a:tailEnd/>
                </a:ln>
              </p:spPr>
              <p:txBody>
                <a:bodyPr/>
                <a:lstStyle/>
                <a:p>
                  <a:pPr eaLnBrk="0" hangingPunct="0"/>
                  <a:endParaRPr lang="fr-FR"/>
                </a:p>
              </p:txBody>
            </p:sp>
          </p:grpSp>
        </p:grpSp>
      </p:grpSp>
      <p:sp>
        <p:nvSpPr>
          <p:cNvPr id="68" name="TextBox 108"/>
          <p:cNvSpPr txBox="1">
            <a:spLocks noChangeArrowheads="1"/>
          </p:cNvSpPr>
          <p:nvPr/>
        </p:nvSpPr>
        <p:spPr bwMode="auto">
          <a:xfrm>
            <a:off x="6254750" y="4143375"/>
            <a:ext cx="1519238" cy="307975"/>
          </a:xfrm>
          <a:prstGeom prst="rect">
            <a:avLst/>
          </a:prstGeom>
          <a:noFill/>
          <a:ln w="9525">
            <a:noFill/>
            <a:miter lim="800000"/>
            <a:headEnd/>
            <a:tailEnd/>
          </a:ln>
        </p:spPr>
        <p:txBody>
          <a:bodyPr wrap="none">
            <a:spAutoFit/>
          </a:bodyPr>
          <a:lstStyle/>
          <a:p>
            <a:pPr algn="ctr" eaLnBrk="0" hangingPunct="0"/>
            <a:r>
              <a:rPr lang="en-CA" sz="1400" i="1"/>
              <a:t>Strongly coupled</a:t>
            </a:r>
            <a:endParaRPr lang="fr-CA" sz="1400" i="1"/>
          </a:p>
        </p:txBody>
      </p:sp>
      <p:sp>
        <p:nvSpPr>
          <p:cNvPr id="69" name="TextBox 49"/>
          <p:cNvSpPr txBox="1">
            <a:spLocks noChangeArrowheads="1"/>
          </p:cNvSpPr>
          <p:nvPr/>
        </p:nvSpPr>
        <p:spPr bwMode="auto">
          <a:xfrm rot="-3137199">
            <a:off x="5003489" y="2715410"/>
            <a:ext cx="1837362" cy="954107"/>
          </a:xfrm>
          <a:prstGeom prst="rect">
            <a:avLst/>
          </a:prstGeom>
          <a:noFill/>
          <a:ln w="9525">
            <a:noFill/>
            <a:miter lim="800000"/>
            <a:headEnd/>
            <a:tailEnd/>
          </a:ln>
        </p:spPr>
        <p:txBody>
          <a:bodyPr wrap="none">
            <a:spAutoFit/>
          </a:bodyPr>
          <a:lstStyle/>
          <a:p>
            <a:pPr eaLnBrk="0" hangingPunct="0"/>
            <a:r>
              <a:rPr lang="en-CA" sz="1400" b="1" i="1" dirty="0" smtClean="0"/>
              <a:t>Total-integration</a:t>
            </a:r>
          </a:p>
          <a:p>
            <a:pPr eaLnBrk="0" hangingPunct="0"/>
            <a:r>
              <a:rPr lang="en-CA" sz="1400" b="1" i="1" dirty="0" smtClean="0"/>
              <a:t> capable but</a:t>
            </a:r>
            <a:endParaRPr lang="en-CA" sz="1400" b="1" i="1" dirty="0"/>
          </a:p>
          <a:p>
            <a:pPr eaLnBrk="0" hangingPunct="0"/>
            <a:r>
              <a:rPr lang="en-CA" sz="1400" b="1" i="1" dirty="0"/>
              <a:t>       </a:t>
            </a:r>
            <a:r>
              <a:rPr lang="en-CA" sz="1400" b="1" i="1" dirty="0" smtClean="0"/>
              <a:t>requiring </a:t>
            </a:r>
            <a:endParaRPr lang="en-CA" sz="1400" b="1" i="1" dirty="0"/>
          </a:p>
          <a:p>
            <a:pPr eaLnBrk="0" hangingPunct="0"/>
            <a:r>
              <a:rPr lang="en-CA" sz="1400" b="1" i="1" dirty="0"/>
              <a:t>          </a:t>
            </a:r>
            <a:r>
              <a:rPr lang="en-CA" sz="1400" b="1" i="1" dirty="0" smtClean="0"/>
              <a:t>programming</a:t>
            </a:r>
            <a:endParaRPr lang="fr-CA" sz="1400" b="1" i="1" dirty="0"/>
          </a:p>
        </p:txBody>
      </p:sp>
      <p:sp>
        <p:nvSpPr>
          <p:cNvPr id="70" name="TextBox 51"/>
          <p:cNvSpPr txBox="1">
            <a:spLocks noChangeArrowheads="1"/>
          </p:cNvSpPr>
          <p:nvPr/>
        </p:nvSpPr>
        <p:spPr bwMode="auto">
          <a:xfrm>
            <a:off x="1366838" y="1568450"/>
            <a:ext cx="6515100" cy="1016000"/>
          </a:xfrm>
          <a:prstGeom prst="rect">
            <a:avLst/>
          </a:prstGeom>
          <a:noFill/>
          <a:ln w="9525">
            <a:noFill/>
            <a:miter lim="800000"/>
            <a:headEnd/>
            <a:tailEnd/>
          </a:ln>
        </p:spPr>
        <p:txBody>
          <a:bodyPr wrap="none">
            <a:spAutoFit/>
          </a:bodyPr>
          <a:lstStyle/>
          <a:p>
            <a:pPr algn="ctr" eaLnBrk="0" hangingPunct="0"/>
            <a:r>
              <a:rPr lang="en-CA" sz="2000" b="1" dirty="0"/>
              <a:t>Facilitates the deployment of a SOLAP application </a:t>
            </a:r>
          </a:p>
          <a:p>
            <a:pPr algn="ctr" eaLnBrk="0" hangingPunct="0"/>
            <a:r>
              <a:rPr lang="en-CA" sz="2000" b="1" dirty="0"/>
              <a:t>by offering built-in elements </a:t>
            </a:r>
          </a:p>
          <a:p>
            <a:pPr algn="ctr" eaLnBrk="0" hangingPunct="0"/>
            <a:r>
              <a:rPr lang="en-CA" sz="2000" b="1" dirty="0"/>
              <a:t>(e.g. Framework, </a:t>
            </a:r>
            <a:r>
              <a:rPr lang="en-CA" sz="2000" b="1" dirty="0" smtClean="0"/>
              <a:t>operators, unique GUI</a:t>
            </a:r>
            <a:r>
              <a:rPr lang="en-CA" sz="2000" b="1" dirty="0"/>
              <a:t>)</a:t>
            </a:r>
          </a:p>
        </p:txBody>
      </p:sp>
      <p:pic>
        <p:nvPicPr>
          <p:cNvPr id="71" name="Picture 13"/>
          <p:cNvPicPr>
            <a:picLocks noChangeArrowheads="1"/>
          </p:cNvPicPr>
          <p:nvPr/>
        </p:nvPicPr>
        <p:blipFill>
          <a:blip r:embed="rId2" cstate="print"/>
          <a:srcRect/>
          <a:stretch>
            <a:fillRect/>
          </a:stretch>
        </p:blipFill>
        <p:spPr bwMode="auto">
          <a:xfrm>
            <a:off x="854602" y="3121552"/>
            <a:ext cx="726971" cy="642374"/>
          </a:xfrm>
          <a:prstGeom prst="rect">
            <a:avLst/>
          </a:prstGeom>
          <a:noFill/>
          <a:ln w="9525">
            <a:noFill/>
            <a:miter lim="800000"/>
            <a:headEnd/>
            <a:tailEnd/>
          </a:ln>
          <a:effectLst/>
        </p:spPr>
      </p:pic>
      <p:pic>
        <p:nvPicPr>
          <p:cNvPr id="72" name="Picture 14"/>
          <p:cNvPicPr>
            <a:picLocks noChangeArrowheads="1"/>
          </p:cNvPicPr>
          <p:nvPr/>
        </p:nvPicPr>
        <p:blipFill>
          <a:blip r:embed="rId3" cstate="print"/>
          <a:srcRect/>
          <a:stretch>
            <a:fillRect/>
          </a:stretch>
        </p:blipFill>
        <p:spPr bwMode="auto">
          <a:xfrm>
            <a:off x="8063468" y="3079014"/>
            <a:ext cx="793453" cy="653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of an Example of </a:t>
            </a:r>
            <a:r>
              <a:rPr lang="en-CA" dirty="0" err="1" smtClean="0"/>
              <a:t>SOLAP</a:t>
            </a:r>
            <a:endParaRPr lang="en-CA" dirty="0"/>
          </a:p>
        </p:txBody>
      </p:sp>
      <p:sp>
        <p:nvSpPr>
          <p:cNvPr id="4" name="Content Placeholder 3"/>
          <p:cNvSpPr>
            <a:spLocks noGrp="1"/>
          </p:cNvSpPr>
          <p:nvPr>
            <p:ph idx="1"/>
          </p:nvPr>
        </p:nvSpPr>
        <p:spPr/>
        <p:txBody>
          <a:bodyPr/>
          <a:lstStyle/>
          <a:p>
            <a:r>
              <a:rPr lang="en-CA" dirty="0" smtClean="0"/>
              <a:t>Map4Decision (</a:t>
            </a:r>
            <a:r>
              <a:rPr lang="en-CA" dirty="0" smtClean="0">
                <a:hlinkClick r:id="rId2"/>
              </a:rPr>
              <a:t>www.intelli3.com</a:t>
            </a:r>
            <a:r>
              <a:rPr lang="en-CA" dirty="0" smtClean="0"/>
              <a:t>)</a:t>
            </a:r>
          </a:p>
          <a:p>
            <a:r>
              <a:rPr lang="en-CA" dirty="0" smtClean="0"/>
              <a:t>100% Java</a:t>
            </a:r>
          </a:p>
          <a:p>
            <a:r>
              <a:rPr lang="en-CA" dirty="0" smtClean="0"/>
              <a:t>Reads </a:t>
            </a:r>
            <a:r>
              <a:rPr lang="en-CA" dirty="0" err="1" smtClean="0"/>
              <a:t>MOLAP</a:t>
            </a:r>
            <a:r>
              <a:rPr lang="en-CA" dirty="0" smtClean="0"/>
              <a:t> and </a:t>
            </a:r>
            <a:r>
              <a:rPr lang="en-CA" dirty="0" err="1" smtClean="0"/>
              <a:t>ROLAP</a:t>
            </a:r>
            <a:r>
              <a:rPr lang="en-CA" dirty="0" smtClean="0"/>
              <a:t> </a:t>
            </a:r>
            <a:r>
              <a:rPr lang="en-CA" dirty="0" err="1" smtClean="0"/>
              <a:t>datacubes</a:t>
            </a:r>
            <a:endParaRPr lang="en-CA" dirty="0" smtClean="0"/>
          </a:p>
          <a:p>
            <a:r>
              <a:rPr lang="en-CA" dirty="0" smtClean="0"/>
              <a:t>Reads all popular GIS files</a:t>
            </a:r>
          </a:p>
          <a:p>
            <a:r>
              <a:rPr lang="en-CA" dirty="0" smtClean="0"/>
              <a:t>The 1</a:t>
            </a:r>
            <a:r>
              <a:rPr lang="en-CA" baseline="30000" dirty="0" smtClean="0"/>
              <a:t>st</a:t>
            </a:r>
            <a:r>
              <a:rPr lang="en-CA" dirty="0" smtClean="0"/>
              <a:t> </a:t>
            </a:r>
            <a:r>
              <a:rPr lang="en-CA" dirty="0" err="1" smtClean="0"/>
              <a:t>SOLAP</a:t>
            </a:r>
            <a:r>
              <a:rPr lang="en-CA" dirty="0" smtClean="0"/>
              <a:t> on the market</a:t>
            </a:r>
          </a:p>
          <a:p>
            <a:r>
              <a:rPr lang="en-CA" dirty="0" smtClean="0"/>
              <a:t>More than 30 </a:t>
            </a:r>
            <a:r>
              <a:rPr lang="en-CA" dirty="0" err="1" smtClean="0"/>
              <a:t>SOLAP</a:t>
            </a:r>
            <a:r>
              <a:rPr lang="en-CA" dirty="0" smtClean="0"/>
              <a:t>-like products exist</a:t>
            </a:r>
          </a:p>
          <a:p>
            <a:pPr lvl="1"/>
            <a:r>
              <a:rPr lang="en-CA" dirty="0" smtClean="0"/>
              <a:t>Map4Decision still leads with regards to</a:t>
            </a:r>
          </a:p>
          <a:p>
            <a:pPr lvl="2"/>
            <a:r>
              <a:rPr lang="en-CA" dirty="0" smtClean="0"/>
              <a:t>Variety of spatial </a:t>
            </a:r>
            <a:r>
              <a:rPr lang="en-CA" dirty="0" err="1" smtClean="0"/>
              <a:t>datacubes</a:t>
            </a:r>
            <a:endParaRPr lang="en-CA" dirty="0" smtClean="0"/>
          </a:p>
          <a:p>
            <a:pPr lvl="2"/>
            <a:r>
              <a:rPr lang="en-CA" dirty="0" smtClean="0"/>
              <a:t>Multi-platform support</a:t>
            </a:r>
          </a:p>
          <a:p>
            <a:pPr lvl="2"/>
            <a:r>
              <a:rPr lang="en-CA" dirty="0" smtClean="0"/>
              <a:t>Integration of BI and GIS concepts</a:t>
            </a:r>
          </a:p>
          <a:p>
            <a:pPr lvl="2"/>
            <a:r>
              <a:rPr lang="en-CA" dirty="0" smtClean="0"/>
              <a:t>Ease of installation</a:t>
            </a:r>
            <a:endParaRPr lang="en-CA" dirty="0"/>
          </a:p>
        </p:txBody>
      </p:sp>
      <p:sp>
        <p:nvSpPr>
          <p:cNvPr id="3" name="Slide Number Placeholder 2"/>
          <p:cNvSpPr>
            <a:spLocks noGrp="1"/>
          </p:cNvSpPr>
          <p:nvPr>
            <p:ph type="sldNum" sz="quarter" idx="12"/>
          </p:nvPr>
        </p:nvSpPr>
        <p:spPr/>
        <p:txBody>
          <a:bodyPr/>
          <a:lstStyle/>
          <a:p>
            <a:pPr>
              <a:defRPr/>
            </a:pPr>
            <a:fld id="{3101B4B8-85E8-4D9A-B3D4-7642073A995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Videos</a:t>
            </a:r>
            <a:endParaRPr lang="en-CA" dirty="0"/>
          </a:p>
        </p:txBody>
      </p:sp>
      <p:sp>
        <p:nvSpPr>
          <p:cNvPr id="3" name="Text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2"/>
          </p:nvPr>
        </p:nvSpPr>
        <p:spPr/>
        <p:txBody>
          <a:bodyPr/>
          <a:lstStyle/>
          <a:p>
            <a:pPr>
              <a:defRPr/>
            </a:pPr>
            <a:fld id="{C279BAE9-7EEC-4D5E-BB62-E838B89DC02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CA" smtClean="0"/>
              <a:t>Conclusion</a:t>
            </a:r>
          </a:p>
        </p:txBody>
      </p:sp>
      <p:sp>
        <p:nvSpPr>
          <p:cNvPr id="48131" name="Rectangle 3"/>
          <p:cNvSpPr>
            <a:spLocks noGrp="1" noChangeArrowheads="1"/>
          </p:cNvSpPr>
          <p:nvPr>
            <p:ph type="body" idx="1"/>
          </p:nvPr>
        </p:nvSpPr>
        <p:spPr>
          <a:xfrm>
            <a:off x="179388" y="1341438"/>
            <a:ext cx="8713787" cy="4525962"/>
          </a:xfrm>
        </p:spPr>
        <p:txBody>
          <a:bodyPr/>
          <a:lstStyle/>
          <a:p>
            <a:pPr eaLnBrk="1" hangingPunct="1">
              <a:lnSpc>
                <a:spcPct val="80000"/>
              </a:lnSpc>
              <a:defRPr/>
            </a:pPr>
            <a:r>
              <a:rPr lang="fr-CA" dirty="0" smtClean="0"/>
              <a:t>GIS and BI have </a:t>
            </a:r>
            <a:r>
              <a:rPr lang="fr-CA" dirty="0" err="1" smtClean="0"/>
              <a:t>evolve</a:t>
            </a:r>
            <a:r>
              <a:rPr lang="fr-CA" dirty="0" err="1" smtClean="0"/>
              <a:t>d</a:t>
            </a:r>
            <a:r>
              <a:rPr lang="fr-CA" dirty="0" smtClean="0"/>
              <a:t> in silos for </a:t>
            </a:r>
            <a:r>
              <a:rPr lang="fr-CA" dirty="0" err="1" smtClean="0"/>
              <a:t>many</a:t>
            </a:r>
            <a:r>
              <a:rPr lang="fr-CA" dirty="0" smtClean="0"/>
              <a:t> </a:t>
            </a:r>
            <a:r>
              <a:rPr lang="fr-CA" dirty="0" err="1" smtClean="0"/>
              <a:t>years</a:t>
            </a:r>
            <a:endParaRPr lang="fr-CA" dirty="0" smtClean="0"/>
          </a:p>
          <a:p>
            <a:pPr eaLnBrk="1" hangingPunct="1">
              <a:lnSpc>
                <a:spcPct val="80000"/>
              </a:lnSpc>
              <a:defRPr/>
            </a:pPr>
            <a:r>
              <a:rPr lang="fr-CA" dirty="0" smtClean="0"/>
              <a:t>R&amp;D </a:t>
            </a:r>
            <a:r>
              <a:rPr lang="fr-CA" dirty="0" err="1" smtClean="0"/>
              <a:t>bridging</a:t>
            </a:r>
            <a:r>
              <a:rPr lang="fr-CA" dirty="0" smtClean="0"/>
              <a:t> </a:t>
            </a:r>
            <a:r>
              <a:rPr lang="fr-CA" dirty="0" err="1" smtClean="0"/>
              <a:t>both</a:t>
            </a:r>
            <a:r>
              <a:rPr lang="fr-CA" dirty="0" smtClean="0"/>
              <a:t> </a:t>
            </a:r>
            <a:r>
              <a:rPr lang="fr-CA" dirty="0" err="1" smtClean="0"/>
              <a:t>universes</a:t>
            </a:r>
            <a:r>
              <a:rPr lang="fr-CA" dirty="0" smtClean="0"/>
              <a:t> </a:t>
            </a:r>
            <a:r>
              <a:rPr lang="fr-CA" dirty="0" err="1" smtClean="0"/>
              <a:t>started</a:t>
            </a:r>
            <a:r>
              <a:rPr lang="fr-CA" dirty="0" smtClean="0"/>
              <a:t> </a:t>
            </a:r>
            <a:r>
              <a:rPr lang="fr-CA" dirty="0" err="1" smtClean="0"/>
              <a:t>mid</a:t>
            </a:r>
            <a:r>
              <a:rPr lang="fr-CA" dirty="0" smtClean="0"/>
              <a:t>-90s</a:t>
            </a:r>
          </a:p>
          <a:p>
            <a:pPr eaLnBrk="1" hangingPunct="1">
              <a:lnSpc>
                <a:spcPct val="80000"/>
              </a:lnSpc>
              <a:defRPr/>
            </a:pPr>
            <a:r>
              <a:rPr lang="fr-CA" dirty="0" err="1" smtClean="0"/>
              <a:t>Market</a:t>
            </a:r>
            <a:r>
              <a:rPr lang="fr-CA" dirty="0" smtClean="0"/>
              <a:t> </a:t>
            </a:r>
            <a:r>
              <a:rPr lang="fr-CA" dirty="0" err="1" smtClean="0"/>
              <a:t>is</a:t>
            </a:r>
            <a:r>
              <a:rPr lang="fr-CA" dirty="0" smtClean="0"/>
              <a:t> </a:t>
            </a:r>
            <a:r>
              <a:rPr lang="fr-CA" dirty="0" err="1" smtClean="0"/>
              <a:t>reaching</a:t>
            </a:r>
            <a:r>
              <a:rPr lang="fr-CA" dirty="0" smtClean="0"/>
              <a:t> </a:t>
            </a:r>
            <a:r>
              <a:rPr lang="fr-CA" dirty="0" err="1" smtClean="0"/>
              <a:t>maturity</a:t>
            </a:r>
            <a:endParaRPr lang="fr-CA" dirty="0" smtClean="0"/>
          </a:p>
          <a:p>
            <a:pPr eaLnBrk="1" hangingPunct="1">
              <a:lnSpc>
                <a:spcPct val="80000"/>
              </a:lnSpc>
              <a:defRPr/>
            </a:pPr>
            <a:r>
              <a:rPr lang="fr-CA" dirty="0" smtClean="0"/>
              <a:t>A </a:t>
            </a:r>
            <a:r>
              <a:rPr lang="fr-CA" dirty="0" err="1" smtClean="0"/>
              <a:t>scientific</a:t>
            </a:r>
            <a:r>
              <a:rPr lang="fr-CA" dirty="0" smtClean="0"/>
              <a:t> </a:t>
            </a:r>
            <a:r>
              <a:rPr lang="fr-CA" dirty="0" err="1" smtClean="0"/>
              <a:t>community</a:t>
            </a:r>
            <a:r>
              <a:rPr lang="fr-CA" dirty="0" smtClean="0"/>
              <a:t> </a:t>
            </a:r>
            <a:r>
              <a:rPr lang="fr-CA" dirty="0" err="1" smtClean="0"/>
              <a:t>exists</a:t>
            </a:r>
            <a:endParaRPr lang="fr-CA" dirty="0" smtClean="0"/>
          </a:p>
          <a:p>
            <a:pPr eaLnBrk="1" hangingPunct="1">
              <a:lnSpc>
                <a:spcPct val="90000"/>
              </a:lnSpc>
              <a:defRPr/>
            </a:pPr>
            <a:r>
              <a:rPr lang="fr-CA" dirty="0" err="1" smtClean="0"/>
              <a:t>Different</a:t>
            </a:r>
            <a:r>
              <a:rPr lang="fr-CA" dirty="0" smtClean="0"/>
              <a:t> application </a:t>
            </a:r>
            <a:r>
              <a:rPr lang="fr-CA" dirty="0" err="1" smtClean="0"/>
              <a:t>development</a:t>
            </a:r>
            <a:r>
              <a:rPr lang="fr-CA" dirty="0" smtClean="0"/>
              <a:t> </a:t>
            </a:r>
            <a:r>
              <a:rPr lang="fr-CA" dirty="0" err="1" smtClean="0"/>
              <a:t>approaches</a:t>
            </a:r>
            <a:endParaRPr lang="fr-CA" dirty="0" smtClean="0"/>
          </a:p>
          <a:p>
            <a:pPr lvl="2" eaLnBrk="1" hangingPunct="1">
              <a:lnSpc>
                <a:spcPct val="90000"/>
              </a:lnSpc>
              <a:defRPr/>
            </a:pPr>
            <a:r>
              <a:rPr lang="fr-CA" dirty="0" smtClean="0"/>
              <a:t>ad hoc</a:t>
            </a:r>
          </a:p>
          <a:p>
            <a:pPr lvl="2" eaLnBrk="1" hangingPunct="1">
              <a:lnSpc>
                <a:spcPct val="90000"/>
              </a:lnSpc>
              <a:defRPr/>
            </a:pPr>
            <a:r>
              <a:rPr lang="fr-CA" dirty="0" smtClean="0"/>
              <a:t>BI</a:t>
            </a:r>
            <a:r>
              <a:rPr lang="fr-CA" dirty="0" smtClean="0"/>
              <a:t>-</a:t>
            </a:r>
            <a:r>
              <a:rPr lang="fr-CA" dirty="0" err="1" smtClean="0"/>
              <a:t>centric</a:t>
            </a:r>
            <a:endParaRPr lang="fr-CA" dirty="0" smtClean="0"/>
          </a:p>
          <a:p>
            <a:pPr lvl="2" eaLnBrk="1" hangingPunct="1">
              <a:lnSpc>
                <a:spcPct val="90000"/>
              </a:lnSpc>
              <a:defRPr/>
            </a:pPr>
            <a:r>
              <a:rPr lang="fr-CA" dirty="0" smtClean="0"/>
              <a:t>GIS-</a:t>
            </a:r>
            <a:r>
              <a:rPr lang="fr-CA" dirty="0" err="1" smtClean="0"/>
              <a:t>centric</a:t>
            </a:r>
            <a:endParaRPr lang="fr-CA" dirty="0" smtClean="0"/>
          </a:p>
          <a:p>
            <a:pPr lvl="2" eaLnBrk="1" hangingPunct="1">
              <a:lnSpc>
                <a:spcPct val="90000"/>
              </a:lnSpc>
              <a:defRPr/>
            </a:pPr>
            <a:r>
              <a:rPr lang="fr-CA" dirty="0" err="1" smtClean="0"/>
              <a:t>Integrated</a:t>
            </a:r>
            <a:endParaRPr lang="fr-CA" dirty="0" smtClean="0"/>
          </a:p>
          <a:p>
            <a:pPr eaLnBrk="1" hangingPunct="1">
              <a:lnSpc>
                <a:spcPct val="90000"/>
              </a:lnSpc>
              <a:defRPr/>
            </a:pPr>
            <a:r>
              <a:rPr lang="fr-CA" dirty="0" smtClean="0"/>
              <a:t>More </a:t>
            </a:r>
            <a:r>
              <a:rPr lang="fr-CA" dirty="0" smtClean="0"/>
              <a:t>R&amp;D </a:t>
            </a:r>
            <a:r>
              <a:rPr lang="fr-CA" dirty="0" err="1" smtClean="0"/>
              <a:t>will</a:t>
            </a:r>
            <a:r>
              <a:rPr lang="fr-CA" dirty="0" smtClean="0"/>
              <a:t> </a:t>
            </a:r>
            <a:r>
              <a:rPr lang="fr-CA" dirty="0" err="1" smtClean="0"/>
              <a:t>bring</a:t>
            </a:r>
            <a:r>
              <a:rPr lang="fr-CA" dirty="0" smtClean="0"/>
              <a:t> </a:t>
            </a:r>
            <a:r>
              <a:rPr lang="fr-CA" dirty="0" err="1" smtClean="0"/>
              <a:t>even</a:t>
            </a:r>
            <a:r>
              <a:rPr lang="fr-CA" dirty="0" smtClean="0"/>
              <a:t> </a:t>
            </a:r>
            <a:r>
              <a:rPr lang="fr-CA" dirty="0" err="1" smtClean="0"/>
              <a:t>better</a:t>
            </a:r>
            <a:r>
              <a:rPr lang="fr-CA" dirty="0" smtClean="0"/>
              <a:t> solutions</a:t>
            </a:r>
          </a:p>
          <a:p>
            <a:pPr eaLnBrk="1" hangingPunct="1">
              <a:lnSpc>
                <a:spcPct val="90000"/>
              </a:lnSpc>
              <a:buNone/>
              <a:defRPr/>
            </a:pPr>
            <a:endParaRPr lang="fr-CA" dirty="0" smtClean="0"/>
          </a:p>
          <a:p>
            <a:pPr eaLnBrk="1" hangingPunct="1">
              <a:lnSpc>
                <a:spcPct val="90000"/>
              </a:lnSpc>
              <a:buFontTx/>
              <a:buNone/>
              <a:defRPr/>
            </a:pPr>
            <a:r>
              <a:rPr lang="fr-CA"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39750" y="642938"/>
            <a:ext cx="2481770" cy="584775"/>
          </a:xfrm>
          <a:prstGeom prst="rect">
            <a:avLst/>
          </a:prstGeom>
          <a:noFill/>
          <a:ln w="9525">
            <a:noFill/>
            <a:miter lim="800000"/>
            <a:headEnd/>
            <a:tailEnd/>
          </a:ln>
        </p:spPr>
        <p:txBody>
          <a:bodyPr wrap="none">
            <a:spAutoFit/>
          </a:bodyPr>
          <a:lstStyle/>
          <a:p>
            <a:pPr eaLnBrk="0" hangingPunct="0"/>
            <a:r>
              <a:rPr lang="fr-CA" sz="3200" b="1" dirty="0" err="1" smtClean="0">
                <a:solidFill>
                  <a:srgbClr val="FFC000"/>
                </a:solidFill>
                <a:cs typeface="Tahoma" pitchFamily="34" charset="0"/>
              </a:rPr>
              <a:t>Thank</a:t>
            </a:r>
            <a:r>
              <a:rPr lang="fr-CA" sz="3200" b="1" dirty="0" smtClean="0">
                <a:solidFill>
                  <a:srgbClr val="FFC000"/>
                </a:solidFill>
                <a:cs typeface="Tahoma" pitchFamily="34" charset="0"/>
              </a:rPr>
              <a:t> </a:t>
            </a:r>
            <a:r>
              <a:rPr lang="fr-CA" sz="3200" b="1" dirty="0" err="1" smtClean="0">
                <a:solidFill>
                  <a:srgbClr val="FFC000"/>
                </a:solidFill>
                <a:cs typeface="Tahoma" pitchFamily="34" charset="0"/>
              </a:rPr>
              <a:t>you</a:t>
            </a:r>
            <a:r>
              <a:rPr lang="fr-CA" sz="3200" b="1" dirty="0" smtClean="0">
                <a:solidFill>
                  <a:srgbClr val="FFC000"/>
                </a:solidFill>
                <a:cs typeface="Tahoma" pitchFamily="34" charset="0"/>
              </a:rPr>
              <a:t> </a:t>
            </a:r>
            <a:r>
              <a:rPr lang="fr-CA" sz="3200" b="1" dirty="0">
                <a:solidFill>
                  <a:srgbClr val="FFC000"/>
                </a:solidFill>
                <a:cs typeface="Tahoma" pitchFamily="34" charset="0"/>
              </a:rPr>
              <a:t>!</a:t>
            </a:r>
          </a:p>
        </p:txBody>
      </p:sp>
      <p:sp>
        <p:nvSpPr>
          <p:cNvPr id="46083" name="Text Box 10"/>
          <p:cNvSpPr txBox="1">
            <a:spLocks noChangeArrowheads="1"/>
          </p:cNvSpPr>
          <p:nvPr/>
        </p:nvSpPr>
        <p:spPr bwMode="auto">
          <a:xfrm>
            <a:off x="933450" y="2697163"/>
            <a:ext cx="7889339" cy="3785652"/>
          </a:xfrm>
          <a:prstGeom prst="rect">
            <a:avLst/>
          </a:prstGeom>
          <a:noFill/>
          <a:ln w="9525">
            <a:noFill/>
            <a:miter lim="800000"/>
            <a:headEnd/>
            <a:tailEnd/>
          </a:ln>
        </p:spPr>
        <p:txBody>
          <a:bodyPr wrap="none">
            <a:spAutoFit/>
          </a:bodyPr>
          <a:lstStyle/>
          <a:p>
            <a:pPr eaLnBrk="0" hangingPunct="0"/>
            <a:r>
              <a:rPr lang="fr-CA" sz="2400" u="sng" dirty="0">
                <a:cs typeface="Tahoma" pitchFamily="34" charset="0"/>
                <a:hlinkClick r:id="rId2"/>
              </a:rPr>
              <a:t>http://sirs.scg.ulaval.ca/yvanbedard/</a:t>
            </a:r>
            <a:endParaRPr lang="fr-CA" sz="2400" u="sng" dirty="0">
              <a:cs typeface="Tahoma" pitchFamily="34" charset="0"/>
            </a:endParaRPr>
          </a:p>
          <a:p>
            <a:pPr eaLnBrk="0" hangingPunct="0"/>
            <a:endParaRPr lang="fr-CA" sz="2400" u="sng" dirty="0">
              <a:cs typeface="Tahoma" pitchFamily="34" charset="0"/>
            </a:endParaRPr>
          </a:p>
          <a:p>
            <a:pPr eaLnBrk="0" hangingPunct="0"/>
            <a:r>
              <a:rPr lang="fr-CA" sz="2400" u="sng" dirty="0">
                <a:cs typeface="Tahoma" pitchFamily="34" charset="0"/>
                <a:hlinkClick r:id="rId3"/>
              </a:rPr>
              <a:t>http://www.spatialbi.com/</a:t>
            </a:r>
            <a:endParaRPr lang="fr-CA" sz="2400" u="sng" dirty="0">
              <a:cs typeface="Tahoma" pitchFamily="34" charset="0"/>
            </a:endParaRPr>
          </a:p>
          <a:p>
            <a:pPr eaLnBrk="0" hangingPunct="0"/>
            <a:endParaRPr lang="fr-CA" sz="2400" u="sng" dirty="0">
              <a:cs typeface="Tahoma" pitchFamily="34" charset="0"/>
            </a:endParaRPr>
          </a:p>
          <a:p>
            <a:pPr eaLnBrk="0" hangingPunct="0"/>
            <a:r>
              <a:rPr lang="fr-CA" sz="2400" u="sng" dirty="0">
                <a:cs typeface="Tahoma" pitchFamily="34" charset="0"/>
                <a:hlinkClick r:id="rId4"/>
              </a:rPr>
              <a:t>http://</a:t>
            </a:r>
            <a:r>
              <a:rPr lang="fr-CA" sz="2400" u="sng" dirty="0" smtClean="0">
                <a:cs typeface="Tahoma" pitchFamily="34" charset="0"/>
                <a:hlinkClick r:id="rId4"/>
              </a:rPr>
              <a:t>mdspatialdb.chair.scg.ulaval.ca/english/Eindex.asp</a:t>
            </a:r>
            <a:endParaRPr lang="fr-CA" sz="2400" u="sng" dirty="0" smtClean="0">
              <a:cs typeface="Tahoma" pitchFamily="34" charset="0"/>
            </a:endParaRPr>
          </a:p>
          <a:p>
            <a:pPr eaLnBrk="0" hangingPunct="0"/>
            <a:endParaRPr lang="fr-CA" sz="2400" u="sng" dirty="0">
              <a:cs typeface="Tahoma" pitchFamily="34" charset="0"/>
            </a:endParaRPr>
          </a:p>
          <a:p>
            <a:pPr eaLnBrk="0" hangingPunct="0"/>
            <a:r>
              <a:rPr lang="fr-CA" sz="2400" dirty="0" err="1" smtClean="0">
                <a:cs typeface="Tahoma" pitchFamily="34" charset="0"/>
              </a:rPr>
              <a:t>Technology</a:t>
            </a:r>
            <a:r>
              <a:rPr lang="fr-CA" sz="2400" dirty="0" smtClean="0">
                <a:cs typeface="Tahoma" pitchFamily="34" charset="0"/>
              </a:rPr>
              <a:t> </a:t>
            </a:r>
            <a:r>
              <a:rPr lang="fr-CA" sz="2400" dirty="0" err="1" smtClean="0">
                <a:cs typeface="Tahoma" pitchFamily="34" charset="0"/>
              </a:rPr>
              <a:t>transfer</a:t>
            </a:r>
            <a:r>
              <a:rPr lang="fr-CA" sz="2400" dirty="0" smtClean="0">
                <a:cs typeface="Tahoma" pitchFamily="34" charset="0"/>
              </a:rPr>
              <a:t> =</a:t>
            </a:r>
          </a:p>
          <a:p>
            <a:pPr eaLnBrk="0" hangingPunct="0"/>
            <a:r>
              <a:rPr lang="fr-CA" sz="2400" dirty="0">
                <a:cs typeface="Tahoma" pitchFamily="34" charset="0"/>
              </a:rPr>
              <a:t>	</a:t>
            </a:r>
            <a:r>
              <a:rPr lang="fr-CA" sz="2400" dirty="0" smtClean="0">
                <a:cs typeface="Tahoma" pitchFamily="34" charset="0"/>
              </a:rPr>
              <a:t> Map4Decision  ( </a:t>
            </a:r>
            <a:r>
              <a:rPr lang="fr-CA" sz="2400" u="sng" dirty="0" smtClean="0">
                <a:cs typeface="Tahoma" pitchFamily="34" charset="0"/>
                <a:hlinkClick r:id="rId5"/>
              </a:rPr>
              <a:t>www.intelli3.com</a:t>
            </a:r>
            <a:r>
              <a:rPr lang="fr-CA" sz="2400" u="sng" dirty="0" smtClean="0">
                <a:cs typeface="Tahoma" pitchFamily="34" charset="0"/>
              </a:rPr>
              <a:t> </a:t>
            </a:r>
            <a:r>
              <a:rPr lang="fr-CA" sz="2400" dirty="0" smtClean="0">
                <a:cs typeface="Tahoma" pitchFamily="34" charset="0"/>
              </a:rPr>
              <a:t>)</a:t>
            </a:r>
            <a:endParaRPr lang="fr-CA" sz="2400" dirty="0">
              <a:cs typeface="Tahoma" pitchFamily="34" charset="0"/>
            </a:endParaRPr>
          </a:p>
          <a:p>
            <a:pPr eaLnBrk="0" hangingPunct="0"/>
            <a:endParaRPr lang="fr-CA" sz="2400" u="sng" dirty="0">
              <a:cs typeface="Tahoma" pitchFamily="34" charset="0"/>
            </a:endParaRPr>
          </a:p>
          <a:p>
            <a:pPr eaLnBrk="0" hangingPunct="0"/>
            <a:endParaRPr lang="fr-CA" sz="2400" u="sng" dirty="0">
              <a:cs typeface="Tahoma" pitchFamily="34" charset="0"/>
            </a:endParaRPr>
          </a:p>
        </p:txBody>
      </p:sp>
      <p:sp>
        <p:nvSpPr>
          <p:cNvPr id="46084" name="Rectangle 11"/>
          <p:cNvSpPr>
            <a:spLocks noChangeArrowheads="1"/>
          </p:cNvSpPr>
          <p:nvPr/>
        </p:nvSpPr>
        <p:spPr bwMode="auto">
          <a:xfrm>
            <a:off x="955675" y="1990725"/>
            <a:ext cx="5101076" cy="523220"/>
          </a:xfrm>
          <a:prstGeom prst="rect">
            <a:avLst/>
          </a:prstGeom>
          <a:noFill/>
          <a:ln w="9525">
            <a:noFill/>
            <a:miter lim="800000"/>
            <a:headEnd/>
            <a:tailEnd/>
          </a:ln>
        </p:spPr>
        <p:txBody>
          <a:bodyPr wrap="none">
            <a:spAutoFit/>
          </a:bodyPr>
          <a:lstStyle/>
          <a:p>
            <a:pPr eaLnBrk="0" hangingPunct="0"/>
            <a:r>
              <a:rPr lang="fr-CA" sz="2800" b="1" dirty="0" smtClean="0">
                <a:cs typeface="Tahoma" pitchFamily="34" charset="0"/>
              </a:rPr>
              <a:t>More info </a:t>
            </a:r>
            <a:r>
              <a:rPr lang="fr-CA" sz="2800" b="1" dirty="0" err="1" smtClean="0">
                <a:cs typeface="Tahoma" pitchFamily="34" charset="0"/>
              </a:rPr>
              <a:t>at</a:t>
            </a:r>
            <a:r>
              <a:rPr lang="fr-CA" sz="2800" b="1" dirty="0" smtClean="0">
                <a:cs typeface="Tahoma" pitchFamily="34" charset="0"/>
              </a:rPr>
              <a:t> </a:t>
            </a:r>
            <a:r>
              <a:rPr lang="fr-CA" sz="2800" b="1" dirty="0" err="1" smtClean="0">
                <a:cs typeface="Tahoma" pitchFamily="34" charset="0"/>
              </a:rPr>
              <a:t>these</a:t>
            </a:r>
            <a:r>
              <a:rPr lang="fr-CA" sz="2800" b="1" dirty="0" smtClean="0">
                <a:cs typeface="Tahoma" pitchFamily="34" charset="0"/>
              </a:rPr>
              <a:t> </a:t>
            </a:r>
            <a:r>
              <a:rPr lang="fr-CA" sz="2800" b="1" dirty="0">
                <a:cs typeface="Tahoma" pitchFamily="34" charset="0"/>
              </a:rPr>
              <a:t>web </a:t>
            </a:r>
            <a:r>
              <a:rPr lang="fr-CA" sz="2800" b="1" dirty="0" smtClean="0">
                <a:cs typeface="Tahoma" pitchFamily="34" charset="0"/>
              </a:rPr>
              <a:t>sites:</a:t>
            </a:r>
            <a:endParaRPr lang="fr-CA" sz="2800" b="1" dirty="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pPr>
              <a:defRPr/>
            </a:pPr>
            <a:fld id="{FCD4FC5C-7447-4399-B360-E3C5437D9F3E}" type="slidenum">
              <a:rPr lang="en-US"/>
              <a:pPr>
                <a:defRPr/>
              </a:pPr>
              <a:t>4</a:t>
            </a:fld>
            <a:endParaRPr lang="en-US"/>
          </a:p>
        </p:txBody>
      </p:sp>
      <p:sp>
        <p:nvSpPr>
          <p:cNvPr id="14341" name="Rectangle 4"/>
          <p:cNvSpPr>
            <a:spLocks noGrp="1" noChangeArrowheads="1"/>
          </p:cNvSpPr>
          <p:nvPr>
            <p:ph type="title"/>
          </p:nvPr>
        </p:nvSpPr>
        <p:spPr/>
        <p:txBody>
          <a:bodyPr/>
          <a:lstStyle/>
          <a:p>
            <a:pPr eaLnBrk="1" hangingPunct="1"/>
            <a:r>
              <a:rPr lang="en-US" sz="3200" smtClean="0"/>
              <a:t>Analytical approach vs transactional approach</a:t>
            </a:r>
          </a:p>
        </p:txBody>
      </p:sp>
      <p:sp>
        <p:nvSpPr>
          <p:cNvPr id="14344" name="Text Box 7"/>
          <p:cNvSpPr txBox="1">
            <a:spLocks noChangeArrowheads="1"/>
          </p:cNvSpPr>
          <p:nvPr/>
        </p:nvSpPr>
        <p:spPr bwMode="auto">
          <a:xfrm>
            <a:off x="1048279" y="5665242"/>
            <a:ext cx="1191480" cy="738664"/>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Legacy</a:t>
            </a:r>
            <a:endParaRPr lang="en-US" sz="1400" dirty="0">
              <a:latin typeface="Tahoma" pitchFamily="34" charset="0"/>
              <a:cs typeface="Tahoma" pitchFamily="34" charset="0"/>
            </a:endParaRPr>
          </a:p>
          <a:p>
            <a:pPr algn="ctr" eaLnBrk="0" hangingPunct="0"/>
            <a:r>
              <a:rPr lang="en-US" sz="1400" dirty="0">
                <a:latin typeface="Tahoma" pitchFamily="34" charset="0"/>
                <a:cs typeface="Tahoma" pitchFamily="34" charset="0"/>
              </a:rPr>
              <a:t>transactional</a:t>
            </a:r>
          </a:p>
          <a:p>
            <a:pPr algn="ctr" eaLnBrk="0" hangingPunct="0"/>
            <a:r>
              <a:rPr lang="en-US" sz="1400" smtClean="0">
                <a:latin typeface="Tahoma" pitchFamily="34" charset="0"/>
                <a:cs typeface="Tahoma" pitchFamily="34" charset="0"/>
              </a:rPr>
              <a:t>database</a:t>
            </a:r>
          </a:p>
        </p:txBody>
      </p:sp>
      <p:sp>
        <p:nvSpPr>
          <p:cNvPr id="14345" name="AutoShape 8"/>
          <p:cNvSpPr>
            <a:spLocks noChangeArrowheads="1"/>
          </p:cNvSpPr>
          <p:nvPr/>
        </p:nvSpPr>
        <p:spPr bwMode="auto">
          <a:xfrm>
            <a:off x="1334407" y="4668177"/>
            <a:ext cx="620713" cy="706438"/>
          </a:xfrm>
          <a:prstGeom prst="can">
            <a:avLst>
              <a:gd name="adj" fmla="val 28453"/>
            </a:avLst>
          </a:prstGeom>
          <a:solidFill>
            <a:schemeClr val="accent1"/>
          </a:solidFill>
          <a:ln w="9525">
            <a:solidFill>
              <a:srgbClr val="000000"/>
            </a:solidFill>
            <a:round/>
            <a:headEnd/>
            <a:tailEnd/>
          </a:ln>
        </p:spPr>
        <p:txBody>
          <a:bodyPr wrap="none" anchor="ctr"/>
          <a:lstStyle/>
          <a:p>
            <a:pPr algn="ctr" eaLnBrk="0" hangingPunct="0"/>
            <a:endParaRPr lang="en-US" sz="1400" b="1">
              <a:latin typeface="Tahoma" pitchFamily="34" charset="0"/>
              <a:cs typeface="Tahoma" pitchFamily="34" charset="0"/>
            </a:endParaRPr>
          </a:p>
        </p:txBody>
      </p:sp>
      <p:sp>
        <p:nvSpPr>
          <p:cNvPr id="14347" name="AutoShape 10"/>
          <p:cNvSpPr>
            <a:spLocks noChangeArrowheads="1"/>
          </p:cNvSpPr>
          <p:nvPr/>
        </p:nvSpPr>
        <p:spPr bwMode="auto">
          <a:xfrm>
            <a:off x="2195513" y="4974770"/>
            <a:ext cx="1368425" cy="219323"/>
          </a:xfrm>
          <a:prstGeom prst="rightArrow">
            <a:avLst>
              <a:gd name="adj1" fmla="val 50000"/>
              <a:gd name="adj2" fmla="val 103943"/>
            </a:avLst>
          </a:prstGeom>
          <a:solidFill>
            <a:schemeClr val="tx1"/>
          </a:solidFill>
          <a:ln w="28575">
            <a:solidFill>
              <a:srgbClr val="000000"/>
            </a:solidFill>
            <a:miter lim="800000"/>
            <a:headEnd/>
            <a:tailEnd/>
          </a:ln>
        </p:spPr>
        <p:txBody>
          <a:bodyPr wrap="none" anchor="ctr"/>
          <a:lstStyle/>
          <a:p>
            <a:pPr eaLnBrk="0" hangingPunct="0"/>
            <a:endParaRPr lang="en-US">
              <a:cs typeface="Tahoma" pitchFamily="34" charset="0"/>
            </a:endParaRPr>
          </a:p>
        </p:txBody>
      </p:sp>
      <p:sp>
        <p:nvSpPr>
          <p:cNvPr id="14348" name="Text Box 11"/>
          <p:cNvSpPr txBox="1">
            <a:spLocks noChangeArrowheads="1"/>
          </p:cNvSpPr>
          <p:nvPr/>
        </p:nvSpPr>
        <p:spPr bwMode="auto">
          <a:xfrm>
            <a:off x="3562164" y="5668900"/>
            <a:ext cx="1259384" cy="738664"/>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Restructured</a:t>
            </a:r>
            <a:br>
              <a:rPr lang="en-US" sz="1400" smtClean="0">
                <a:latin typeface="Tahoma" pitchFamily="34" charset="0"/>
                <a:cs typeface="Tahoma" pitchFamily="34" charset="0"/>
              </a:rPr>
            </a:br>
            <a:r>
              <a:rPr lang="en-US" sz="1400" smtClean="0">
                <a:latin typeface="Tahoma" pitchFamily="34" charset="0"/>
                <a:cs typeface="Tahoma" pitchFamily="34" charset="0"/>
              </a:rPr>
              <a:t>&amp; aggregated</a:t>
            </a:r>
          </a:p>
          <a:p>
            <a:pPr algn="ctr" eaLnBrk="0" hangingPunct="0"/>
            <a:r>
              <a:rPr lang="en-US" sz="1400" smtClean="0">
                <a:latin typeface="Tahoma" pitchFamily="34" charset="0"/>
                <a:cs typeface="Tahoma" pitchFamily="34" charset="0"/>
              </a:rPr>
              <a:t>data</a:t>
            </a:r>
            <a:endParaRPr lang="en-US" sz="1400" dirty="0">
              <a:latin typeface="Tahoma" pitchFamily="34" charset="0"/>
              <a:cs typeface="Tahoma" pitchFamily="34" charset="0"/>
            </a:endParaRPr>
          </a:p>
        </p:txBody>
      </p:sp>
      <p:sp>
        <p:nvSpPr>
          <p:cNvPr id="14351" name="Text Box 14"/>
          <p:cNvSpPr txBox="1">
            <a:spLocks noChangeArrowheads="1"/>
          </p:cNvSpPr>
          <p:nvPr/>
        </p:nvSpPr>
        <p:spPr bwMode="auto">
          <a:xfrm>
            <a:off x="592138" y="1360488"/>
            <a:ext cx="8083550" cy="1006475"/>
          </a:xfrm>
          <a:prstGeom prst="rect">
            <a:avLst/>
          </a:prstGeom>
          <a:noFill/>
          <a:ln w="12700">
            <a:noFill/>
            <a:miter lim="800000"/>
            <a:headEnd type="none" w="sm" len="sm"/>
            <a:tailEnd type="none" w="sm" len="sm"/>
          </a:ln>
        </p:spPr>
        <p:txBody>
          <a:bodyPr>
            <a:spAutoFit/>
          </a:bodyPr>
          <a:lstStyle/>
          <a:p>
            <a:pPr eaLnBrk="0" hangingPunct="0"/>
            <a:r>
              <a:rPr lang="en-US" sz="2000">
                <a:latin typeface="Tahoma" pitchFamily="34" charset="0"/>
                <a:cs typeface="Tahoma" pitchFamily="34" charset="0"/>
              </a:rPr>
              <a:t>No unique data structure is good for BOTH managing transactions and supporting complex queries. Therefore, two categories of databases </a:t>
            </a:r>
            <a:r>
              <a:rPr lang="en-US" sz="2000" smtClean="0">
                <a:latin typeface="Tahoma" pitchFamily="34" charset="0"/>
                <a:cs typeface="Tahoma" pitchFamily="34" charset="0"/>
              </a:rPr>
              <a:t>must co-exist</a:t>
            </a:r>
            <a:r>
              <a:rPr lang="en-US" sz="2000">
                <a:latin typeface="Tahoma" pitchFamily="34" charset="0"/>
                <a:cs typeface="Tahoma" pitchFamily="34" charset="0"/>
              </a:rPr>
              <a:t>: transactional and </a:t>
            </a:r>
            <a:r>
              <a:rPr lang="en-US" sz="2000" smtClean="0">
                <a:latin typeface="Tahoma" pitchFamily="34" charset="0"/>
                <a:cs typeface="Tahoma" pitchFamily="34" charset="0"/>
              </a:rPr>
              <a:t>analytical  (E.F. Codd).</a:t>
            </a:r>
            <a:endParaRPr lang="en-US" sz="2000">
              <a:latin typeface="Tahoma" pitchFamily="34" charset="0"/>
              <a:cs typeface="Tahoma" pitchFamily="34" charset="0"/>
            </a:endParaRPr>
          </a:p>
        </p:txBody>
      </p:sp>
      <p:sp>
        <p:nvSpPr>
          <p:cNvPr id="14353" name="AutoShape 16"/>
          <p:cNvSpPr>
            <a:spLocks noChangeArrowheads="1"/>
          </p:cNvSpPr>
          <p:nvPr/>
        </p:nvSpPr>
        <p:spPr bwMode="auto">
          <a:xfrm>
            <a:off x="4017736" y="4633026"/>
            <a:ext cx="719138" cy="863600"/>
          </a:xfrm>
          <a:prstGeom prst="cube">
            <a:avLst>
              <a:gd name="adj" fmla="val 25000"/>
            </a:avLst>
          </a:prstGeom>
          <a:solidFill>
            <a:srgbClr val="006DA4"/>
          </a:solidFill>
          <a:ln w="12700">
            <a:solidFill>
              <a:schemeClr val="tx1"/>
            </a:solidFill>
            <a:miter lim="800000"/>
            <a:headEnd type="none" w="sm" len="sm"/>
            <a:tailEnd type="none" w="sm" len="sm"/>
          </a:ln>
        </p:spPr>
        <p:txBody>
          <a:bodyPr wrap="none" anchor="ctr"/>
          <a:lstStyle/>
          <a:p>
            <a:pPr eaLnBrk="0" hangingPunct="0"/>
            <a:endParaRPr lang="en-US">
              <a:cs typeface="Tahoma" pitchFamily="34" charset="0"/>
            </a:endParaRPr>
          </a:p>
        </p:txBody>
      </p:sp>
      <p:sp>
        <p:nvSpPr>
          <p:cNvPr id="14354" name="AutoShape 17"/>
          <p:cNvSpPr>
            <a:spLocks noChangeArrowheads="1"/>
          </p:cNvSpPr>
          <p:nvPr/>
        </p:nvSpPr>
        <p:spPr bwMode="auto">
          <a:xfrm>
            <a:off x="4924879" y="3825895"/>
            <a:ext cx="719138" cy="863600"/>
          </a:xfrm>
          <a:prstGeom prst="cube">
            <a:avLst>
              <a:gd name="adj" fmla="val 25000"/>
            </a:avLst>
          </a:prstGeom>
          <a:solidFill>
            <a:srgbClr val="006DA4"/>
          </a:solidFill>
          <a:ln w="12700">
            <a:solidFill>
              <a:schemeClr val="tx1"/>
            </a:solidFill>
            <a:miter lim="800000"/>
            <a:headEnd type="none" w="sm" len="sm"/>
            <a:tailEnd type="none" w="sm" len="sm"/>
          </a:ln>
        </p:spPr>
        <p:txBody>
          <a:bodyPr wrap="none" anchor="ctr"/>
          <a:lstStyle/>
          <a:p>
            <a:pPr eaLnBrk="0" hangingPunct="0"/>
            <a:endParaRPr lang="en-US">
              <a:cs typeface="Tahoma" pitchFamily="34" charset="0"/>
            </a:endParaRPr>
          </a:p>
        </p:txBody>
      </p:sp>
      <p:sp>
        <p:nvSpPr>
          <p:cNvPr id="14355" name="AutoShape 18"/>
          <p:cNvSpPr>
            <a:spLocks noChangeArrowheads="1"/>
          </p:cNvSpPr>
          <p:nvPr/>
        </p:nvSpPr>
        <p:spPr bwMode="auto">
          <a:xfrm>
            <a:off x="4903107" y="5165972"/>
            <a:ext cx="719138" cy="863600"/>
          </a:xfrm>
          <a:prstGeom prst="cube">
            <a:avLst>
              <a:gd name="adj" fmla="val 25000"/>
            </a:avLst>
          </a:prstGeom>
          <a:solidFill>
            <a:srgbClr val="006DA4"/>
          </a:solidFill>
          <a:ln w="12700">
            <a:solidFill>
              <a:schemeClr val="tx1"/>
            </a:solidFill>
            <a:miter lim="800000"/>
            <a:headEnd type="none" w="sm" len="sm"/>
            <a:tailEnd type="none" w="sm" len="sm"/>
          </a:ln>
        </p:spPr>
        <p:txBody>
          <a:bodyPr wrap="none" anchor="ctr"/>
          <a:lstStyle/>
          <a:p>
            <a:pPr eaLnBrk="0" hangingPunct="0"/>
            <a:endParaRPr lang="en-US">
              <a:cs typeface="Tahoma" pitchFamily="34" charset="0"/>
            </a:endParaRPr>
          </a:p>
        </p:txBody>
      </p:sp>
      <p:sp>
        <p:nvSpPr>
          <p:cNvPr id="14359" name="Text Box 22"/>
          <p:cNvSpPr txBox="1">
            <a:spLocks noChangeArrowheads="1"/>
          </p:cNvSpPr>
          <p:nvPr/>
        </p:nvSpPr>
        <p:spPr bwMode="auto">
          <a:xfrm>
            <a:off x="807130" y="2879044"/>
            <a:ext cx="7345362" cy="307777"/>
          </a:xfrm>
          <a:prstGeom prst="rect">
            <a:avLst/>
          </a:prstGeom>
          <a:noFill/>
          <a:ln w="12700">
            <a:noFill/>
            <a:miter lim="800000"/>
            <a:headEnd type="none" w="sm" len="sm"/>
            <a:tailEnd type="none" w="sm" len="sm"/>
          </a:ln>
        </p:spPr>
        <p:txBody>
          <a:bodyPr>
            <a:spAutoFit/>
          </a:bodyPr>
          <a:lstStyle/>
          <a:p>
            <a:pPr eaLnBrk="0" hangingPunct="0"/>
            <a:r>
              <a:rPr lang="en-US" sz="1400" i="1" smtClean="0">
                <a:latin typeface="Tahoma" pitchFamily="34" charset="0"/>
                <a:cs typeface="Tahoma" pitchFamily="34" charset="0"/>
              </a:rPr>
              <a:t>Example of co-existence: one source -&gt; several datacubes</a:t>
            </a:r>
            <a:endParaRPr lang="en-US" sz="1400" i="1">
              <a:latin typeface="Tahoma" pitchFamily="34" charset="0"/>
              <a:cs typeface="Tahoma" pitchFamily="34" charset="0"/>
            </a:endParaRPr>
          </a:p>
        </p:txBody>
      </p:sp>
      <p:sp>
        <p:nvSpPr>
          <p:cNvPr id="24" name="AutoShape 10"/>
          <p:cNvSpPr>
            <a:spLocks noChangeArrowheads="1"/>
          </p:cNvSpPr>
          <p:nvPr/>
        </p:nvSpPr>
        <p:spPr bwMode="auto">
          <a:xfrm rot="21034895">
            <a:off x="2200956" y="4729842"/>
            <a:ext cx="1368425" cy="219323"/>
          </a:xfrm>
          <a:prstGeom prst="rightArrow">
            <a:avLst>
              <a:gd name="adj1" fmla="val 50000"/>
              <a:gd name="adj2" fmla="val 103943"/>
            </a:avLst>
          </a:prstGeom>
          <a:solidFill>
            <a:schemeClr val="tx1"/>
          </a:solidFill>
          <a:ln w="28575">
            <a:solidFill>
              <a:srgbClr val="000000"/>
            </a:solidFill>
            <a:miter lim="800000"/>
            <a:headEnd/>
            <a:tailEnd/>
          </a:ln>
        </p:spPr>
        <p:txBody>
          <a:bodyPr wrap="none" anchor="ctr"/>
          <a:lstStyle/>
          <a:p>
            <a:pPr eaLnBrk="0" hangingPunct="0"/>
            <a:endParaRPr lang="en-US">
              <a:cs typeface="Tahoma" pitchFamily="34" charset="0"/>
            </a:endParaRPr>
          </a:p>
        </p:txBody>
      </p:sp>
      <p:sp>
        <p:nvSpPr>
          <p:cNvPr id="26" name="AutoShape 10"/>
          <p:cNvSpPr>
            <a:spLocks noChangeArrowheads="1"/>
          </p:cNvSpPr>
          <p:nvPr/>
        </p:nvSpPr>
        <p:spPr bwMode="auto">
          <a:xfrm rot="304138">
            <a:off x="2200956" y="5219699"/>
            <a:ext cx="1368425" cy="219323"/>
          </a:xfrm>
          <a:prstGeom prst="rightArrow">
            <a:avLst>
              <a:gd name="adj1" fmla="val 50000"/>
              <a:gd name="adj2" fmla="val 103943"/>
            </a:avLst>
          </a:prstGeom>
          <a:solidFill>
            <a:schemeClr val="tx1"/>
          </a:solidFill>
          <a:ln w="28575">
            <a:solidFill>
              <a:srgbClr val="000000"/>
            </a:solidFill>
            <a:miter lim="800000"/>
            <a:headEnd/>
            <a:tailEnd/>
          </a:ln>
        </p:spPr>
        <p:txBody>
          <a:bodyPr wrap="none" anchor="ctr"/>
          <a:lstStyle/>
          <a:p>
            <a:pPr eaLnBrk="0" hangingPunct="0"/>
            <a:endParaRPr lang="en-US">
              <a:cs typeface="Tahoma" pitchFamily="34" charset="0"/>
            </a:endParaRPr>
          </a:p>
        </p:txBody>
      </p:sp>
      <p:sp>
        <p:nvSpPr>
          <p:cNvPr id="27" name="Text Box 11"/>
          <p:cNvSpPr txBox="1">
            <a:spLocks noChangeArrowheads="1"/>
          </p:cNvSpPr>
          <p:nvPr/>
        </p:nvSpPr>
        <p:spPr bwMode="auto">
          <a:xfrm>
            <a:off x="2359227" y="4128575"/>
            <a:ext cx="976485" cy="307777"/>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Read-only</a:t>
            </a:r>
          </a:p>
        </p:txBody>
      </p:sp>
      <p:sp>
        <p:nvSpPr>
          <p:cNvPr id="28" name="Text Box 11"/>
          <p:cNvSpPr txBox="1">
            <a:spLocks noChangeArrowheads="1"/>
          </p:cNvSpPr>
          <p:nvPr/>
        </p:nvSpPr>
        <p:spPr bwMode="auto">
          <a:xfrm>
            <a:off x="1283250" y="4139460"/>
            <a:ext cx="722698" cy="307777"/>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Source</a:t>
            </a:r>
            <a:endParaRPr lang="en-US" sz="1400" dirty="0">
              <a:latin typeface="Tahoma" pitchFamily="34" charset="0"/>
              <a:cs typeface="Tahoma" pitchFamily="34" charset="0"/>
            </a:endParaRPr>
          </a:p>
        </p:txBody>
      </p:sp>
      <p:sp>
        <p:nvSpPr>
          <p:cNvPr id="29" name="Text Box 11"/>
          <p:cNvSpPr txBox="1">
            <a:spLocks noChangeArrowheads="1"/>
          </p:cNvSpPr>
          <p:nvPr/>
        </p:nvSpPr>
        <p:spPr bwMode="auto">
          <a:xfrm>
            <a:off x="3625239" y="4008830"/>
            <a:ext cx="1067921" cy="523220"/>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Analytical</a:t>
            </a:r>
            <a:br>
              <a:rPr lang="en-US" sz="1400" smtClean="0">
                <a:latin typeface="Tahoma" pitchFamily="34" charset="0"/>
                <a:cs typeface="Tahoma" pitchFamily="34" charset="0"/>
              </a:rPr>
            </a:br>
            <a:r>
              <a:rPr lang="en-US" sz="1400" smtClean="0">
                <a:latin typeface="Tahoma" pitchFamily="34" charset="0"/>
                <a:cs typeface="Tahoma" pitchFamily="34" charset="0"/>
              </a:rPr>
              <a:t>Data cubes</a:t>
            </a:r>
            <a:endParaRPr lang="en-US" sz="1400" dirty="0">
              <a:latin typeface="Tahoma" pitchFamily="34" charset="0"/>
              <a:cs typeface="Tahoma" pitchFamily="34" charset="0"/>
            </a:endParaRPr>
          </a:p>
        </p:txBody>
      </p:sp>
      <p:sp>
        <p:nvSpPr>
          <p:cNvPr id="30" name="Text Box 11"/>
          <p:cNvSpPr txBox="1">
            <a:spLocks noChangeArrowheads="1"/>
          </p:cNvSpPr>
          <p:nvPr/>
        </p:nvSpPr>
        <p:spPr bwMode="auto">
          <a:xfrm>
            <a:off x="2694747" y="5701560"/>
            <a:ext cx="479619" cy="307777"/>
          </a:xfrm>
          <a:prstGeom prst="rect">
            <a:avLst/>
          </a:prstGeom>
          <a:noFill/>
          <a:ln w="9525">
            <a:noFill/>
            <a:miter lim="800000"/>
            <a:headEnd/>
            <a:tailEnd/>
          </a:ln>
        </p:spPr>
        <p:txBody>
          <a:bodyPr wrap="none">
            <a:spAutoFit/>
          </a:bodyPr>
          <a:lstStyle/>
          <a:p>
            <a:pPr algn="ctr" eaLnBrk="0" hangingPunct="0"/>
            <a:r>
              <a:rPr lang="en-US" sz="1400" smtClean="0">
                <a:latin typeface="Tahoma" pitchFamily="34" charset="0"/>
                <a:cs typeface="Tahoma" pitchFamily="34" charset="0"/>
              </a:rPr>
              <a:t>ETL</a:t>
            </a:r>
            <a:endParaRPr lang="en-US" sz="14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duotone>
              <a:prstClr val="black"/>
              <a:schemeClr val="accent3">
                <a:tint val="45000"/>
                <a:satMod val="400000"/>
              </a:schemeClr>
            </a:duotone>
          </a:blip>
          <a:srcRect l="4282" t="17534" r="68045" b="33430"/>
          <a:stretch>
            <a:fillRect/>
          </a:stretch>
        </p:blipFill>
        <p:spPr bwMode="auto">
          <a:xfrm>
            <a:off x="878194" y="1836256"/>
            <a:ext cx="7802126" cy="4904179"/>
          </a:xfrm>
          <a:prstGeom prst="rect">
            <a:avLst/>
          </a:prstGeom>
          <a:noFill/>
          <a:ln w="9525">
            <a:noFill/>
            <a:miter lim="800000"/>
            <a:headEnd/>
            <a:tailEnd/>
          </a:ln>
        </p:spPr>
      </p:pic>
      <p:sp>
        <p:nvSpPr>
          <p:cNvPr id="2" name="Title 1"/>
          <p:cNvSpPr>
            <a:spLocks noGrp="1"/>
          </p:cNvSpPr>
          <p:nvPr>
            <p:ph type="title"/>
          </p:nvPr>
        </p:nvSpPr>
        <p:spPr>
          <a:xfrm>
            <a:off x="457200" y="94931"/>
            <a:ext cx="8229600" cy="1058862"/>
          </a:xfrm>
        </p:spPr>
        <p:txBody>
          <a:bodyPr/>
          <a:lstStyle/>
          <a:p>
            <a:r>
              <a:rPr lang="en-CA" dirty="0" smtClean="0"/>
              <a:t>BI Market</a:t>
            </a:r>
            <a:endParaRPr lang="en-CA" dirty="0"/>
          </a:p>
        </p:txBody>
      </p:sp>
      <p:sp>
        <p:nvSpPr>
          <p:cNvPr id="3" name="Content Placeholder 2"/>
          <p:cNvSpPr>
            <a:spLocks noGrp="1"/>
          </p:cNvSpPr>
          <p:nvPr>
            <p:ph idx="1"/>
          </p:nvPr>
        </p:nvSpPr>
        <p:spPr>
          <a:xfrm>
            <a:off x="444137" y="1123406"/>
            <a:ext cx="8229600" cy="4798513"/>
          </a:xfrm>
        </p:spPr>
        <p:txBody>
          <a:bodyPr/>
          <a:lstStyle/>
          <a:p>
            <a:r>
              <a:rPr lang="en-CA" sz="2000" dirty="0" smtClean="0"/>
              <a:t>Business Intelligence exists since the early 1990s and its market is larger that the GIS market. </a:t>
            </a:r>
          </a:p>
        </p:txBody>
      </p:sp>
      <p:sp>
        <p:nvSpPr>
          <p:cNvPr id="4" name="Slide Number Placeholder 3"/>
          <p:cNvSpPr>
            <a:spLocks noGrp="1"/>
          </p:cNvSpPr>
          <p:nvPr>
            <p:ph type="sldNum" sz="quarter" idx="12"/>
          </p:nvPr>
        </p:nvSpPr>
        <p:spPr/>
        <p:txBody>
          <a:bodyPr/>
          <a:lstStyle/>
          <a:p>
            <a:pPr>
              <a:defRPr/>
            </a:pPr>
            <a:fld id="{956C3C98-4CE1-44C1-9E19-30ACA9E0F43C}" type="slidenum">
              <a:rPr lang="en-US" smtClean="0"/>
              <a:pPr>
                <a:defRPr/>
              </a:pPr>
              <a:t>5</a:t>
            </a:fld>
            <a:endParaRPr lang="en-US"/>
          </a:p>
        </p:txBody>
      </p:sp>
      <p:sp>
        <p:nvSpPr>
          <p:cNvPr id="6" name="TextBox 5"/>
          <p:cNvSpPr txBox="1"/>
          <p:nvPr/>
        </p:nvSpPr>
        <p:spPr>
          <a:xfrm>
            <a:off x="6766557" y="6440447"/>
            <a:ext cx="1928733" cy="307777"/>
          </a:xfrm>
          <a:prstGeom prst="rect">
            <a:avLst/>
          </a:prstGeom>
          <a:noFill/>
        </p:spPr>
        <p:txBody>
          <a:bodyPr wrap="square" rtlCol="0">
            <a:spAutoFit/>
          </a:bodyPr>
          <a:lstStyle/>
          <a:p>
            <a:pPr algn="r"/>
            <a:r>
              <a:rPr lang="en-CA" sz="1400" b="1" dirty="0" err="1" smtClean="0">
                <a:solidFill>
                  <a:schemeClr val="bg1"/>
                </a:solidFill>
              </a:rPr>
              <a:t>Eckerson</a:t>
            </a:r>
            <a:r>
              <a:rPr lang="en-CA" sz="1400" b="1" dirty="0" smtClean="0">
                <a:solidFill>
                  <a:schemeClr val="bg1"/>
                </a:solidFill>
              </a:rPr>
              <a:t>, 2007</a:t>
            </a:r>
            <a:endParaRPr lang="en-CA" sz="1400" b="1" dirty="0">
              <a:solidFill>
                <a:schemeClr val="bg1"/>
              </a:solidFill>
            </a:endParaRPr>
          </a:p>
        </p:txBody>
      </p:sp>
      <p:sp>
        <p:nvSpPr>
          <p:cNvPr id="13" name="TextBox 12"/>
          <p:cNvSpPr txBox="1"/>
          <p:nvPr/>
        </p:nvSpPr>
        <p:spPr>
          <a:xfrm>
            <a:off x="4323806" y="2038725"/>
            <a:ext cx="4349931"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1600" b="1" dirty="0" smtClean="0">
                <a:solidFill>
                  <a:srgbClr val="FF0000"/>
                </a:solidFill>
              </a:rPr>
              <a:t>However, </a:t>
            </a:r>
            <a:r>
              <a:rPr lang="en-CA" sz="1600" b="1" dirty="0" smtClean="0">
                <a:solidFill>
                  <a:schemeClr val="bg1"/>
                </a:solidFill>
              </a:rPr>
              <a:t>it didn’t address spatial data until recently. BI and GIS evolved in different silos for many years.</a:t>
            </a:r>
            <a:endParaRPr lang="en-CA"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duotone>
              <a:prstClr val="black"/>
              <a:schemeClr val="accent3">
                <a:tint val="45000"/>
                <a:satMod val="400000"/>
              </a:schemeClr>
            </a:duotone>
          </a:blip>
          <a:srcRect l="4282" t="17534" r="68045" b="33430"/>
          <a:stretch>
            <a:fillRect/>
          </a:stretch>
        </p:blipFill>
        <p:spPr bwMode="auto">
          <a:xfrm>
            <a:off x="878194" y="1836256"/>
            <a:ext cx="7802126" cy="4904179"/>
          </a:xfrm>
          <a:prstGeom prst="rect">
            <a:avLst/>
          </a:prstGeom>
          <a:noFill/>
          <a:ln w="9525">
            <a:noFill/>
            <a:miter lim="800000"/>
            <a:headEnd/>
            <a:tailEnd/>
          </a:ln>
        </p:spPr>
      </p:pic>
      <p:sp>
        <p:nvSpPr>
          <p:cNvPr id="2" name="Title 1"/>
          <p:cNvSpPr>
            <a:spLocks noGrp="1"/>
          </p:cNvSpPr>
          <p:nvPr>
            <p:ph type="title"/>
          </p:nvPr>
        </p:nvSpPr>
        <p:spPr>
          <a:xfrm>
            <a:off x="457200" y="94931"/>
            <a:ext cx="8229600" cy="1058862"/>
          </a:xfrm>
        </p:spPr>
        <p:txBody>
          <a:bodyPr/>
          <a:lstStyle/>
          <a:p>
            <a:r>
              <a:rPr lang="en-CA" dirty="0" smtClean="0"/>
              <a:t>Today’s Level of Integration</a:t>
            </a:r>
            <a:endParaRPr lang="en-CA" dirty="0"/>
          </a:p>
        </p:txBody>
      </p:sp>
      <p:sp>
        <p:nvSpPr>
          <p:cNvPr id="3" name="Content Placeholder 2"/>
          <p:cNvSpPr>
            <a:spLocks noGrp="1"/>
          </p:cNvSpPr>
          <p:nvPr>
            <p:ph idx="1"/>
          </p:nvPr>
        </p:nvSpPr>
        <p:spPr>
          <a:xfrm>
            <a:off x="444137" y="1123406"/>
            <a:ext cx="8229600" cy="4798513"/>
          </a:xfrm>
        </p:spPr>
        <p:txBody>
          <a:bodyPr/>
          <a:lstStyle/>
          <a:p>
            <a:r>
              <a:rPr lang="en-CA" sz="2000" dirty="0" smtClean="0"/>
              <a:t>Integrating GIS and BI is a recent field with a lot of potential</a:t>
            </a:r>
          </a:p>
        </p:txBody>
      </p:sp>
      <p:sp>
        <p:nvSpPr>
          <p:cNvPr id="4" name="Slide Number Placeholder 3"/>
          <p:cNvSpPr>
            <a:spLocks noGrp="1"/>
          </p:cNvSpPr>
          <p:nvPr>
            <p:ph type="sldNum" sz="quarter" idx="12"/>
          </p:nvPr>
        </p:nvSpPr>
        <p:spPr/>
        <p:txBody>
          <a:bodyPr/>
          <a:lstStyle/>
          <a:p>
            <a:pPr>
              <a:defRPr/>
            </a:pPr>
            <a:fld id="{956C3C98-4CE1-44C1-9E19-30ACA9E0F43C}" type="slidenum">
              <a:rPr lang="en-US" smtClean="0"/>
              <a:pPr>
                <a:defRPr/>
              </a:pPr>
              <a:t>6</a:t>
            </a:fld>
            <a:endParaRPr lang="en-US"/>
          </a:p>
        </p:txBody>
      </p:sp>
      <p:grpSp>
        <p:nvGrpSpPr>
          <p:cNvPr id="17" name="Group 16"/>
          <p:cNvGrpSpPr/>
          <p:nvPr/>
        </p:nvGrpSpPr>
        <p:grpSpPr>
          <a:xfrm>
            <a:off x="1345471" y="2743200"/>
            <a:ext cx="1169836" cy="3004457"/>
            <a:chOff x="1345471" y="2743200"/>
            <a:chExt cx="1169836" cy="3004457"/>
          </a:xfrm>
        </p:grpSpPr>
        <p:sp>
          <p:nvSpPr>
            <p:cNvPr id="7" name="Smiley Face 6"/>
            <p:cNvSpPr/>
            <p:nvPr/>
          </p:nvSpPr>
          <p:spPr bwMode="auto">
            <a:xfrm>
              <a:off x="1345471" y="5277394"/>
              <a:ext cx="457201" cy="470263"/>
            </a:xfrm>
            <a:prstGeom prst="smileyFace">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8" name="Smiley Face 7"/>
            <p:cNvSpPr/>
            <p:nvPr/>
          </p:nvSpPr>
          <p:spPr bwMode="auto">
            <a:xfrm>
              <a:off x="1672042" y="4702627"/>
              <a:ext cx="256903" cy="230768"/>
            </a:xfrm>
            <a:prstGeom prst="smileyFace">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9" name="Smiley Face 8"/>
            <p:cNvSpPr/>
            <p:nvPr/>
          </p:nvSpPr>
          <p:spPr bwMode="auto">
            <a:xfrm>
              <a:off x="1931831" y="3670479"/>
              <a:ext cx="283335" cy="283336"/>
            </a:xfrm>
            <a:prstGeom prst="smileyFace">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0" name="Smiley Face 9"/>
            <p:cNvSpPr/>
            <p:nvPr/>
          </p:nvSpPr>
          <p:spPr bwMode="auto">
            <a:xfrm>
              <a:off x="2343955" y="2743200"/>
              <a:ext cx="171352" cy="177572"/>
            </a:xfrm>
            <a:prstGeom prst="smileyFace">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11" name="TextBox 10"/>
          <p:cNvSpPr txBox="1"/>
          <p:nvPr/>
        </p:nvSpPr>
        <p:spPr>
          <a:xfrm>
            <a:off x="3477296" y="2103120"/>
            <a:ext cx="5196441"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1600" b="1" dirty="0" smtClean="0">
                <a:solidFill>
                  <a:schemeClr val="bg1"/>
                </a:solidFill>
              </a:rPr>
              <a:t>Spatially-enabling BI is becoming more common</a:t>
            </a:r>
          </a:p>
          <a:p>
            <a:pPr algn="r"/>
            <a:r>
              <a:rPr lang="en-CA" sz="1600" b="1" dirty="0" smtClean="0">
                <a:solidFill>
                  <a:srgbClr val="C00000"/>
                </a:solidFill>
              </a:rPr>
              <a:t>Larger smiley = more has been achieved</a:t>
            </a:r>
          </a:p>
          <a:p>
            <a:pPr algn="r"/>
            <a:r>
              <a:rPr lang="en-CA" sz="1600" b="1" dirty="0">
                <a:solidFill>
                  <a:schemeClr val="accent1">
                    <a:lumMod val="75000"/>
                  </a:schemeClr>
                </a:solidFill>
              </a:rPr>
              <a:t>L</a:t>
            </a:r>
            <a:r>
              <a:rPr lang="en-CA" sz="1600" b="1" dirty="0" smtClean="0">
                <a:solidFill>
                  <a:schemeClr val="accent1">
                    <a:lumMod val="75000"/>
                  </a:schemeClr>
                </a:solidFill>
              </a:rPr>
              <a:t>arger lightning = more difficult challenge</a:t>
            </a:r>
            <a:endParaRPr lang="en-CA" sz="2400" b="1" dirty="0">
              <a:solidFill>
                <a:schemeClr val="accent1">
                  <a:lumMod val="75000"/>
                </a:schemeClr>
              </a:solidFill>
            </a:endParaRPr>
          </a:p>
        </p:txBody>
      </p:sp>
      <p:grpSp>
        <p:nvGrpSpPr>
          <p:cNvPr id="18" name="Group 17"/>
          <p:cNvGrpSpPr/>
          <p:nvPr/>
        </p:nvGrpSpPr>
        <p:grpSpPr>
          <a:xfrm>
            <a:off x="2163651" y="5561525"/>
            <a:ext cx="3307724" cy="774880"/>
            <a:chOff x="2163651" y="5561525"/>
            <a:chExt cx="3307724" cy="774880"/>
          </a:xfrm>
        </p:grpSpPr>
        <p:sp>
          <p:nvSpPr>
            <p:cNvPr id="13" name="Lightning Bolt 12"/>
            <p:cNvSpPr/>
            <p:nvPr/>
          </p:nvSpPr>
          <p:spPr bwMode="auto">
            <a:xfrm>
              <a:off x="2163651" y="6001555"/>
              <a:ext cx="296214" cy="257580"/>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4" name="Lightning Bolt 13"/>
            <p:cNvSpPr/>
            <p:nvPr/>
          </p:nvSpPr>
          <p:spPr bwMode="auto">
            <a:xfrm>
              <a:off x="3631842" y="5731099"/>
              <a:ext cx="397099" cy="319828"/>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5" name="Lightning Bolt 14"/>
            <p:cNvSpPr/>
            <p:nvPr/>
          </p:nvSpPr>
          <p:spPr bwMode="auto">
            <a:xfrm>
              <a:off x="2550017" y="5743976"/>
              <a:ext cx="695459" cy="592429"/>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6" name="Lightning Bolt 15"/>
            <p:cNvSpPr/>
            <p:nvPr/>
          </p:nvSpPr>
          <p:spPr bwMode="auto">
            <a:xfrm>
              <a:off x="4775916" y="5561525"/>
              <a:ext cx="695459" cy="592429"/>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dirty="0" err="1" smtClean="0"/>
              <a:t>Historical</a:t>
            </a:r>
            <a:r>
              <a:rPr lang="fr-CA" dirty="0" smtClean="0"/>
              <a:t> </a:t>
            </a:r>
            <a:r>
              <a:rPr lang="fr-CA" dirty="0" err="1" smtClean="0"/>
              <a:t>Epochs</a:t>
            </a:r>
            <a:endParaRPr lang="fr-CA" dirty="0" smtClean="0"/>
          </a:p>
        </p:txBody>
      </p:sp>
      <p:sp>
        <p:nvSpPr>
          <p:cNvPr id="67587" name="Rectangle 3"/>
          <p:cNvSpPr>
            <a:spLocks noGrp="1" noChangeArrowheads="1"/>
          </p:cNvSpPr>
          <p:nvPr>
            <p:ph type="body" idx="1"/>
          </p:nvPr>
        </p:nvSpPr>
        <p:spPr>
          <a:xfrm>
            <a:off x="468313" y="1412875"/>
            <a:ext cx="8435975" cy="4525963"/>
          </a:xfrm>
        </p:spPr>
        <p:txBody>
          <a:bodyPr/>
          <a:lstStyle/>
          <a:p>
            <a:pPr eaLnBrk="1" hangingPunct="1">
              <a:defRPr/>
            </a:pPr>
            <a:r>
              <a:rPr lang="fr-CA" dirty="0" smtClean="0"/>
              <a:t>1996-2000: </a:t>
            </a:r>
            <a:r>
              <a:rPr lang="fr-CA" dirty="0" err="1" smtClean="0"/>
              <a:t>pionneering</a:t>
            </a:r>
            <a:endParaRPr lang="fr-CA" dirty="0" smtClean="0"/>
          </a:p>
          <a:p>
            <a:pPr lvl="1" eaLnBrk="1" hangingPunct="1">
              <a:defRPr/>
            </a:pPr>
            <a:r>
              <a:rPr lang="fr-CA" dirty="0" err="1" smtClean="0"/>
              <a:t>early</a:t>
            </a:r>
            <a:r>
              <a:rPr lang="fr-CA" dirty="0" smtClean="0"/>
              <a:t> prototypes in </a:t>
            </a:r>
            <a:r>
              <a:rPr lang="fr-CA" dirty="0" err="1" smtClean="0"/>
              <a:t>universities</a:t>
            </a:r>
            <a:endParaRPr lang="fr-CA" dirty="0" smtClean="0"/>
          </a:p>
          <a:p>
            <a:pPr lvl="2" eaLnBrk="1" hangingPunct="1">
              <a:defRPr/>
            </a:pPr>
            <a:r>
              <a:rPr lang="fr-CA" sz="1800" dirty="0" smtClean="0"/>
              <a:t>Laval U.	- Simon Fraser U.		- U. Minnesota</a:t>
            </a:r>
          </a:p>
          <a:p>
            <a:pPr eaLnBrk="1" hangingPunct="1">
              <a:defRPr/>
            </a:pPr>
            <a:r>
              <a:rPr lang="fr-CA" dirty="0" smtClean="0"/>
              <a:t>2001-2004: </a:t>
            </a:r>
            <a:r>
              <a:rPr lang="fr-CA" dirty="0" err="1" smtClean="0"/>
              <a:t>early</a:t>
            </a:r>
            <a:r>
              <a:rPr lang="fr-CA" dirty="0" smtClean="0"/>
              <a:t> </a:t>
            </a:r>
            <a:r>
              <a:rPr lang="fr-CA" dirty="0" err="1" smtClean="0"/>
              <a:t>adopters</a:t>
            </a:r>
            <a:endParaRPr lang="fr-CA" dirty="0" smtClean="0"/>
          </a:p>
          <a:p>
            <a:pPr lvl="1" eaLnBrk="1" hangingPunct="1">
              <a:defRPr/>
            </a:pPr>
            <a:r>
              <a:rPr lang="fr-CA" dirty="0" err="1" smtClean="0"/>
              <a:t>advanced</a:t>
            </a:r>
            <a:r>
              <a:rPr lang="fr-CA" dirty="0" smtClean="0"/>
              <a:t> prototypes in </a:t>
            </a:r>
            <a:r>
              <a:rPr lang="fr-CA" dirty="0" err="1" smtClean="0"/>
              <a:t>universities</a:t>
            </a:r>
            <a:endParaRPr lang="fr-CA" dirty="0" smtClean="0"/>
          </a:p>
          <a:p>
            <a:pPr lvl="1" eaLnBrk="1" hangingPunct="1">
              <a:defRPr/>
            </a:pPr>
            <a:r>
              <a:rPr lang="fr-CA" dirty="0" smtClean="0"/>
              <a:t>first applications in </a:t>
            </a:r>
            <a:r>
              <a:rPr lang="fr-CA" dirty="0" err="1" smtClean="0"/>
              <a:t>industry</a:t>
            </a:r>
            <a:endParaRPr lang="fr-CA" dirty="0" smtClean="0"/>
          </a:p>
          <a:p>
            <a:pPr eaLnBrk="1" hangingPunct="1">
              <a:defRPr/>
            </a:pPr>
            <a:r>
              <a:rPr lang="fr-CA" dirty="0" smtClean="0"/>
              <a:t>2005-... :  </a:t>
            </a:r>
            <a:r>
              <a:rPr lang="fr-CA" dirty="0" err="1" smtClean="0"/>
              <a:t>maturing</a:t>
            </a:r>
            <a:endParaRPr lang="fr-CA" dirty="0" smtClean="0"/>
          </a:p>
          <a:p>
            <a:pPr lvl="1" eaLnBrk="1" hangingPunct="1">
              <a:defRPr/>
            </a:pPr>
            <a:r>
              <a:rPr lang="fr-CA" dirty="0" err="1" smtClean="0"/>
              <a:t>larger</a:t>
            </a:r>
            <a:r>
              <a:rPr lang="fr-CA" dirty="0" smtClean="0"/>
              <a:t> </a:t>
            </a:r>
            <a:r>
              <a:rPr lang="fr-CA" dirty="0" err="1" smtClean="0"/>
              <a:t>number</a:t>
            </a:r>
            <a:r>
              <a:rPr lang="fr-CA" dirty="0" smtClean="0"/>
              <a:t> of ad hoc applications</a:t>
            </a:r>
          </a:p>
          <a:p>
            <a:pPr lvl="1" eaLnBrk="1" hangingPunct="1">
              <a:defRPr/>
            </a:pPr>
            <a:r>
              <a:rPr lang="fr-CA" dirty="0" smtClean="0"/>
              <a:t>SOLAP technologies to </a:t>
            </a:r>
            <a:r>
              <a:rPr lang="fr-CA" dirty="0" err="1" smtClean="0"/>
              <a:t>facilitate</a:t>
            </a:r>
            <a:r>
              <a:rPr lang="fr-CA" dirty="0" smtClean="0"/>
              <a:t> the </a:t>
            </a:r>
            <a:br>
              <a:rPr lang="fr-CA" dirty="0" smtClean="0"/>
            </a:br>
            <a:r>
              <a:rPr lang="fr-CA" dirty="0" err="1" smtClean="0"/>
              <a:t>development</a:t>
            </a:r>
            <a:r>
              <a:rPr lang="fr-CA" dirty="0" smtClean="0"/>
              <a:t> of </a:t>
            </a:r>
            <a:r>
              <a:rPr lang="fr-CA" dirty="0" err="1" smtClean="0"/>
              <a:t>SOLAP</a:t>
            </a:r>
            <a:r>
              <a:rPr lang="fr-CA" dirty="0" smtClean="0"/>
              <a:t> applications</a:t>
            </a:r>
          </a:p>
          <a:p>
            <a:pPr eaLnBrk="1" hangingPunct="1">
              <a:defRPr/>
            </a:pPr>
            <a:r>
              <a:rPr lang="fr-CA" dirty="0" smtClean="0"/>
              <a:t>2010-…: </a:t>
            </a:r>
            <a:r>
              <a:rPr lang="fr-CA" dirty="0" err="1" smtClean="0"/>
              <a:t>wide</a:t>
            </a:r>
            <a:r>
              <a:rPr lang="fr-CA" dirty="0" smtClean="0"/>
              <a:t> adoption</a:t>
            </a:r>
          </a:p>
          <a:p>
            <a:pPr lvl="1" eaLnBrk="1" hangingPunct="1">
              <a:defRPr/>
            </a:pPr>
            <a:r>
              <a:rPr lang="fr-CA" dirty="0" smtClean="0"/>
              <a:t>0ver 30 commercial </a:t>
            </a:r>
            <a:r>
              <a:rPr lang="fr-CA" dirty="0" err="1" smtClean="0"/>
              <a:t>products</a:t>
            </a:r>
            <a:endParaRPr lang="fr-C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Slide Number Placeholder 4"/>
          <p:cNvSpPr>
            <a:spLocks noGrp="1"/>
          </p:cNvSpPr>
          <p:nvPr>
            <p:ph type="sldNum" sz="quarter" idx="12"/>
          </p:nvPr>
        </p:nvSpPr>
        <p:spPr/>
        <p:txBody>
          <a:bodyPr/>
          <a:lstStyle/>
          <a:p>
            <a:pPr>
              <a:defRPr/>
            </a:pPr>
            <a:fld id="{2AB63C13-0045-479A-B147-49A3F1C19DC1}" type="slidenum">
              <a:rPr lang="en-US"/>
              <a:pPr>
                <a:defRPr/>
              </a:pPr>
              <a:t>8</a:t>
            </a:fld>
            <a:endParaRPr lang="en-US"/>
          </a:p>
        </p:txBody>
      </p:sp>
      <p:sp>
        <p:nvSpPr>
          <p:cNvPr id="1036" name="Rectangle 2"/>
          <p:cNvSpPr>
            <a:spLocks noGrp="1" noChangeArrowheads="1"/>
          </p:cNvSpPr>
          <p:nvPr>
            <p:ph type="title"/>
          </p:nvPr>
        </p:nvSpPr>
        <p:spPr>
          <a:xfrm>
            <a:off x="0" y="260350"/>
            <a:ext cx="9144000" cy="1554163"/>
          </a:xfrm>
        </p:spPr>
        <p:txBody>
          <a:bodyPr/>
          <a:lstStyle/>
          <a:p>
            <a:pPr eaLnBrk="1" hangingPunct="1"/>
            <a:r>
              <a:rPr lang="en-US" smtClean="0"/>
              <a:t>Analytical System Architectures</a:t>
            </a:r>
            <a:br>
              <a:rPr lang="en-US" smtClean="0"/>
            </a:br>
            <a:r>
              <a:rPr lang="en-US" sz="2400" i="1" smtClean="0"/>
              <a:t>(ex. standard data warehouse</a:t>
            </a:r>
            <a:r>
              <a:rPr lang="en-US" sz="2400" b="1" i="1" smtClean="0"/>
              <a:t>)</a:t>
            </a:r>
            <a:endParaRPr lang="en-US" smtClean="0"/>
          </a:p>
        </p:txBody>
      </p:sp>
      <p:grpSp>
        <p:nvGrpSpPr>
          <p:cNvPr id="1037" name="Group 3"/>
          <p:cNvGrpSpPr>
            <a:grpSpLocks/>
          </p:cNvGrpSpPr>
          <p:nvPr/>
        </p:nvGrpSpPr>
        <p:grpSpPr bwMode="auto">
          <a:xfrm>
            <a:off x="7591425" y="2733675"/>
            <a:ext cx="700088" cy="831850"/>
            <a:chOff x="1876" y="1629"/>
            <a:chExt cx="1574" cy="1652"/>
          </a:xfrm>
        </p:grpSpPr>
        <p:grpSp>
          <p:nvGrpSpPr>
            <p:cNvPr id="1934" name="Group 4"/>
            <p:cNvGrpSpPr>
              <a:grpSpLocks/>
            </p:cNvGrpSpPr>
            <p:nvPr/>
          </p:nvGrpSpPr>
          <p:grpSpPr bwMode="auto">
            <a:xfrm>
              <a:off x="2120" y="2491"/>
              <a:ext cx="1099" cy="457"/>
              <a:chOff x="2120" y="2491"/>
              <a:chExt cx="1099" cy="457"/>
            </a:xfrm>
          </p:grpSpPr>
          <p:sp>
            <p:nvSpPr>
              <p:cNvPr id="2001" name="Freeform 5"/>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2002" name="Freeform 6"/>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3" name="Freeform 7"/>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4" name="Freeform 8"/>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5" name="Freeform 9"/>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6" name="Freeform 10"/>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7" name="Freeform 11"/>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8" name="Freeform 12"/>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9" name="Freeform 13"/>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0" name="Freeform 14"/>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2011" name="Freeform 15"/>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2" name="Freeform 16"/>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3" name="Freeform 17"/>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4" name="Freeform 18"/>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5" name="Freeform 19"/>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6" name="Freeform 20"/>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7" name="Freeform 21"/>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8" name="Freeform 22"/>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19" name="Freeform 23"/>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2020" name="Freeform 24"/>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1" name="Freeform 25"/>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2" name="Freeform 26"/>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3" name="Freeform 27"/>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4" name="Freeform 28"/>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5" name="Freeform 29"/>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6" name="Freeform 30"/>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7" name="Freeform 31"/>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8" name="Freeform 32"/>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29" name="Freeform 33"/>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0" name="Freeform 34"/>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1" name="Freeform 35"/>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2" name="Freeform 36"/>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3" name="Freeform 37"/>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4" name="Freeform 38"/>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5" name="Freeform 39"/>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6" name="Freeform 40"/>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7" name="Freeform 41"/>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8" name="Freeform 42"/>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39" name="Freeform 43"/>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0" name="Freeform 44"/>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1" name="Freeform 45"/>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2" name="Freeform 46"/>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3" name="Freeform 47"/>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4" name="Freeform 48"/>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5" name="Freeform 49"/>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6" name="Freeform 50"/>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47" name="Freeform 51"/>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0" name="Freeform 52"/>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1" name="Freeform 53"/>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2" name="Freeform 54"/>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3" name="Freeform 55"/>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4" name="Freeform 56"/>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5" name="Freeform 57"/>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6" name="Freeform 58"/>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7" name="Freeform 59"/>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8" name="Freeform 60"/>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9" name="Freeform 61"/>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0" name="Freeform 62"/>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1" name="Freeform 63"/>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2" name="Freeform 64"/>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3" name="Freeform 65"/>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4" name="Freeform 66"/>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5" name="Freeform 67"/>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6" name="Freeform 68"/>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7" name="Freeform 69"/>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8" name="Freeform 70"/>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9" name="Freeform 71"/>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0" name="Freeform 72"/>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1" name="Freeform 73"/>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2" name="Freeform 74"/>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3" name="Freeform 75"/>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4" name="Freeform 76"/>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5" name="Freeform 77"/>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6" name="Freeform 78"/>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7" name="Freeform 79"/>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8" name="Freeform 80"/>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9" name="Freeform 81"/>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0" name="Freeform 82"/>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1" name="Freeform 83"/>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2" name="Freeform 84"/>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3" name="Freeform 85"/>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4" name="Freeform 86"/>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5" name="Freeform 87"/>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6" name="Freeform 88"/>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7" name="Freeform 89"/>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8" name="Freeform 90"/>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9" name="Freeform 91"/>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0" name="Freeform 92"/>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1" name="Freeform 93"/>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2" name="Freeform 94"/>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3" name="Freeform 95"/>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4" name="Freeform 96"/>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5" name="Freeform 97"/>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6" name="Freeform 98"/>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7" name="Freeform 99"/>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8" name="Freeform 100"/>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9" name="Freeform 101"/>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0" name="Freeform 102"/>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1" name="Freeform 103"/>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2" name="Freeform 104"/>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3" name="Freeform 105"/>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4" name="Freeform 106"/>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5" name="Freeform 107"/>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6" name="Freeform 108"/>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7" name="Freeform 109"/>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8" name="Freeform 110"/>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9" name="Freeform 111"/>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0" name="Freeform 112"/>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1" name="Freeform 113"/>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2" name="Freeform 114"/>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3" name="Freeform 115"/>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4" name="Freeform 116"/>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5" name="Freeform 117"/>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6" name="Freeform 118"/>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7" name="Freeform 119"/>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8" name="Freeform 120"/>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9" name="Freeform 121"/>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0" name="Freeform 122"/>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1" name="Freeform 123"/>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2" name="Freeform 124"/>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3" name="Freeform 125"/>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4" name="Freeform 126"/>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5" name="Freeform 127"/>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6" name="Freeform 128"/>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7" name="Freeform 129"/>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8" name="Freeform 130"/>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9" name="Freeform 131"/>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0" name="Freeform 132"/>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1" name="Freeform 133"/>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2" name="Freeform 134"/>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3" name="Freeform 135"/>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4" name="Freeform 136"/>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5" name="Freeform 137"/>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6" name="Freeform 138"/>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7" name="Freeform 139"/>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8" name="Freeform 140"/>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9" name="Freeform 141"/>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0" name="Freeform 142"/>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1" name="Freeform 143"/>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2" name="Freeform 144"/>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3" name="Freeform 145"/>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4" name="Freeform 146"/>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5" name="Freeform 147"/>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6" name="Freeform 148"/>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7" name="Freeform 149"/>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8" name="Freeform 150"/>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9" name="Freeform 151"/>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0" name="Freeform 152"/>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1" name="Freeform 153"/>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2" name="Freeform 154"/>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3" name="Freeform 155"/>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4" name="Freeform 156"/>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5" name="Freeform 157"/>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6" name="Freeform 158"/>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7" name="Freeform 159"/>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8" name="Freeform 160"/>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9" name="Freeform 161"/>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0" name="Freeform 162"/>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1" name="Freeform 163"/>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2" name="Freeform 164"/>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3" name="Freeform 165"/>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4" name="Freeform 166"/>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5" name="Freeform 167"/>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6" name="Freeform 168"/>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7" name="Freeform 169"/>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8" name="Freeform 170"/>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9" name="Freeform 171"/>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0" name="Freeform 172"/>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1" name="Freeform 173"/>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2" name="Freeform 174"/>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3" name="Freeform 175"/>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4" name="Freeform 176"/>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5" name="Freeform 177"/>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6" name="Freeform 178"/>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7" name="Freeform 179"/>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8" name="Freeform 180"/>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9" name="Freeform 181"/>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0" name="Freeform 182"/>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1" name="Freeform 183"/>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2" name="Freeform 184"/>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3" name="Freeform 185"/>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4" name="Freeform 186"/>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5" name="Freeform 187"/>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6" name="Freeform 188"/>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7" name="Freeform 189"/>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8" name="Freeform 190"/>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9" name="Freeform 191"/>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0" name="Freeform 192"/>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1" name="Freeform 193"/>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2" name="Freeform 194"/>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3" name="Freeform 195"/>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4" name="Freeform 196"/>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5" name="Freeform 197"/>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6" name="Freeform 198"/>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7" name="Freeform 199"/>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8" name="Freeform 200"/>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9" name="Freeform 201"/>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10" name="Freeform 202"/>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11" name="Freeform 203"/>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12" name="Freeform 204"/>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935" name="Freeform 205"/>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36" name="Freeform 206"/>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37" name="Freeform 207"/>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38" name="Freeform 208"/>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39" name="Freeform 209"/>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940" name="Freeform 210"/>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1" name="Freeform 211"/>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2" name="Freeform 212"/>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3" name="Freeform 213"/>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4" name="Rectangle 214"/>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1945" name="Freeform 215"/>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6" name="Freeform 216"/>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7" name="Freeform 217"/>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8" name="Freeform 218"/>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49" name="Rectangle 219"/>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1950" name="Freeform 220"/>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951" name="Freeform 221"/>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2" name="Freeform 222"/>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1953" name="Freeform 223"/>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4" name="Freeform 224"/>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5" name="Freeform 225"/>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6" name="Freeform 226"/>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7" name="Freeform 227"/>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8" name="Freeform 228"/>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59" name="Freeform 229"/>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0" name="Freeform 230"/>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1961" name="Freeform 231"/>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2" name="Freeform 232"/>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3" name="Freeform 233"/>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4" name="Freeform 234"/>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5" name="Freeform 235"/>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6" name="Freeform 236"/>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7" name="Freeform 237"/>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8" name="Freeform 238"/>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69" name="Freeform 239"/>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1970" name="Freeform 240"/>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1" name="Freeform 241"/>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2" name="Freeform 242"/>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3" name="Freeform 243"/>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4" name="Freeform 244"/>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5" name="Freeform 245"/>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6" name="Freeform 246"/>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7" name="Freeform 247"/>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78" name="Freeform 248"/>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979" name="Freeform 249"/>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0" name="Freeform 250"/>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1981" name="Rectangle 251"/>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1982" name="Freeform 252"/>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1983" name="Freeform 253"/>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4" name="Freeform 254"/>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5" name="Freeform 255"/>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6" name="Freeform 256"/>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7" name="Rectangle 257"/>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1988" name="Freeform 258"/>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89" name="Freeform 259"/>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0" name="Freeform 260"/>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1" name="Freeform 261"/>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2" name="Freeform 262"/>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993" name="Freeform 263"/>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4" name="Freeform 264"/>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5" name="Freeform 265"/>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6" name="Freeform 266"/>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7" name="Freeform 267"/>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998" name="Freeform 268"/>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999" name="Freeform 269"/>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000" name="Freeform 270"/>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grpSp>
        <p:nvGrpSpPr>
          <p:cNvPr id="1038" name="Group 271"/>
          <p:cNvGrpSpPr>
            <a:grpSpLocks/>
          </p:cNvGrpSpPr>
          <p:nvPr/>
        </p:nvGrpSpPr>
        <p:grpSpPr bwMode="auto">
          <a:xfrm>
            <a:off x="1208088" y="2932113"/>
            <a:ext cx="447675" cy="1025525"/>
            <a:chOff x="1440" y="1872"/>
            <a:chExt cx="246" cy="494"/>
          </a:xfrm>
        </p:grpSpPr>
        <p:graphicFrame>
          <p:nvGraphicFramePr>
            <p:cNvPr id="1034" name="Object 272"/>
            <p:cNvGraphicFramePr>
              <a:graphicFrameLocks noChangeAspect="1"/>
            </p:cNvGraphicFramePr>
            <p:nvPr/>
          </p:nvGraphicFramePr>
          <p:xfrm>
            <a:off x="1440" y="1872"/>
            <a:ext cx="246" cy="494"/>
          </p:xfrm>
          <a:graphic>
            <a:graphicData uri="http://schemas.openxmlformats.org/presentationml/2006/ole">
              <p:oleObj spid="_x0000_s1034" name="Clip" r:id="rId3" imgW="620280" imgH="1242360" progId="">
                <p:embed/>
              </p:oleObj>
            </a:graphicData>
          </a:graphic>
        </p:graphicFrame>
        <p:sp>
          <p:nvSpPr>
            <p:cNvPr id="1933" name="Line 273"/>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39" name="Group 274"/>
          <p:cNvGrpSpPr>
            <a:grpSpLocks/>
          </p:cNvGrpSpPr>
          <p:nvPr/>
        </p:nvGrpSpPr>
        <p:grpSpPr bwMode="auto">
          <a:xfrm>
            <a:off x="595313" y="3530600"/>
            <a:ext cx="447675" cy="1023938"/>
            <a:chOff x="1440" y="1872"/>
            <a:chExt cx="246" cy="494"/>
          </a:xfrm>
        </p:grpSpPr>
        <p:graphicFrame>
          <p:nvGraphicFramePr>
            <p:cNvPr id="1033" name="Object 275"/>
            <p:cNvGraphicFramePr>
              <a:graphicFrameLocks noChangeAspect="1"/>
            </p:cNvGraphicFramePr>
            <p:nvPr/>
          </p:nvGraphicFramePr>
          <p:xfrm>
            <a:off x="1440" y="1872"/>
            <a:ext cx="246" cy="494"/>
          </p:xfrm>
          <a:graphic>
            <a:graphicData uri="http://schemas.openxmlformats.org/presentationml/2006/ole">
              <p:oleObj spid="_x0000_s1033" name="Clip" r:id="rId4" imgW="620280" imgH="1242360" progId="">
                <p:embed/>
              </p:oleObj>
            </a:graphicData>
          </a:graphic>
        </p:graphicFrame>
        <p:sp>
          <p:nvSpPr>
            <p:cNvPr id="1932" name="Line 276"/>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0" name="Group 277"/>
          <p:cNvGrpSpPr>
            <a:grpSpLocks/>
          </p:cNvGrpSpPr>
          <p:nvPr/>
        </p:nvGrpSpPr>
        <p:grpSpPr bwMode="auto">
          <a:xfrm>
            <a:off x="1208088" y="4325938"/>
            <a:ext cx="447675" cy="1025525"/>
            <a:chOff x="1440" y="1872"/>
            <a:chExt cx="246" cy="494"/>
          </a:xfrm>
        </p:grpSpPr>
        <p:graphicFrame>
          <p:nvGraphicFramePr>
            <p:cNvPr id="1032" name="Object 278"/>
            <p:cNvGraphicFramePr>
              <a:graphicFrameLocks noChangeAspect="1"/>
            </p:cNvGraphicFramePr>
            <p:nvPr/>
          </p:nvGraphicFramePr>
          <p:xfrm>
            <a:off x="1440" y="1872"/>
            <a:ext cx="246" cy="494"/>
          </p:xfrm>
          <a:graphic>
            <a:graphicData uri="http://schemas.openxmlformats.org/presentationml/2006/ole">
              <p:oleObj spid="_x0000_s1032" name="Clip" r:id="rId5" imgW="620280" imgH="1242360" progId="">
                <p:embed/>
              </p:oleObj>
            </a:graphicData>
          </a:graphic>
        </p:graphicFrame>
        <p:sp>
          <p:nvSpPr>
            <p:cNvPr id="1931" name="Line 279"/>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1" name="Group 280"/>
          <p:cNvGrpSpPr>
            <a:grpSpLocks/>
          </p:cNvGrpSpPr>
          <p:nvPr/>
        </p:nvGrpSpPr>
        <p:grpSpPr bwMode="auto">
          <a:xfrm>
            <a:off x="3074988" y="3821113"/>
            <a:ext cx="447675" cy="1023937"/>
            <a:chOff x="1440" y="1872"/>
            <a:chExt cx="246" cy="494"/>
          </a:xfrm>
        </p:grpSpPr>
        <p:graphicFrame>
          <p:nvGraphicFramePr>
            <p:cNvPr id="1031" name="Object 281"/>
            <p:cNvGraphicFramePr>
              <a:graphicFrameLocks noChangeAspect="1"/>
            </p:cNvGraphicFramePr>
            <p:nvPr/>
          </p:nvGraphicFramePr>
          <p:xfrm>
            <a:off x="1440" y="1872"/>
            <a:ext cx="246" cy="494"/>
          </p:xfrm>
          <a:graphic>
            <a:graphicData uri="http://schemas.openxmlformats.org/presentationml/2006/ole">
              <p:oleObj spid="_x0000_s1031" name="Clip" r:id="rId6" imgW="620280" imgH="1242360" progId="">
                <p:embed/>
              </p:oleObj>
            </a:graphicData>
          </a:graphic>
        </p:graphicFrame>
        <p:sp>
          <p:nvSpPr>
            <p:cNvPr id="1930" name="Line 282"/>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2" name="Group 283"/>
          <p:cNvGrpSpPr>
            <a:grpSpLocks/>
          </p:cNvGrpSpPr>
          <p:nvPr/>
        </p:nvGrpSpPr>
        <p:grpSpPr bwMode="auto">
          <a:xfrm>
            <a:off x="3249613" y="4019550"/>
            <a:ext cx="447675" cy="1025525"/>
            <a:chOff x="1440" y="1872"/>
            <a:chExt cx="246" cy="494"/>
          </a:xfrm>
        </p:grpSpPr>
        <p:graphicFrame>
          <p:nvGraphicFramePr>
            <p:cNvPr id="1030" name="Object 284"/>
            <p:cNvGraphicFramePr>
              <a:graphicFrameLocks noChangeAspect="1"/>
            </p:cNvGraphicFramePr>
            <p:nvPr/>
          </p:nvGraphicFramePr>
          <p:xfrm>
            <a:off x="1440" y="1872"/>
            <a:ext cx="246" cy="494"/>
          </p:xfrm>
          <a:graphic>
            <a:graphicData uri="http://schemas.openxmlformats.org/presentationml/2006/ole">
              <p:oleObj spid="_x0000_s1030" name="Clip" r:id="rId7" imgW="620280" imgH="1242360" progId="">
                <p:embed/>
              </p:oleObj>
            </a:graphicData>
          </a:graphic>
        </p:graphicFrame>
        <p:sp>
          <p:nvSpPr>
            <p:cNvPr id="1929" name="Line 285"/>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3" name="Group 286"/>
          <p:cNvGrpSpPr>
            <a:grpSpLocks/>
          </p:cNvGrpSpPr>
          <p:nvPr/>
        </p:nvGrpSpPr>
        <p:grpSpPr bwMode="auto">
          <a:xfrm>
            <a:off x="3424238" y="4219575"/>
            <a:ext cx="447675" cy="1023938"/>
            <a:chOff x="1440" y="1872"/>
            <a:chExt cx="246" cy="494"/>
          </a:xfrm>
        </p:grpSpPr>
        <p:graphicFrame>
          <p:nvGraphicFramePr>
            <p:cNvPr id="1029" name="Object 287"/>
            <p:cNvGraphicFramePr>
              <a:graphicFrameLocks noChangeAspect="1"/>
            </p:cNvGraphicFramePr>
            <p:nvPr/>
          </p:nvGraphicFramePr>
          <p:xfrm>
            <a:off x="1440" y="1872"/>
            <a:ext cx="246" cy="494"/>
          </p:xfrm>
          <a:graphic>
            <a:graphicData uri="http://schemas.openxmlformats.org/presentationml/2006/ole">
              <p:oleObj spid="_x0000_s1029" name="Clip" r:id="rId8" imgW="620280" imgH="1242360" progId="">
                <p:embed/>
              </p:oleObj>
            </a:graphicData>
          </a:graphic>
        </p:graphicFrame>
        <p:sp>
          <p:nvSpPr>
            <p:cNvPr id="1928" name="Line 288"/>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4" name="Group 289"/>
          <p:cNvGrpSpPr>
            <a:grpSpLocks/>
          </p:cNvGrpSpPr>
          <p:nvPr/>
        </p:nvGrpSpPr>
        <p:grpSpPr bwMode="auto">
          <a:xfrm>
            <a:off x="3773488" y="3522663"/>
            <a:ext cx="525462" cy="1700212"/>
            <a:chOff x="3530" y="997"/>
            <a:chExt cx="1122" cy="2175"/>
          </a:xfrm>
        </p:grpSpPr>
        <p:sp>
          <p:nvSpPr>
            <p:cNvPr id="1874" name="Freeform 290"/>
            <p:cNvSpPr>
              <a:spLocks/>
            </p:cNvSpPr>
            <p:nvPr/>
          </p:nvSpPr>
          <p:spPr bwMode="auto">
            <a:xfrm>
              <a:off x="3530" y="997"/>
              <a:ext cx="1122" cy="2175"/>
            </a:xfrm>
            <a:custGeom>
              <a:avLst/>
              <a:gdLst>
                <a:gd name="T0" fmla="*/ 5549 w 5610"/>
                <a:gd name="T1" fmla="*/ 10873 h 10874"/>
                <a:gd name="T2" fmla="*/ 5562 w 5610"/>
                <a:gd name="T3" fmla="*/ 10870 h 10874"/>
                <a:gd name="T4" fmla="*/ 5574 w 5610"/>
                <a:gd name="T5" fmla="*/ 10865 h 10874"/>
                <a:gd name="T6" fmla="*/ 5585 w 5610"/>
                <a:gd name="T7" fmla="*/ 10857 h 10874"/>
                <a:gd name="T8" fmla="*/ 5594 w 5610"/>
                <a:gd name="T9" fmla="*/ 10849 h 10874"/>
                <a:gd name="T10" fmla="*/ 5601 w 5610"/>
                <a:gd name="T11" fmla="*/ 10838 h 10874"/>
                <a:gd name="T12" fmla="*/ 5607 w 5610"/>
                <a:gd name="T13" fmla="*/ 10825 h 10874"/>
                <a:gd name="T14" fmla="*/ 5609 w 5610"/>
                <a:gd name="T15" fmla="*/ 10812 h 10874"/>
                <a:gd name="T16" fmla="*/ 5610 w 5610"/>
                <a:gd name="T17" fmla="*/ 68 h 10874"/>
                <a:gd name="T18" fmla="*/ 5608 w 5610"/>
                <a:gd name="T19" fmla="*/ 53 h 10874"/>
                <a:gd name="T20" fmla="*/ 5605 w 5610"/>
                <a:gd name="T21" fmla="*/ 40 h 10874"/>
                <a:gd name="T22" fmla="*/ 5598 w 5610"/>
                <a:gd name="T23" fmla="*/ 30 h 10874"/>
                <a:gd name="T24" fmla="*/ 5589 w 5610"/>
                <a:gd name="T25" fmla="*/ 20 h 10874"/>
                <a:gd name="T26" fmla="*/ 5580 w 5610"/>
                <a:gd name="T27" fmla="*/ 11 h 10874"/>
                <a:gd name="T28" fmla="*/ 5569 w 5610"/>
                <a:gd name="T29" fmla="*/ 5 h 10874"/>
                <a:gd name="T30" fmla="*/ 5556 w 5610"/>
                <a:gd name="T31" fmla="*/ 1 h 10874"/>
                <a:gd name="T32" fmla="*/ 5543 w 5610"/>
                <a:gd name="T33" fmla="*/ 0 h 10874"/>
                <a:gd name="T34" fmla="*/ 61 w 5610"/>
                <a:gd name="T35" fmla="*/ 0 h 10874"/>
                <a:gd name="T36" fmla="*/ 48 w 5610"/>
                <a:gd name="T37" fmla="*/ 2 h 10874"/>
                <a:gd name="T38" fmla="*/ 36 w 5610"/>
                <a:gd name="T39" fmla="*/ 8 h 10874"/>
                <a:gd name="T40" fmla="*/ 25 w 5610"/>
                <a:gd name="T41" fmla="*/ 15 h 10874"/>
                <a:gd name="T42" fmla="*/ 15 w 5610"/>
                <a:gd name="T43" fmla="*/ 24 h 10874"/>
                <a:gd name="T44" fmla="*/ 7 w 5610"/>
                <a:gd name="T45" fmla="*/ 35 h 10874"/>
                <a:gd name="T46" fmla="*/ 2 w 5610"/>
                <a:gd name="T47" fmla="*/ 47 h 10874"/>
                <a:gd name="T48" fmla="*/ 0 w 5610"/>
                <a:gd name="T49" fmla="*/ 60 h 10874"/>
                <a:gd name="T50" fmla="*/ 0 w 5610"/>
                <a:gd name="T51" fmla="*/ 10805 h 10874"/>
                <a:gd name="T52" fmla="*/ 1 w 5610"/>
                <a:gd name="T53" fmla="*/ 10818 h 10874"/>
                <a:gd name="T54" fmla="*/ 5 w 5610"/>
                <a:gd name="T55" fmla="*/ 10831 h 10874"/>
                <a:gd name="T56" fmla="*/ 11 w 5610"/>
                <a:gd name="T57" fmla="*/ 10843 h 10874"/>
                <a:gd name="T58" fmla="*/ 19 w 5610"/>
                <a:gd name="T59" fmla="*/ 10853 h 10874"/>
                <a:gd name="T60" fmla="*/ 30 w 5610"/>
                <a:gd name="T61" fmla="*/ 10862 h 10874"/>
                <a:gd name="T62" fmla="*/ 41 w 5610"/>
                <a:gd name="T63" fmla="*/ 10868 h 10874"/>
                <a:gd name="T64" fmla="*/ 54 w 5610"/>
                <a:gd name="T65" fmla="*/ 10871 h 10874"/>
                <a:gd name="T66" fmla="*/ 68 w 5610"/>
                <a:gd name="T67" fmla="*/ 10874 h 108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10"/>
                <a:gd name="T103" fmla="*/ 0 h 10874"/>
                <a:gd name="T104" fmla="*/ 5610 w 5610"/>
                <a:gd name="T105" fmla="*/ 10874 h 108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10" h="10874">
                  <a:moveTo>
                    <a:pt x="5543" y="10874"/>
                  </a:moveTo>
                  <a:lnTo>
                    <a:pt x="5549" y="10873"/>
                  </a:lnTo>
                  <a:lnTo>
                    <a:pt x="5556" y="10871"/>
                  </a:lnTo>
                  <a:lnTo>
                    <a:pt x="5562" y="10870"/>
                  </a:lnTo>
                  <a:lnTo>
                    <a:pt x="5569" y="10868"/>
                  </a:lnTo>
                  <a:lnTo>
                    <a:pt x="5574" y="10865"/>
                  </a:lnTo>
                  <a:lnTo>
                    <a:pt x="5580" y="10862"/>
                  </a:lnTo>
                  <a:lnTo>
                    <a:pt x="5585" y="10857"/>
                  </a:lnTo>
                  <a:lnTo>
                    <a:pt x="5589" y="10853"/>
                  </a:lnTo>
                  <a:lnTo>
                    <a:pt x="5594" y="10849"/>
                  </a:lnTo>
                  <a:lnTo>
                    <a:pt x="5598" y="10843"/>
                  </a:lnTo>
                  <a:lnTo>
                    <a:pt x="5601" y="10838"/>
                  </a:lnTo>
                  <a:lnTo>
                    <a:pt x="5605" y="10831"/>
                  </a:lnTo>
                  <a:lnTo>
                    <a:pt x="5607" y="10825"/>
                  </a:lnTo>
                  <a:lnTo>
                    <a:pt x="5608" y="10818"/>
                  </a:lnTo>
                  <a:lnTo>
                    <a:pt x="5609" y="10812"/>
                  </a:lnTo>
                  <a:lnTo>
                    <a:pt x="5610" y="10805"/>
                  </a:lnTo>
                  <a:lnTo>
                    <a:pt x="5610" y="68"/>
                  </a:lnTo>
                  <a:lnTo>
                    <a:pt x="5609" y="60"/>
                  </a:lnTo>
                  <a:lnTo>
                    <a:pt x="5608" y="53"/>
                  </a:lnTo>
                  <a:lnTo>
                    <a:pt x="5607" y="47"/>
                  </a:lnTo>
                  <a:lnTo>
                    <a:pt x="5605" y="40"/>
                  </a:lnTo>
                  <a:lnTo>
                    <a:pt x="5601" y="35"/>
                  </a:lnTo>
                  <a:lnTo>
                    <a:pt x="5598" y="30"/>
                  </a:lnTo>
                  <a:lnTo>
                    <a:pt x="5594" y="24"/>
                  </a:lnTo>
                  <a:lnTo>
                    <a:pt x="5589" y="20"/>
                  </a:lnTo>
                  <a:lnTo>
                    <a:pt x="5585" y="15"/>
                  </a:lnTo>
                  <a:lnTo>
                    <a:pt x="5580" y="11"/>
                  </a:lnTo>
                  <a:lnTo>
                    <a:pt x="5574" y="8"/>
                  </a:lnTo>
                  <a:lnTo>
                    <a:pt x="5569" y="5"/>
                  </a:lnTo>
                  <a:lnTo>
                    <a:pt x="5562" y="2"/>
                  </a:lnTo>
                  <a:lnTo>
                    <a:pt x="5556" y="1"/>
                  </a:lnTo>
                  <a:lnTo>
                    <a:pt x="5549" y="0"/>
                  </a:lnTo>
                  <a:lnTo>
                    <a:pt x="5543" y="0"/>
                  </a:lnTo>
                  <a:lnTo>
                    <a:pt x="68" y="0"/>
                  </a:lnTo>
                  <a:lnTo>
                    <a:pt x="61" y="0"/>
                  </a:lnTo>
                  <a:lnTo>
                    <a:pt x="54" y="1"/>
                  </a:lnTo>
                  <a:lnTo>
                    <a:pt x="48" y="2"/>
                  </a:lnTo>
                  <a:lnTo>
                    <a:pt x="41" y="5"/>
                  </a:lnTo>
                  <a:lnTo>
                    <a:pt x="36" y="8"/>
                  </a:lnTo>
                  <a:lnTo>
                    <a:pt x="30" y="11"/>
                  </a:lnTo>
                  <a:lnTo>
                    <a:pt x="25" y="15"/>
                  </a:lnTo>
                  <a:lnTo>
                    <a:pt x="19" y="20"/>
                  </a:lnTo>
                  <a:lnTo>
                    <a:pt x="15" y="24"/>
                  </a:lnTo>
                  <a:lnTo>
                    <a:pt x="11" y="30"/>
                  </a:lnTo>
                  <a:lnTo>
                    <a:pt x="7" y="35"/>
                  </a:lnTo>
                  <a:lnTo>
                    <a:pt x="5" y="40"/>
                  </a:lnTo>
                  <a:lnTo>
                    <a:pt x="2" y="47"/>
                  </a:lnTo>
                  <a:lnTo>
                    <a:pt x="1" y="53"/>
                  </a:lnTo>
                  <a:lnTo>
                    <a:pt x="0" y="60"/>
                  </a:lnTo>
                  <a:lnTo>
                    <a:pt x="0" y="68"/>
                  </a:lnTo>
                  <a:lnTo>
                    <a:pt x="0" y="10805"/>
                  </a:lnTo>
                  <a:lnTo>
                    <a:pt x="0" y="10812"/>
                  </a:lnTo>
                  <a:lnTo>
                    <a:pt x="1" y="10818"/>
                  </a:lnTo>
                  <a:lnTo>
                    <a:pt x="2" y="10825"/>
                  </a:lnTo>
                  <a:lnTo>
                    <a:pt x="5" y="10831"/>
                  </a:lnTo>
                  <a:lnTo>
                    <a:pt x="7" y="10838"/>
                  </a:lnTo>
                  <a:lnTo>
                    <a:pt x="11" y="10843"/>
                  </a:lnTo>
                  <a:lnTo>
                    <a:pt x="15" y="10849"/>
                  </a:lnTo>
                  <a:lnTo>
                    <a:pt x="19" y="10853"/>
                  </a:lnTo>
                  <a:lnTo>
                    <a:pt x="25" y="10857"/>
                  </a:lnTo>
                  <a:lnTo>
                    <a:pt x="30" y="10862"/>
                  </a:lnTo>
                  <a:lnTo>
                    <a:pt x="36" y="10865"/>
                  </a:lnTo>
                  <a:lnTo>
                    <a:pt x="41" y="10868"/>
                  </a:lnTo>
                  <a:lnTo>
                    <a:pt x="48" y="10870"/>
                  </a:lnTo>
                  <a:lnTo>
                    <a:pt x="54" y="10871"/>
                  </a:lnTo>
                  <a:lnTo>
                    <a:pt x="61" y="10873"/>
                  </a:lnTo>
                  <a:lnTo>
                    <a:pt x="68" y="10874"/>
                  </a:lnTo>
                  <a:lnTo>
                    <a:pt x="5543" y="10874"/>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75" name="Freeform 291"/>
            <p:cNvSpPr>
              <a:spLocks/>
            </p:cNvSpPr>
            <p:nvPr/>
          </p:nvSpPr>
          <p:spPr bwMode="auto">
            <a:xfrm>
              <a:off x="3611" y="1026"/>
              <a:ext cx="844" cy="1930"/>
            </a:xfrm>
            <a:custGeom>
              <a:avLst/>
              <a:gdLst>
                <a:gd name="T0" fmla="*/ 4157 w 4218"/>
                <a:gd name="T1" fmla="*/ 9649 h 9650"/>
                <a:gd name="T2" fmla="*/ 4171 w 4218"/>
                <a:gd name="T3" fmla="*/ 9647 h 9650"/>
                <a:gd name="T4" fmla="*/ 4182 w 4218"/>
                <a:gd name="T5" fmla="*/ 9641 h 9650"/>
                <a:gd name="T6" fmla="*/ 4193 w 4218"/>
                <a:gd name="T7" fmla="*/ 9634 h 9650"/>
                <a:gd name="T8" fmla="*/ 4202 w 4218"/>
                <a:gd name="T9" fmla="*/ 9625 h 9650"/>
                <a:gd name="T10" fmla="*/ 4210 w 4218"/>
                <a:gd name="T11" fmla="*/ 9614 h 9650"/>
                <a:gd name="T12" fmla="*/ 4215 w 4218"/>
                <a:gd name="T13" fmla="*/ 9601 h 9650"/>
                <a:gd name="T14" fmla="*/ 4217 w 4218"/>
                <a:gd name="T15" fmla="*/ 9588 h 9650"/>
                <a:gd name="T16" fmla="*/ 4218 w 4218"/>
                <a:gd name="T17" fmla="*/ 67 h 9650"/>
                <a:gd name="T18" fmla="*/ 4216 w 4218"/>
                <a:gd name="T19" fmla="*/ 53 h 9650"/>
                <a:gd name="T20" fmla="*/ 4213 w 4218"/>
                <a:gd name="T21" fmla="*/ 40 h 9650"/>
                <a:gd name="T22" fmla="*/ 4206 w 4218"/>
                <a:gd name="T23" fmla="*/ 29 h 9650"/>
                <a:gd name="T24" fmla="*/ 4198 w 4218"/>
                <a:gd name="T25" fmla="*/ 19 h 9650"/>
                <a:gd name="T26" fmla="*/ 4188 w 4218"/>
                <a:gd name="T27" fmla="*/ 11 h 9650"/>
                <a:gd name="T28" fmla="*/ 4177 w 4218"/>
                <a:gd name="T29" fmla="*/ 4 h 9650"/>
                <a:gd name="T30" fmla="*/ 4164 w 4218"/>
                <a:gd name="T31" fmla="*/ 1 h 9650"/>
                <a:gd name="T32" fmla="*/ 4151 w 4218"/>
                <a:gd name="T33" fmla="*/ 0 h 9650"/>
                <a:gd name="T34" fmla="*/ 60 w 4218"/>
                <a:gd name="T35" fmla="*/ 0 h 9650"/>
                <a:gd name="T36" fmla="*/ 47 w 4218"/>
                <a:gd name="T37" fmla="*/ 2 h 9650"/>
                <a:gd name="T38" fmla="*/ 35 w 4218"/>
                <a:gd name="T39" fmla="*/ 7 h 9650"/>
                <a:gd name="T40" fmla="*/ 24 w 4218"/>
                <a:gd name="T41" fmla="*/ 15 h 9650"/>
                <a:gd name="T42" fmla="*/ 15 w 4218"/>
                <a:gd name="T43" fmla="*/ 24 h 9650"/>
                <a:gd name="T44" fmla="*/ 7 w 4218"/>
                <a:gd name="T45" fmla="*/ 34 h 9650"/>
                <a:gd name="T46" fmla="*/ 2 w 4218"/>
                <a:gd name="T47" fmla="*/ 46 h 9650"/>
                <a:gd name="T48" fmla="*/ 0 w 4218"/>
                <a:gd name="T49" fmla="*/ 59 h 9650"/>
                <a:gd name="T50" fmla="*/ 0 w 4218"/>
                <a:gd name="T51" fmla="*/ 9582 h 9650"/>
                <a:gd name="T52" fmla="*/ 1 w 4218"/>
                <a:gd name="T53" fmla="*/ 9595 h 9650"/>
                <a:gd name="T54" fmla="*/ 4 w 4218"/>
                <a:gd name="T55" fmla="*/ 9608 h 9650"/>
                <a:gd name="T56" fmla="*/ 11 w 4218"/>
                <a:gd name="T57" fmla="*/ 9620 h 9650"/>
                <a:gd name="T58" fmla="*/ 19 w 4218"/>
                <a:gd name="T59" fmla="*/ 9630 h 9650"/>
                <a:gd name="T60" fmla="*/ 29 w 4218"/>
                <a:gd name="T61" fmla="*/ 9638 h 9650"/>
                <a:gd name="T62" fmla="*/ 40 w 4218"/>
                <a:gd name="T63" fmla="*/ 9645 h 9650"/>
                <a:gd name="T64" fmla="*/ 53 w 4218"/>
                <a:gd name="T65" fmla="*/ 9648 h 9650"/>
                <a:gd name="T66" fmla="*/ 67 w 4218"/>
                <a:gd name="T67" fmla="*/ 9650 h 96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8"/>
                <a:gd name="T103" fmla="*/ 0 h 9650"/>
                <a:gd name="T104" fmla="*/ 4218 w 4218"/>
                <a:gd name="T105" fmla="*/ 9650 h 96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8" h="9650">
                  <a:moveTo>
                    <a:pt x="4151" y="9650"/>
                  </a:moveTo>
                  <a:lnTo>
                    <a:pt x="4157" y="9649"/>
                  </a:lnTo>
                  <a:lnTo>
                    <a:pt x="4164" y="9648"/>
                  </a:lnTo>
                  <a:lnTo>
                    <a:pt x="4171" y="9647"/>
                  </a:lnTo>
                  <a:lnTo>
                    <a:pt x="4177" y="9645"/>
                  </a:lnTo>
                  <a:lnTo>
                    <a:pt x="4182" y="9641"/>
                  </a:lnTo>
                  <a:lnTo>
                    <a:pt x="4188" y="9638"/>
                  </a:lnTo>
                  <a:lnTo>
                    <a:pt x="4193" y="9634"/>
                  </a:lnTo>
                  <a:lnTo>
                    <a:pt x="4198" y="9630"/>
                  </a:lnTo>
                  <a:lnTo>
                    <a:pt x="4202" y="9625"/>
                  </a:lnTo>
                  <a:lnTo>
                    <a:pt x="4206" y="9620"/>
                  </a:lnTo>
                  <a:lnTo>
                    <a:pt x="4210" y="9614"/>
                  </a:lnTo>
                  <a:lnTo>
                    <a:pt x="4213" y="9608"/>
                  </a:lnTo>
                  <a:lnTo>
                    <a:pt x="4215" y="9601"/>
                  </a:lnTo>
                  <a:lnTo>
                    <a:pt x="4216" y="9595"/>
                  </a:lnTo>
                  <a:lnTo>
                    <a:pt x="4217" y="9588"/>
                  </a:lnTo>
                  <a:lnTo>
                    <a:pt x="4218" y="9582"/>
                  </a:lnTo>
                  <a:lnTo>
                    <a:pt x="4218" y="67"/>
                  </a:lnTo>
                  <a:lnTo>
                    <a:pt x="4217" y="59"/>
                  </a:lnTo>
                  <a:lnTo>
                    <a:pt x="4216" y="53"/>
                  </a:lnTo>
                  <a:lnTo>
                    <a:pt x="4215" y="46"/>
                  </a:lnTo>
                  <a:lnTo>
                    <a:pt x="4213" y="40"/>
                  </a:lnTo>
                  <a:lnTo>
                    <a:pt x="4210" y="34"/>
                  </a:lnTo>
                  <a:lnTo>
                    <a:pt x="4206" y="29"/>
                  </a:lnTo>
                  <a:lnTo>
                    <a:pt x="4202" y="24"/>
                  </a:lnTo>
                  <a:lnTo>
                    <a:pt x="4198" y="19"/>
                  </a:lnTo>
                  <a:lnTo>
                    <a:pt x="4193" y="15"/>
                  </a:lnTo>
                  <a:lnTo>
                    <a:pt x="4188" y="11"/>
                  </a:lnTo>
                  <a:lnTo>
                    <a:pt x="4182" y="7"/>
                  </a:lnTo>
                  <a:lnTo>
                    <a:pt x="4177" y="4"/>
                  </a:lnTo>
                  <a:lnTo>
                    <a:pt x="4171" y="2"/>
                  </a:lnTo>
                  <a:lnTo>
                    <a:pt x="4164" y="1"/>
                  </a:lnTo>
                  <a:lnTo>
                    <a:pt x="4157" y="0"/>
                  </a:lnTo>
                  <a:lnTo>
                    <a:pt x="4151" y="0"/>
                  </a:lnTo>
                  <a:lnTo>
                    <a:pt x="67" y="0"/>
                  </a:lnTo>
                  <a:lnTo>
                    <a:pt x="60" y="0"/>
                  </a:lnTo>
                  <a:lnTo>
                    <a:pt x="53" y="1"/>
                  </a:lnTo>
                  <a:lnTo>
                    <a:pt x="47" y="2"/>
                  </a:lnTo>
                  <a:lnTo>
                    <a:pt x="40" y="4"/>
                  </a:lnTo>
                  <a:lnTo>
                    <a:pt x="35" y="7"/>
                  </a:lnTo>
                  <a:lnTo>
                    <a:pt x="29" y="11"/>
                  </a:lnTo>
                  <a:lnTo>
                    <a:pt x="24" y="15"/>
                  </a:lnTo>
                  <a:lnTo>
                    <a:pt x="19" y="19"/>
                  </a:lnTo>
                  <a:lnTo>
                    <a:pt x="15" y="24"/>
                  </a:lnTo>
                  <a:lnTo>
                    <a:pt x="11" y="29"/>
                  </a:lnTo>
                  <a:lnTo>
                    <a:pt x="7" y="34"/>
                  </a:lnTo>
                  <a:lnTo>
                    <a:pt x="4" y="40"/>
                  </a:lnTo>
                  <a:lnTo>
                    <a:pt x="2" y="46"/>
                  </a:lnTo>
                  <a:lnTo>
                    <a:pt x="1" y="53"/>
                  </a:lnTo>
                  <a:lnTo>
                    <a:pt x="0" y="59"/>
                  </a:lnTo>
                  <a:lnTo>
                    <a:pt x="0" y="67"/>
                  </a:lnTo>
                  <a:lnTo>
                    <a:pt x="0" y="9582"/>
                  </a:lnTo>
                  <a:lnTo>
                    <a:pt x="0" y="9588"/>
                  </a:lnTo>
                  <a:lnTo>
                    <a:pt x="1" y="9595"/>
                  </a:lnTo>
                  <a:lnTo>
                    <a:pt x="2" y="9601"/>
                  </a:lnTo>
                  <a:lnTo>
                    <a:pt x="4" y="9608"/>
                  </a:lnTo>
                  <a:lnTo>
                    <a:pt x="7" y="9614"/>
                  </a:lnTo>
                  <a:lnTo>
                    <a:pt x="11" y="9620"/>
                  </a:lnTo>
                  <a:lnTo>
                    <a:pt x="15" y="9625"/>
                  </a:lnTo>
                  <a:lnTo>
                    <a:pt x="19" y="9630"/>
                  </a:lnTo>
                  <a:lnTo>
                    <a:pt x="24" y="9634"/>
                  </a:lnTo>
                  <a:lnTo>
                    <a:pt x="29" y="9638"/>
                  </a:lnTo>
                  <a:lnTo>
                    <a:pt x="35" y="9641"/>
                  </a:lnTo>
                  <a:lnTo>
                    <a:pt x="40" y="9645"/>
                  </a:lnTo>
                  <a:lnTo>
                    <a:pt x="47" y="9647"/>
                  </a:lnTo>
                  <a:lnTo>
                    <a:pt x="53" y="9648"/>
                  </a:lnTo>
                  <a:lnTo>
                    <a:pt x="60" y="9649"/>
                  </a:lnTo>
                  <a:lnTo>
                    <a:pt x="67" y="9650"/>
                  </a:lnTo>
                  <a:lnTo>
                    <a:pt x="4151" y="9650"/>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76" name="Freeform 292"/>
            <p:cNvSpPr>
              <a:spLocks/>
            </p:cNvSpPr>
            <p:nvPr/>
          </p:nvSpPr>
          <p:spPr bwMode="auto">
            <a:xfrm>
              <a:off x="3640" y="1132"/>
              <a:ext cx="782" cy="297"/>
            </a:xfrm>
            <a:custGeom>
              <a:avLst/>
              <a:gdLst>
                <a:gd name="T0" fmla="*/ 3847 w 3908"/>
                <a:gd name="T1" fmla="*/ 1484 h 1485"/>
                <a:gd name="T2" fmla="*/ 3860 w 3908"/>
                <a:gd name="T3" fmla="*/ 1481 h 1485"/>
                <a:gd name="T4" fmla="*/ 3872 w 3908"/>
                <a:gd name="T5" fmla="*/ 1476 h 1485"/>
                <a:gd name="T6" fmla="*/ 3883 w 3908"/>
                <a:gd name="T7" fmla="*/ 1468 h 1485"/>
                <a:gd name="T8" fmla="*/ 3893 w 3908"/>
                <a:gd name="T9" fmla="*/ 1460 h 1485"/>
                <a:gd name="T10" fmla="*/ 3899 w 3908"/>
                <a:gd name="T11" fmla="*/ 1449 h 1485"/>
                <a:gd name="T12" fmla="*/ 3905 w 3908"/>
                <a:gd name="T13" fmla="*/ 1437 h 1485"/>
                <a:gd name="T14" fmla="*/ 3907 w 3908"/>
                <a:gd name="T15" fmla="*/ 1424 h 1485"/>
                <a:gd name="T16" fmla="*/ 3908 w 3908"/>
                <a:gd name="T17" fmla="*/ 67 h 1485"/>
                <a:gd name="T18" fmla="*/ 3906 w 3908"/>
                <a:gd name="T19" fmla="*/ 53 h 1485"/>
                <a:gd name="T20" fmla="*/ 3902 w 3908"/>
                <a:gd name="T21" fmla="*/ 40 h 1485"/>
                <a:gd name="T22" fmla="*/ 3896 w 3908"/>
                <a:gd name="T23" fmla="*/ 29 h 1485"/>
                <a:gd name="T24" fmla="*/ 3888 w 3908"/>
                <a:gd name="T25" fmla="*/ 19 h 1485"/>
                <a:gd name="T26" fmla="*/ 3877 w 3908"/>
                <a:gd name="T27" fmla="*/ 11 h 1485"/>
                <a:gd name="T28" fmla="*/ 3866 w 3908"/>
                <a:gd name="T29" fmla="*/ 4 h 1485"/>
                <a:gd name="T30" fmla="*/ 3853 w 3908"/>
                <a:gd name="T31" fmla="*/ 1 h 1485"/>
                <a:gd name="T32" fmla="*/ 3840 w 3908"/>
                <a:gd name="T33" fmla="*/ 0 h 1485"/>
                <a:gd name="T34" fmla="*/ 61 w 3908"/>
                <a:gd name="T35" fmla="*/ 0 h 1485"/>
                <a:gd name="T36" fmla="*/ 48 w 3908"/>
                <a:gd name="T37" fmla="*/ 2 h 1485"/>
                <a:gd name="T38" fmla="*/ 35 w 3908"/>
                <a:gd name="T39" fmla="*/ 7 h 1485"/>
                <a:gd name="T40" fmla="*/ 24 w 3908"/>
                <a:gd name="T41" fmla="*/ 15 h 1485"/>
                <a:gd name="T42" fmla="*/ 16 w 3908"/>
                <a:gd name="T43" fmla="*/ 24 h 1485"/>
                <a:gd name="T44" fmla="*/ 8 w 3908"/>
                <a:gd name="T45" fmla="*/ 35 h 1485"/>
                <a:gd name="T46" fmla="*/ 3 w 3908"/>
                <a:gd name="T47" fmla="*/ 47 h 1485"/>
                <a:gd name="T48" fmla="*/ 0 w 3908"/>
                <a:gd name="T49" fmla="*/ 60 h 1485"/>
                <a:gd name="T50" fmla="*/ 0 w 3908"/>
                <a:gd name="T51" fmla="*/ 1417 h 1485"/>
                <a:gd name="T52" fmla="*/ 2 w 3908"/>
                <a:gd name="T53" fmla="*/ 1430 h 1485"/>
                <a:gd name="T54" fmla="*/ 5 w 3908"/>
                <a:gd name="T55" fmla="*/ 1443 h 1485"/>
                <a:gd name="T56" fmla="*/ 11 w 3908"/>
                <a:gd name="T57" fmla="*/ 1454 h 1485"/>
                <a:gd name="T58" fmla="*/ 20 w 3908"/>
                <a:gd name="T59" fmla="*/ 1464 h 1485"/>
                <a:gd name="T60" fmla="*/ 30 w 3908"/>
                <a:gd name="T61" fmla="*/ 1473 h 1485"/>
                <a:gd name="T62" fmla="*/ 42 w 3908"/>
                <a:gd name="T63" fmla="*/ 1479 h 1485"/>
                <a:gd name="T64" fmla="*/ 55 w 3908"/>
                <a:gd name="T65" fmla="*/ 1483 h 1485"/>
                <a:gd name="T66" fmla="*/ 69 w 3908"/>
                <a:gd name="T67" fmla="*/ 1485 h 1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8"/>
                <a:gd name="T103" fmla="*/ 0 h 1485"/>
                <a:gd name="T104" fmla="*/ 3908 w 3908"/>
                <a:gd name="T105" fmla="*/ 1485 h 1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8" h="1485">
                  <a:moveTo>
                    <a:pt x="3840" y="1485"/>
                  </a:moveTo>
                  <a:lnTo>
                    <a:pt x="3847" y="1484"/>
                  </a:lnTo>
                  <a:lnTo>
                    <a:pt x="3853" y="1483"/>
                  </a:lnTo>
                  <a:lnTo>
                    <a:pt x="3860" y="1481"/>
                  </a:lnTo>
                  <a:lnTo>
                    <a:pt x="3866" y="1479"/>
                  </a:lnTo>
                  <a:lnTo>
                    <a:pt x="3872" y="1476"/>
                  </a:lnTo>
                  <a:lnTo>
                    <a:pt x="3877" y="1473"/>
                  </a:lnTo>
                  <a:lnTo>
                    <a:pt x="3883" y="1468"/>
                  </a:lnTo>
                  <a:lnTo>
                    <a:pt x="3888" y="1464"/>
                  </a:lnTo>
                  <a:lnTo>
                    <a:pt x="3893" y="1460"/>
                  </a:lnTo>
                  <a:lnTo>
                    <a:pt x="3896" y="1454"/>
                  </a:lnTo>
                  <a:lnTo>
                    <a:pt x="3899" y="1449"/>
                  </a:lnTo>
                  <a:lnTo>
                    <a:pt x="3902" y="1443"/>
                  </a:lnTo>
                  <a:lnTo>
                    <a:pt x="3905" y="1437"/>
                  </a:lnTo>
                  <a:lnTo>
                    <a:pt x="3906" y="1430"/>
                  </a:lnTo>
                  <a:lnTo>
                    <a:pt x="3907" y="1424"/>
                  </a:lnTo>
                  <a:lnTo>
                    <a:pt x="3908" y="1417"/>
                  </a:lnTo>
                  <a:lnTo>
                    <a:pt x="3908" y="67"/>
                  </a:lnTo>
                  <a:lnTo>
                    <a:pt x="3907" y="60"/>
                  </a:lnTo>
                  <a:lnTo>
                    <a:pt x="3906" y="53"/>
                  </a:lnTo>
                  <a:lnTo>
                    <a:pt x="3905" y="47"/>
                  </a:lnTo>
                  <a:lnTo>
                    <a:pt x="3902" y="40"/>
                  </a:lnTo>
                  <a:lnTo>
                    <a:pt x="3899" y="35"/>
                  </a:lnTo>
                  <a:lnTo>
                    <a:pt x="3896" y="29"/>
                  </a:lnTo>
                  <a:lnTo>
                    <a:pt x="3893" y="24"/>
                  </a:lnTo>
                  <a:lnTo>
                    <a:pt x="3888" y="19"/>
                  </a:lnTo>
                  <a:lnTo>
                    <a:pt x="3883" y="15"/>
                  </a:lnTo>
                  <a:lnTo>
                    <a:pt x="3877" y="11"/>
                  </a:lnTo>
                  <a:lnTo>
                    <a:pt x="3872" y="7"/>
                  </a:lnTo>
                  <a:lnTo>
                    <a:pt x="3866" y="4"/>
                  </a:lnTo>
                  <a:lnTo>
                    <a:pt x="3860" y="2"/>
                  </a:lnTo>
                  <a:lnTo>
                    <a:pt x="3853" y="1"/>
                  </a:lnTo>
                  <a:lnTo>
                    <a:pt x="3847" y="0"/>
                  </a:lnTo>
                  <a:lnTo>
                    <a:pt x="3840" y="0"/>
                  </a:lnTo>
                  <a:lnTo>
                    <a:pt x="69" y="0"/>
                  </a:lnTo>
                  <a:lnTo>
                    <a:pt x="61" y="0"/>
                  </a:lnTo>
                  <a:lnTo>
                    <a:pt x="55" y="1"/>
                  </a:lnTo>
                  <a:lnTo>
                    <a:pt x="48" y="2"/>
                  </a:lnTo>
                  <a:lnTo>
                    <a:pt x="42" y="4"/>
                  </a:lnTo>
                  <a:lnTo>
                    <a:pt x="35" y="7"/>
                  </a:lnTo>
                  <a:lnTo>
                    <a:pt x="30" y="11"/>
                  </a:lnTo>
                  <a:lnTo>
                    <a:pt x="24" y="15"/>
                  </a:lnTo>
                  <a:lnTo>
                    <a:pt x="20" y="19"/>
                  </a:lnTo>
                  <a:lnTo>
                    <a:pt x="16" y="24"/>
                  </a:lnTo>
                  <a:lnTo>
                    <a:pt x="11" y="29"/>
                  </a:lnTo>
                  <a:lnTo>
                    <a:pt x="8" y="35"/>
                  </a:lnTo>
                  <a:lnTo>
                    <a:pt x="5" y="40"/>
                  </a:lnTo>
                  <a:lnTo>
                    <a:pt x="3" y="47"/>
                  </a:lnTo>
                  <a:lnTo>
                    <a:pt x="2" y="53"/>
                  </a:lnTo>
                  <a:lnTo>
                    <a:pt x="0" y="60"/>
                  </a:lnTo>
                  <a:lnTo>
                    <a:pt x="0" y="67"/>
                  </a:lnTo>
                  <a:lnTo>
                    <a:pt x="0" y="1417"/>
                  </a:lnTo>
                  <a:lnTo>
                    <a:pt x="0" y="1424"/>
                  </a:lnTo>
                  <a:lnTo>
                    <a:pt x="2" y="1430"/>
                  </a:lnTo>
                  <a:lnTo>
                    <a:pt x="3" y="1437"/>
                  </a:lnTo>
                  <a:lnTo>
                    <a:pt x="5" y="1443"/>
                  </a:lnTo>
                  <a:lnTo>
                    <a:pt x="8" y="1449"/>
                  </a:lnTo>
                  <a:lnTo>
                    <a:pt x="11" y="1454"/>
                  </a:lnTo>
                  <a:lnTo>
                    <a:pt x="16" y="1460"/>
                  </a:lnTo>
                  <a:lnTo>
                    <a:pt x="20" y="1464"/>
                  </a:lnTo>
                  <a:lnTo>
                    <a:pt x="24" y="1468"/>
                  </a:lnTo>
                  <a:lnTo>
                    <a:pt x="30" y="1473"/>
                  </a:lnTo>
                  <a:lnTo>
                    <a:pt x="35" y="1476"/>
                  </a:lnTo>
                  <a:lnTo>
                    <a:pt x="42" y="1479"/>
                  </a:lnTo>
                  <a:lnTo>
                    <a:pt x="48" y="1481"/>
                  </a:lnTo>
                  <a:lnTo>
                    <a:pt x="55" y="1483"/>
                  </a:lnTo>
                  <a:lnTo>
                    <a:pt x="61" y="1484"/>
                  </a:lnTo>
                  <a:lnTo>
                    <a:pt x="69" y="1485"/>
                  </a:lnTo>
                  <a:lnTo>
                    <a:pt x="3840" y="1485"/>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77" name="Freeform 293"/>
            <p:cNvSpPr>
              <a:spLocks/>
            </p:cNvSpPr>
            <p:nvPr/>
          </p:nvSpPr>
          <p:spPr bwMode="auto">
            <a:xfrm>
              <a:off x="3669" y="1155"/>
              <a:ext cx="719" cy="173"/>
            </a:xfrm>
            <a:custGeom>
              <a:avLst/>
              <a:gdLst>
                <a:gd name="T0" fmla="*/ 3534 w 3595"/>
                <a:gd name="T1" fmla="*/ 861 h 862"/>
                <a:gd name="T2" fmla="*/ 3547 w 3595"/>
                <a:gd name="T3" fmla="*/ 859 h 862"/>
                <a:gd name="T4" fmla="*/ 3559 w 3595"/>
                <a:gd name="T5" fmla="*/ 854 h 862"/>
                <a:gd name="T6" fmla="*/ 3570 w 3595"/>
                <a:gd name="T7" fmla="*/ 846 h 862"/>
                <a:gd name="T8" fmla="*/ 3580 w 3595"/>
                <a:gd name="T9" fmla="*/ 837 h 862"/>
                <a:gd name="T10" fmla="*/ 3587 w 3595"/>
                <a:gd name="T11" fmla="*/ 827 h 862"/>
                <a:gd name="T12" fmla="*/ 3592 w 3595"/>
                <a:gd name="T13" fmla="*/ 815 h 862"/>
                <a:gd name="T14" fmla="*/ 3594 w 3595"/>
                <a:gd name="T15" fmla="*/ 802 h 862"/>
                <a:gd name="T16" fmla="*/ 3595 w 3595"/>
                <a:gd name="T17" fmla="*/ 68 h 862"/>
                <a:gd name="T18" fmla="*/ 3593 w 3595"/>
                <a:gd name="T19" fmla="*/ 54 h 862"/>
                <a:gd name="T20" fmla="*/ 3590 w 3595"/>
                <a:gd name="T21" fmla="*/ 41 h 862"/>
                <a:gd name="T22" fmla="*/ 3583 w 3595"/>
                <a:gd name="T23" fmla="*/ 30 h 862"/>
                <a:gd name="T24" fmla="*/ 3576 w 3595"/>
                <a:gd name="T25" fmla="*/ 20 h 862"/>
                <a:gd name="T26" fmla="*/ 3565 w 3595"/>
                <a:gd name="T27" fmla="*/ 11 h 862"/>
                <a:gd name="T28" fmla="*/ 3554 w 3595"/>
                <a:gd name="T29" fmla="*/ 5 h 862"/>
                <a:gd name="T30" fmla="*/ 3541 w 3595"/>
                <a:gd name="T31" fmla="*/ 2 h 862"/>
                <a:gd name="T32" fmla="*/ 3528 w 3595"/>
                <a:gd name="T33" fmla="*/ 0 h 862"/>
                <a:gd name="T34" fmla="*/ 60 w 3595"/>
                <a:gd name="T35" fmla="*/ 0 h 862"/>
                <a:gd name="T36" fmla="*/ 47 w 3595"/>
                <a:gd name="T37" fmla="*/ 3 h 862"/>
                <a:gd name="T38" fmla="*/ 35 w 3595"/>
                <a:gd name="T39" fmla="*/ 8 h 862"/>
                <a:gd name="T40" fmla="*/ 24 w 3595"/>
                <a:gd name="T41" fmla="*/ 16 h 862"/>
                <a:gd name="T42" fmla="*/ 15 w 3595"/>
                <a:gd name="T43" fmla="*/ 24 h 862"/>
                <a:gd name="T44" fmla="*/ 8 w 3595"/>
                <a:gd name="T45" fmla="*/ 35 h 862"/>
                <a:gd name="T46" fmla="*/ 2 w 3595"/>
                <a:gd name="T47" fmla="*/ 47 h 862"/>
                <a:gd name="T48" fmla="*/ 0 w 3595"/>
                <a:gd name="T49" fmla="*/ 60 h 862"/>
                <a:gd name="T50" fmla="*/ 0 w 3595"/>
                <a:gd name="T51" fmla="*/ 795 h 862"/>
                <a:gd name="T52" fmla="*/ 1 w 3595"/>
                <a:gd name="T53" fmla="*/ 808 h 862"/>
                <a:gd name="T54" fmla="*/ 5 w 3595"/>
                <a:gd name="T55" fmla="*/ 821 h 862"/>
                <a:gd name="T56" fmla="*/ 11 w 3595"/>
                <a:gd name="T57" fmla="*/ 832 h 862"/>
                <a:gd name="T58" fmla="*/ 20 w 3595"/>
                <a:gd name="T59" fmla="*/ 842 h 862"/>
                <a:gd name="T60" fmla="*/ 30 w 3595"/>
                <a:gd name="T61" fmla="*/ 851 h 862"/>
                <a:gd name="T62" fmla="*/ 40 w 3595"/>
                <a:gd name="T63" fmla="*/ 857 h 862"/>
                <a:gd name="T64" fmla="*/ 53 w 3595"/>
                <a:gd name="T65" fmla="*/ 860 h 862"/>
                <a:gd name="T66" fmla="*/ 68 w 3595"/>
                <a:gd name="T67" fmla="*/ 862 h 8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5"/>
                <a:gd name="T103" fmla="*/ 0 h 862"/>
                <a:gd name="T104" fmla="*/ 3595 w 3595"/>
                <a:gd name="T105" fmla="*/ 862 h 8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5" h="862">
                  <a:moveTo>
                    <a:pt x="3528" y="862"/>
                  </a:moveTo>
                  <a:lnTo>
                    <a:pt x="3534" y="861"/>
                  </a:lnTo>
                  <a:lnTo>
                    <a:pt x="3541" y="860"/>
                  </a:lnTo>
                  <a:lnTo>
                    <a:pt x="3547" y="859"/>
                  </a:lnTo>
                  <a:lnTo>
                    <a:pt x="3554" y="857"/>
                  </a:lnTo>
                  <a:lnTo>
                    <a:pt x="3559" y="854"/>
                  </a:lnTo>
                  <a:lnTo>
                    <a:pt x="3565" y="851"/>
                  </a:lnTo>
                  <a:lnTo>
                    <a:pt x="3570" y="846"/>
                  </a:lnTo>
                  <a:lnTo>
                    <a:pt x="3576" y="842"/>
                  </a:lnTo>
                  <a:lnTo>
                    <a:pt x="3580" y="837"/>
                  </a:lnTo>
                  <a:lnTo>
                    <a:pt x="3583" y="832"/>
                  </a:lnTo>
                  <a:lnTo>
                    <a:pt x="3587" y="827"/>
                  </a:lnTo>
                  <a:lnTo>
                    <a:pt x="3590" y="821"/>
                  </a:lnTo>
                  <a:lnTo>
                    <a:pt x="3592" y="815"/>
                  </a:lnTo>
                  <a:lnTo>
                    <a:pt x="3593" y="808"/>
                  </a:lnTo>
                  <a:lnTo>
                    <a:pt x="3594" y="802"/>
                  </a:lnTo>
                  <a:lnTo>
                    <a:pt x="3595" y="795"/>
                  </a:lnTo>
                  <a:lnTo>
                    <a:pt x="3595" y="68"/>
                  </a:lnTo>
                  <a:lnTo>
                    <a:pt x="3594" y="60"/>
                  </a:lnTo>
                  <a:lnTo>
                    <a:pt x="3593" y="54"/>
                  </a:lnTo>
                  <a:lnTo>
                    <a:pt x="3592" y="47"/>
                  </a:lnTo>
                  <a:lnTo>
                    <a:pt x="3590" y="41"/>
                  </a:lnTo>
                  <a:lnTo>
                    <a:pt x="3587" y="35"/>
                  </a:lnTo>
                  <a:lnTo>
                    <a:pt x="3583" y="30"/>
                  </a:lnTo>
                  <a:lnTo>
                    <a:pt x="3580" y="24"/>
                  </a:lnTo>
                  <a:lnTo>
                    <a:pt x="3576" y="20"/>
                  </a:lnTo>
                  <a:lnTo>
                    <a:pt x="3570" y="16"/>
                  </a:lnTo>
                  <a:lnTo>
                    <a:pt x="3565" y="11"/>
                  </a:lnTo>
                  <a:lnTo>
                    <a:pt x="3559" y="8"/>
                  </a:lnTo>
                  <a:lnTo>
                    <a:pt x="3554" y="5"/>
                  </a:lnTo>
                  <a:lnTo>
                    <a:pt x="3547" y="3"/>
                  </a:lnTo>
                  <a:lnTo>
                    <a:pt x="3541" y="2"/>
                  </a:lnTo>
                  <a:lnTo>
                    <a:pt x="3534" y="0"/>
                  </a:lnTo>
                  <a:lnTo>
                    <a:pt x="3528" y="0"/>
                  </a:lnTo>
                  <a:lnTo>
                    <a:pt x="68" y="0"/>
                  </a:lnTo>
                  <a:lnTo>
                    <a:pt x="60" y="0"/>
                  </a:lnTo>
                  <a:lnTo>
                    <a:pt x="53" y="2"/>
                  </a:lnTo>
                  <a:lnTo>
                    <a:pt x="47" y="3"/>
                  </a:lnTo>
                  <a:lnTo>
                    <a:pt x="40" y="5"/>
                  </a:lnTo>
                  <a:lnTo>
                    <a:pt x="35" y="8"/>
                  </a:lnTo>
                  <a:lnTo>
                    <a:pt x="30" y="11"/>
                  </a:lnTo>
                  <a:lnTo>
                    <a:pt x="24" y="16"/>
                  </a:lnTo>
                  <a:lnTo>
                    <a:pt x="20" y="20"/>
                  </a:lnTo>
                  <a:lnTo>
                    <a:pt x="15" y="24"/>
                  </a:lnTo>
                  <a:lnTo>
                    <a:pt x="11" y="30"/>
                  </a:lnTo>
                  <a:lnTo>
                    <a:pt x="8" y="35"/>
                  </a:lnTo>
                  <a:lnTo>
                    <a:pt x="5" y="41"/>
                  </a:lnTo>
                  <a:lnTo>
                    <a:pt x="2" y="47"/>
                  </a:lnTo>
                  <a:lnTo>
                    <a:pt x="1" y="54"/>
                  </a:lnTo>
                  <a:lnTo>
                    <a:pt x="0" y="60"/>
                  </a:lnTo>
                  <a:lnTo>
                    <a:pt x="0" y="68"/>
                  </a:lnTo>
                  <a:lnTo>
                    <a:pt x="0" y="795"/>
                  </a:lnTo>
                  <a:lnTo>
                    <a:pt x="0" y="802"/>
                  </a:lnTo>
                  <a:lnTo>
                    <a:pt x="1" y="808"/>
                  </a:lnTo>
                  <a:lnTo>
                    <a:pt x="2" y="815"/>
                  </a:lnTo>
                  <a:lnTo>
                    <a:pt x="5" y="821"/>
                  </a:lnTo>
                  <a:lnTo>
                    <a:pt x="8" y="827"/>
                  </a:lnTo>
                  <a:lnTo>
                    <a:pt x="11" y="832"/>
                  </a:lnTo>
                  <a:lnTo>
                    <a:pt x="15" y="837"/>
                  </a:lnTo>
                  <a:lnTo>
                    <a:pt x="20" y="842"/>
                  </a:lnTo>
                  <a:lnTo>
                    <a:pt x="24" y="846"/>
                  </a:lnTo>
                  <a:lnTo>
                    <a:pt x="30" y="851"/>
                  </a:lnTo>
                  <a:lnTo>
                    <a:pt x="35" y="854"/>
                  </a:lnTo>
                  <a:lnTo>
                    <a:pt x="40" y="857"/>
                  </a:lnTo>
                  <a:lnTo>
                    <a:pt x="47" y="859"/>
                  </a:lnTo>
                  <a:lnTo>
                    <a:pt x="53" y="860"/>
                  </a:lnTo>
                  <a:lnTo>
                    <a:pt x="60" y="861"/>
                  </a:lnTo>
                  <a:lnTo>
                    <a:pt x="68" y="862"/>
                  </a:lnTo>
                  <a:lnTo>
                    <a:pt x="3528" y="862"/>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78" name="Freeform 294"/>
            <p:cNvSpPr>
              <a:spLocks/>
            </p:cNvSpPr>
            <p:nvPr/>
          </p:nvSpPr>
          <p:spPr bwMode="auto">
            <a:xfrm>
              <a:off x="4177" y="1347"/>
              <a:ext cx="173" cy="38"/>
            </a:xfrm>
            <a:custGeom>
              <a:avLst/>
              <a:gdLst>
                <a:gd name="T0" fmla="*/ 801 w 863"/>
                <a:gd name="T1" fmla="*/ 190 h 191"/>
                <a:gd name="T2" fmla="*/ 814 w 863"/>
                <a:gd name="T3" fmla="*/ 188 h 191"/>
                <a:gd name="T4" fmla="*/ 827 w 863"/>
                <a:gd name="T5" fmla="*/ 183 h 191"/>
                <a:gd name="T6" fmla="*/ 838 w 863"/>
                <a:gd name="T7" fmla="*/ 175 h 191"/>
                <a:gd name="T8" fmla="*/ 846 w 863"/>
                <a:gd name="T9" fmla="*/ 166 h 191"/>
                <a:gd name="T10" fmla="*/ 854 w 863"/>
                <a:gd name="T11" fmla="*/ 156 h 191"/>
                <a:gd name="T12" fmla="*/ 859 w 863"/>
                <a:gd name="T13" fmla="*/ 144 h 191"/>
                <a:gd name="T14" fmla="*/ 862 w 863"/>
                <a:gd name="T15" fmla="*/ 131 h 191"/>
                <a:gd name="T16" fmla="*/ 863 w 863"/>
                <a:gd name="T17" fmla="*/ 69 h 191"/>
                <a:gd name="T18" fmla="*/ 861 w 863"/>
                <a:gd name="T19" fmla="*/ 54 h 191"/>
                <a:gd name="T20" fmla="*/ 857 w 863"/>
                <a:gd name="T21" fmla="*/ 41 h 191"/>
                <a:gd name="T22" fmla="*/ 851 w 863"/>
                <a:gd name="T23" fmla="*/ 29 h 191"/>
                <a:gd name="T24" fmla="*/ 842 w 863"/>
                <a:gd name="T25" fmla="*/ 20 h 191"/>
                <a:gd name="T26" fmla="*/ 832 w 863"/>
                <a:gd name="T27" fmla="*/ 11 h 191"/>
                <a:gd name="T28" fmla="*/ 820 w 863"/>
                <a:gd name="T29" fmla="*/ 4 h 191"/>
                <a:gd name="T30" fmla="*/ 807 w 863"/>
                <a:gd name="T31" fmla="*/ 1 h 191"/>
                <a:gd name="T32" fmla="*/ 794 w 863"/>
                <a:gd name="T33" fmla="*/ 0 h 191"/>
                <a:gd name="T34" fmla="*/ 60 w 863"/>
                <a:gd name="T35" fmla="*/ 0 h 191"/>
                <a:gd name="T36" fmla="*/ 47 w 863"/>
                <a:gd name="T37" fmla="*/ 2 h 191"/>
                <a:gd name="T38" fmla="*/ 35 w 863"/>
                <a:gd name="T39" fmla="*/ 8 h 191"/>
                <a:gd name="T40" fmla="*/ 24 w 863"/>
                <a:gd name="T41" fmla="*/ 15 h 191"/>
                <a:gd name="T42" fmla="*/ 15 w 863"/>
                <a:gd name="T43" fmla="*/ 24 h 191"/>
                <a:gd name="T44" fmla="*/ 7 w 863"/>
                <a:gd name="T45" fmla="*/ 35 h 191"/>
                <a:gd name="T46" fmla="*/ 2 w 863"/>
                <a:gd name="T47" fmla="*/ 48 h 191"/>
                <a:gd name="T48" fmla="*/ 0 w 863"/>
                <a:gd name="T49" fmla="*/ 61 h 191"/>
                <a:gd name="T50" fmla="*/ 0 w 863"/>
                <a:gd name="T51" fmla="*/ 124 h 191"/>
                <a:gd name="T52" fmla="*/ 1 w 863"/>
                <a:gd name="T53" fmla="*/ 137 h 191"/>
                <a:gd name="T54" fmla="*/ 4 w 863"/>
                <a:gd name="T55" fmla="*/ 150 h 191"/>
                <a:gd name="T56" fmla="*/ 11 w 863"/>
                <a:gd name="T57" fmla="*/ 161 h 191"/>
                <a:gd name="T58" fmla="*/ 19 w 863"/>
                <a:gd name="T59" fmla="*/ 171 h 191"/>
                <a:gd name="T60" fmla="*/ 29 w 863"/>
                <a:gd name="T61" fmla="*/ 179 h 191"/>
                <a:gd name="T62" fmla="*/ 40 w 863"/>
                <a:gd name="T63" fmla="*/ 186 h 191"/>
                <a:gd name="T64" fmla="*/ 53 w 863"/>
                <a:gd name="T65" fmla="*/ 189 h 191"/>
                <a:gd name="T66" fmla="*/ 67 w 863"/>
                <a:gd name="T67" fmla="*/ 191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3"/>
                <a:gd name="T103" fmla="*/ 0 h 191"/>
                <a:gd name="T104" fmla="*/ 863 w 863"/>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3" h="191">
                  <a:moveTo>
                    <a:pt x="794" y="191"/>
                  </a:moveTo>
                  <a:lnTo>
                    <a:pt x="801" y="190"/>
                  </a:lnTo>
                  <a:lnTo>
                    <a:pt x="807" y="189"/>
                  </a:lnTo>
                  <a:lnTo>
                    <a:pt x="814" y="188"/>
                  </a:lnTo>
                  <a:lnTo>
                    <a:pt x="820" y="186"/>
                  </a:lnTo>
                  <a:lnTo>
                    <a:pt x="827" y="183"/>
                  </a:lnTo>
                  <a:lnTo>
                    <a:pt x="832" y="179"/>
                  </a:lnTo>
                  <a:lnTo>
                    <a:pt x="838" y="175"/>
                  </a:lnTo>
                  <a:lnTo>
                    <a:pt x="842" y="171"/>
                  </a:lnTo>
                  <a:lnTo>
                    <a:pt x="846" y="166"/>
                  </a:lnTo>
                  <a:lnTo>
                    <a:pt x="851" y="161"/>
                  </a:lnTo>
                  <a:lnTo>
                    <a:pt x="854" y="156"/>
                  </a:lnTo>
                  <a:lnTo>
                    <a:pt x="857" y="150"/>
                  </a:lnTo>
                  <a:lnTo>
                    <a:pt x="859" y="144"/>
                  </a:lnTo>
                  <a:lnTo>
                    <a:pt x="861" y="137"/>
                  </a:lnTo>
                  <a:lnTo>
                    <a:pt x="862" y="131"/>
                  </a:lnTo>
                  <a:lnTo>
                    <a:pt x="863" y="124"/>
                  </a:lnTo>
                  <a:lnTo>
                    <a:pt x="863" y="69"/>
                  </a:lnTo>
                  <a:lnTo>
                    <a:pt x="862" y="61"/>
                  </a:lnTo>
                  <a:lnTo>
                    <a:pt x="861" y="54"/>
                  </a:lnTo>
                  <a:lnTo>
                    <a:pt x="859" y="48"/>
                  </a:lnTo>
                  <a:lnTo>
                    <a:pt x="857" y="41"/>
                  </a:lnTo>
                  <a:lnTo>
                    <a:pt x="854" y="35"/>
                  </a:lnTo>
                  <a:lnTo>
                    <a:pt x="851" y="29"/>
                  </a:lnTo>
                  <a:lnTo>
                    <a:pt x="846" y="24"/>
                  </a:lnTo>
                  <a:lnTo>
                    <a:pt x="842" y="20"/>
                  </a:lnTo>
                  <a:lnTo>
                    <a:pt x="838" y="15"/>
                  </a:lnTo>
                  <a:lnTo>
                    <a:pt x="832" y="11"/>
                  </a:lnTo>
                  <a:lnTo>
                    <a:pt x="827" y="8"/>
                  </a:lnTo>
                  <a:lnTo>
                    <a:pt x="820" y="4"/>
                  </a:lnTo>
                  <a:lnTo>
                    <a:pt x="814" y="2"/>
                  </a:lnTo>
                  <a:lnTo>
                    <a:pt x="807" y="1"/>
                  </a:lnTo>
                  <a:lnTo>
                    <a:pt x="801" y="0"/>
                  </a:lnTo>
                  <a:lnTo>
                    <a:pt x="794" y="0"/>
                  </a:lnTo>
                  <a:lnTo>
                    <a:pt x="67" y="0"/>
                  </a:lnTo>
                  <a:lnTo>
                    <a:pt x="60" y="0"/>
                  </a:lnTo>
                  <a:lnTo>
                    <a:pt x="53" y="1"/>
                  </a:lnTo>
                  <a:lnTo>
                    <a:pt x="47" y="2"/>
                  </a:lnTo>
                  <a:lnTo>
                    <a:pt x="40" y="4"/>
                  </a:lnTo>
                  <a:lnTo>
                    <a:pt x="35" y="8"/>
                  </a:lnTo>
                  <a:lnTo>
                    <a:pt x="29" y="11"/>
                  </a:lnTo>
                  <a:lnTo>
                    <a:pt x="24" y="15"/>
                  </a:lnTo>
                  <a:lnTo>
                    <a:pt x="19" y="20"/>
                  </a:lnTo>
                  <a:lnTo>
                    <a:pt x="15" y="24"/>
                  </a:lnTo>
                  <a:lnTo>
                    <a:pt x="11" y="29"/>
                  </a:lnTo>
                  <a:lnTo>
                    <a:pt x="7" y="35"/>
                  </a:lnTo>
                  <a:lnTo>
                    <a:pt x="4" y="41"/>
                  </a:lnTo>
                  <a:lnTo>
                    <a:pt x="2" y="48"/>
                  </a:lnTo>
                  <a:lnTo>
                    <a:pt x="1" y="54"/>
                  </a:lnTo>
                  <a:lnTo>
                    <a:pt x="0" y="61"/>
                  </a:lnTo>
                  <a:lnTo>
                    <a:pt x="0" y="69"/>
                  </a:lnTo>
                  <a:lnTo>
                    <a:pt x="0" y="124"/>
                  </a:lnTo>
                  <a:lnTo>
                    <a:pt x="0" y="131"/>
                  </a:lnTo>
                  <a:lnTo>
                    <a:pt x="1" y="137"/>
                  </a:lnTo>
                  <a:lnTo>
                    <a:pt x="2" y="144"/>
                  </a:lnTo>
                  <a:lnTo>
                    <a:pt x="4" y="150"/>
                  </a:lnTo>
                  <a:lnTo>
                    <a:pt x="7" y="156"/>
                  </a:lnTo>
                  <a:lnTo>
                    <a:pt x="11" y="161"/>
                  </a:lnTo>
                  <a:lnTo>
                    <a:pt x="15" y="166"/>
                  </a:lnTo>
                  <a:lnTo>
                    <a:pt x="19" y="171"/>
                  </a:lnTo>
                  <a:lnTo>
                    <a:pt x="24" y="175"/>
                  </a:lnTo>
                  <a:lnTo>
                    <a:pt x="29" y="179"/>
                  </a:lnTo>
                  <a:lnTo>
                    <a:pt x="35" y="183"/>
                  </a:lnTo>
                  <a:lnTo>
                    <a:pt x="40" y="186"/>
                  </a:lnTo>
                  <a:lnTo>
                    <a:pt x="47" y="188"/>
                  </a:lnTo>
                  <a:lnTo>
                    <a:pt x="53" y="189"/>
                  </a:lnTo>
                  <a:lnTo>
                    <a:pt x="60" y="190"/>
                  </a:lnTo>
                  <a:lnTo>
                    <a:pt x="67" y="191"/>
                  </a:lnTo>
                  <a:lnTo>
                    <a:pt x="794" y="191"/>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79" name="Freeform 295"/>
            <p:cNvSpPr>
              <a:spLocks/>
            </p:cNvSpPr>
            <p:nvPr/>
          </p:nvSpPr>
          <p:spPr bwMode="auto">
            <a:xfrm>
              <a:off x="3748" y="1347"/>
              <a:ext cx="149" cy="38"/>
            </a:xfrm>
            <a:custGeom>
              <a:avLst/>
              <a:gdLst>
                <a:gd name="T0" fmla="*/ 656 w 743"/>
                <a:gd name="T1" fmla="*/ 190 h 191"/>
                <a:gd name="T2" fmla="*/ 675 w 743"/>
                <a:gd name="T3" fmla="*/ 187 h 191"/>
                <a:gd name="T4" fmla="*/ 692 w 743"/>
                <a:gd name="T5" fmla="*/ 179 h 191"/>
                <a:gd name="T6" fmla="*/ 707 w 743"/>
                <a:gd name="T7" fmla="*/ 170 h 191"/>
                <a:gd name="T8" fmla="*/ 720 w 743"/>
                <a:gd name="T9" fmla="*/ 157 h 191"/>
                <a:gd name="T10" fmla="*/ 731 w 743"/>
                <a:gd name="T11" fmla="*/ 141 h 191"/>
                <a:gd name="T12" fmla="*/ 739 w 743"/>
                <a:gd name="T13" fmla="*/ 124 h 191"/>
                <a:gd name="T14" fmla="*/ 742 w 743"/>
                <a:gd name="T15" fmla="*/ 106 h 191"/>
                <a:gd name="T16" fmla="*/ 742 w 743"/>
                <a:gd name="T17" fmla="*/ 86 h 191"/>
                <a:gd name="T18" fmla="*/ 739 w 743"/>
                <a:gd name="T19" fmla="*/ 68 h 191"/>
                <a:gd name="T20" fmla="*/ 731 w 743"/>
                <a:gd name="T21" fmla="*/ 50 h 191"/>
                <a:gd name="T22" fmla="*/ 720 w 743"/>
                <a:gd name="T23" fmla="*/ 35 h 191"/>
                <a:gd name="T24" fmla="*/ 707 w 743"/>
                <a:gd name="T25" fmla="*/ 22 h 191"/>
                <a:gd name="T26" fmla="*/ 692 w 743"/>
                <a:gd name="T27" fmla="*/ 11 h 191"/>
                <a:gd name="T28" fmla="*/ 675 w 743"/>
                <a:gd name="T29" fmla="*/ 4 h 191"/>
                <a:gd name="T30" fmla="*/ 656 w 743"/>
                <a:gd name="T31" fmla="*/ 0 h 191"/>
                <a:gd name="T32" fmla="*/ 96 w 743"/>
                <a:gd name="T33" fmla="*/ 0 h 191"/>
                <a:gd name="T34" fmla="*/ 76 w 743"/>
                <a:gd name="T35" fmla="*/ 1 h 191"/>
                <a:gd name="T36" fmla="*/ 58 w 743"/>
                <a:gd name="T37" fmla="*/ 8 h 191"/>
                <a:gd name="T38" fmla="*/ 41 w 743"/>
                <a:gd name="T39" fmla="*/ 16 h 191"/>
                <a:gd name="T40" fmla="*/ 27 w 743"/>
                <a:gd name="T41" fmla="*/ 28 h 191"/>
                <a:gd name="T42" fmla="*/ 15 w 743"/>
                <a:gd name="T43" fmla="*/ 43 h 191"/>
                <a:gd name="T44" fmla="*/ 7 w 743"/>
                <a:gd name="T45" fmla="*/ 59 h 191"/>
                <a:gd name="T46" fmla="*/ 1 w 743"/>
                <a:gd name="T47" fmla="*/ 76 h 191"/>
                <a:gd name="T48" fmla="*/ 0 w 743"/>
                <a:gd name="T49" fmla="*/ 96 h 191"/>
                <a:gd name="T50" fmla="*/ 1 w 743"/>
                <a:gd name="T51" fmla="*/ 114 h 191"/>
                <a:gd name="T52" fmla="*/ 7 w 743"/>
                <a:gd name="T53" fmla="*/ 133 h 191"/>
                <a:gd name="T54" fmla="*/ 15 w 743"/>
                <a:gd name="T55" fmla="*/ 149 h 191"/>
                <a:gd name="T56" fmla="*/ 27 w 743"/>
                <a:gd name="T57" fmla="*/ 163 h 191"/>
                <a:gd name="T58" fmla="*/ 41 w 743"/>
                <a:gd name="T59" fmla="*/ 175 h 191"/>
                <a:gd name="T60" fmla="*/ 58 w 743"/>
                <a:gd name="T61" fmla="*/ 184 h 191"/>
                <a:gd name="T62" fmla="*/ 76 w 743"/>
                <a:gd name="T63" fmla="*/ 189 h 191"/>
                <a:gd name="T64" fmla="*/ 96 w 743"/>
                <a:gd name="T65" fmla="*/ 191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3"/>
                <a:gd name="T100" fmla="*/ 0 h 191"/>
                <a:gd name="T101" fmla="*/ 743 w 743"/>
                <a:gd name="T102" fmla="*/ 191 h 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3" h="191">
                  <a:moveTo>
                    <a:pt x="646" y="191"/>
                  </a:moveTo>
                  <a:lnTo>
                    <a:pt x="656" y="190"/>
                  </a:lnTo>
                  <a:lnTo>
                    <a:pt x="666" y="189"/>
                  </a:lnTo>
                  <a:lnTo>
                    <a:pt x="675" y="187"/>
                  </a:lnTo>
                  <a:lnTo>
                    <a:pt x="685" y="184"/>
                  </a:lnTo>
                  <a:lnTo>
                    <a:pt x="692" y="179"/>
                  </a:lnTo>
                  <a:lnTo>
                    <a:pt x="701" y="175"/>
                  </a:lnTo>
                  <a:lnTo>
                    <a:pt x="707" y="170"/>
                  </a:lnTo>
                  <a:lnTo>
                    <a:pt x="715" y="163"/>
                  </a:lnTo>
                  <a:lnTo>
                    <a:pt x="720" y="157"/>
                  </a:lnTo>
                  <a:lnTo>
                    <a:pt x="727" y="149"/>
                  </a:lnTo>
                  <a:lnTo>
                    <a:pt x="731" y="141"/>
                  </a:lnTo>
                  <a:lnTo>
                    <a:pt x="736" y="133"/>
                  </a:lnTo>
                  <a:lnTo>
                    <a:pt x="739" y="124"/>
                  </a:lnTo>
                  <a:lnTo>
                    <a:pt x="741" y="114"/>
                  </a:lnTo>
                  <a:lnTo>
                    <a:pt x="742" y="106"/>
                  </a:lnTo>
                  <a:lnTo>
                    <a:pt x="743" y="96"/>
                  </a:lnTo>
                  <a:lnTo>
                    <a:pt x="742" y="86"/>
                  </a:lnTo>
                  <a:lnTo>
                    <a:pt x="741" y="76"/>
                  </a:lnTo>
                  <a:lnTo>
                    <a:pt x="739" y="68"/>
                  </a:lnTo>
                  <a:lnTo>
                    <a:pt x="736" y="59"/>
                  </a:lnTo>
                  <a:lnTo>
                    <a:pt x="731" y="50"/>
                  </a:lnTo>
                  <a:lnTo>
                    <a:pt x="727" y="43"/>
                  </a:lnTo>
                  <a:lnTo>
                    <a:pt x="720" y="35"/>
                  </a:lnTo>
                  <a:lnTo>
                    <a:pt x="715" y="28"/>
                  </a:lnTo>
                  <a:lnTo>
                    <a:pt x="707" y="22"/>
                  </a:lnTo>
                  <a:lnTo>
                    <a:pt x="701" y="16"/>
                  </a:lnTo>
                  <a:lnTo>
                    <a:pt x="692" y="11"/>
                  </a:lnTo>
                  <a:lnTo>
                    <a:pt x="685" y="8"/>
                  </a:lnTo>
                  <a:lnTo>
                    <a:pt x="675" y="4"/>
                  </a:lnTo>
                  <a:lnTo>
                    <a:pt x="666" y="1"/>
                  </a:lnTo>
                  <a:lnTo>
                    <a:pt x="656" y="0"/>
                  </a:lnTo>
                  <a:lnTo>
                    <a:pt x="646" y="0"/>
                  </a:lnTo>
                  <a:lnTo>
                    <a:pt x="96" y="0"/>
                  </a:lnTo>
                  <a:lnTo>
                    <a:pt x="85" y="0"/>
                  </a:lnTo>
                  <a:lnTo>
                    <a:pt x="76" y="1"/>
                  </a:lnTo>
                  <a:lnTo>
                    <a:pt x="67" y="4"/>
                  </a:lnTo>
                  <a:lnTo>
                    <a:pt x="58" y="8"/>
                  </a:lnTo>
                  <a:lnTo>
                    <a:pt x="49" y="11"/>
                  </a:lnTo>
                  <a:lnTo>
                    <a:pt x="41" y="16"/>
                  </a:lnTo>
                  <a:lnTo>
                    <a:pt x="34" y="22"/>
                  </a:lnTo>
                  <a:lnTo>
                    <a:pt x="27" y="28"/>
                  </a:lnTo>
                  <a:lnTo>
                    <a:pt x="21" y="35"/>
                  </a:lnTo>
                  <a:lnTo>
                    <a:pt x="15" y="43"/>
                  </a:lnTo>
                  <a:lnTo>
                    <a:pt x="11" y="50"/>
                  </a:lnTo>
                  <a:lnTo>
                    <a:pt x="7" y="59"/>
                  </a:lnTo>
                  <a:lnTo>
                    <a:pt x="3" y="68"/>
                  </a:lnTo>
                  <a:lnTo>
                    <a:pt x="1" y="76"/>
                  </a:lnTo>
                  <a:lnTo>
                    <a:pt x="0" y="86"/>
                  </a:lnTo>
                  <a:lnTo>
                    <a:pt x="0" y="96"/>
                  </a:lnTo>
                  <a:lnTo>
                    <a:pt x="0" y="106"/>
                  </a:lnTo>
                  <a:lnTo>
                    <a:pt x="1" y="114"/>
                  </a:lnTo>
                  <a:lnTo>
                    <a:pt x="3" y="124"/>
                  </a:lnTo>
                  <a:lnTo>
                    <a:pt x="7" y="133"/>
                  </a:lnTo>
                  <a:lnTo>
                    <a:pt x="11" y="141"/>
                  </a:lnTo>
                  <a:lnTo>
                    <a:pt x="15" y="149"/>
                  </a:lnTo>
                  <a:lnTo>
                    <a:pt x="21" y="157"/>
                  </a:lnTo>
                  <a:lnTo>
                    <a:pt x="27" y="163"/>
                  </a:lnTo>
                  <a:lnTo>
                    <a:pt x="34" y="170"/>
                  </a:lnTo>
                  <a:lnTo>
                    <a:pt x="41" y="175"/>
                  </a:lnTo>
                  <a:lnTo>
                    <a:pt x="49" y="179"/>
                  </a:lnTo>
                  <a:lnTo>
                    <a:pt x="58" y="184"/>
                  </a:lnTo>
                  <a:lnTo>
                    <a:pt x="67" y="187"/>
                  </a:lnTo>
                  <a:lnTo>
                    <a:pt x="76" y="189"/>
                  </a:lnTo>
                  <a:lnTo>
                    <a:pt x="85" y="190"/>
                  </a:lnTo>
                  <a:lnTo>
                    <a:pt x="96" y="191"/>
                  </a:lnTo>
                  <a:lnTo>
                    <a:pt x="646" y="191"/>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80" name="Freeform 296"/>
            <p:cNvSpPr>
              <a:spLocks/>
            </p:cNvSpPr>
            <p:nvPr/>
          </p:nvSpPr>
          <p:spPr bwMode="auto">
            <a:xfrm>
              <a:off x="3611" y="1716"/>
              <a:ext cx="844" cy="1"/>
            </a:xfrm>
            <a:custGeom>
              <a:avLst/>
              <a:gdLst>
                <a:gd name="T0" fmla="*/ 0 w 4218"/>
                <a:gd name="T1" fmla="*/ 0 h 1"/>
                <a:gd name="T2" fmla="*/ 4218 w 4218"/>
                <a:gd name="T3" fmla="*/ 0 h 1"/>
                <a:gd name="T4" fmla="*/ 0 w 4218"/>
                <a:gd name="T5" fmla="*/ 0 h 1"/>
                <a:gd name="T6" fmla="*/ 0 60000 65536"/>
                <a:gd name="T7" fmla="*/ 0 60000 65536"/>
                <a:gd name="T8" fmla="*/ 0 60000 65536"/>
                <a:gd name="T9" fmla="*/ 0 w 4218"/>
                <a:gd name="T10" fmla="*/ 0 h 1"/>
                <a:gd name="T11" fmla="*/ 4218 w 4218"/>
                <a:gd name="T12" fmla="*/ 1 h 1"/>
              </a:gdLst>
              <a:ahLst/>
              <a:cxnLst>
                <a:cxn ang="T6">
                  <a:pos x="T0" y="T1"/>
                </a:cxn>
                <a:cxn ang="T7">
                  <a:pos x="T2" y="T3"/>
                </a:cxn>
                <a:cxn ang="T8">
                  <a:pos x="T4" y="T5"/>
                </a:cxn>
              </a:cxnLst>
              <a:rect l="T9" t="T10" r="T11" b="T12"/>
              <a:pathLst>
                <a:path w="4218" h="1">
                  <a:moveTo>
                    <a:pt x="0" y="0"/>
                  </a:moveTo>
                  <a:lnTo>
                    <a:pt x="4218" y="0"/>
                  </a:lnTo>
                  <a:lnTo>
                    <a:pt x="0" y="0"/>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81" name="Freeform 297"/>
            <p:cNvSpPr>
              <a:spLocks/>
            </p:cNvSpPr>
            <p:nvPr/>
          </p:nvSpPr>
          <p:spPr bwMode="auto">
            <a:xfrm>
              <a:off x="3667" y="1505"/>
              <a:ext cx="726" cy="70"/>
            </a:xfrm>
            <a:custGeom>
              <a:avLst/>
              <a:gdLst>
                <a:gd name="T0" fmla="*/ 3631 w 3631"/>
                <a:gd name="T1" fmla="*/ 193 h 348"/>
                <a:gd name="T2" fmla="*/ 3567 w 3631"/>
                <a:gd name="T3" fmla="*/ 193 h 348"/>
                <a:gd name="T4" fmla="*/ 3496 w 3631"/>
                <a:gd name="T5" fmla="*/ 193 h 348"/>
                <a:gd name="T6" fmla="*/ 3418 w 3631"/>
                <a:gd name="T7" fmla="*/ 193 h 348"/>
                <a:gd name="T8" fmla="*/ 3334 w 3631"/>
                <a:gd name="T9" fmla="*/ 193 h 348"/>
                <a:gd name="T10" fmla="*/ 3248 w 3631"/>
                <a:gd name="T11" fmla="*/ 193 h 348"/>
                <a:gd name="T12" fmla="*/ 3160 w 3631"/>
                <a:gd name="T13" fmla="*/ 193 h 348"/>
                <a:gd name="T14" fmla="*/ 3073 w 3631"/>
                <a:gd name="T15" fmla="*/ 193 h 348"/>
                <a:gd name="T16" fmla="*/ 2987 w 3631"/>
                <a:gd name="T17" fmla="*/ 193 h 348"/>
                <a:gd name="T18" fmla="*/ 2904 w 3631"/>
                <a:gd name="T19" fmla="*/ 193 h 348"/>
                <a:gd name="T20" fmla="*/ 2828 w 3631"/>
                <a:gd name="T21" fmla="*/ 193 h 348"/>
                <a:gd name="T22" fmla="*/ 2759 w 3631"/>
                <a:gd name="T23" fmla="*/ 193 h 348"/>
                <a:gd name="T24" fmla="*/ 2698 w 3631"/>
                <a:gd name="T25" fmla="*/ 193 h 348"/>
                <a:gd name="T26" fmla="*/ 2646 w 3631"/>
                <a:gd name="T27" fmla="*/ 193 h 348"/>
                <a:gd name="T28" fmla="*/ 2608 w 3631"/>
                <a:gd name="T29" fmla="*/ 193 h 348"/>
                <a:gd name="T30" fmla="*/ 2584 w 3631"/>
                <a:gd name="T31" fmla="*/ 193 h 348"/>
                <a:gd name="T32" fmla="*/ 2577 w 3631"/>
                <a:gd name="T33" fmla="*/ 193 h 348"/>
                <a:gd name="T34" fmla="*/ 2577 w 3631"/>
                <a:gd name="T35" fmla="*/ 0 h 348"/>
                <a:gd name="T36" fmla="*/ 1114 w 3631"/>
                <a:gd name="T37" fmla="*/ 0 h 348"/>
                <a:gd name="T38" fmla="*/ 1114 w 3631"/>
                <a:gd name="T39" fmla="*/ 193 h 348"/>
                <a:gd name="T40" fmla="*/ 0 w 3631"/>
                <a:gd name="T41" fmla="*/ 193 h 348"/>
                <a:gd name="T42" fmla="*/ 0 w 3631"/>
                <a:gd name="T43" fmla="*/ 348 h 348"/>
                <a:gd name="T44" fmla="*/ 3631 w 3631"/>
                <a:gd name="T45" fmla="*/ 348 h 348"/>
                <a:gd name="T46" fmla="*/ 3631 w 3631"/>
                <a:gd name="T47" fmla="*/ 193 h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31"/>
                <a:gd name="T73" fmla="*/ 0 h 348"/>
                <a:gd name="T74" fmla="*/ 3631 w 3631"/>
                <a:gd name="T75" fmla="*/ 348 h 3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31" h="348">
                  <a:moveTo>
                    <a:pt x="3631" y="193"/>
                  </a:moveTo>
                  <a:lnTo>
                    <a:pt x="3567" y="193"/>
                  </a:lnTo>
                  <a:lnTo>
                    <a:pt x="3496" y="193"/>
                  </a:lnTo>
                  <a:lnTo>
                    <a:pt x="3418" y="193"/>
                  </a:lnTo>
                  <a:lnTo>
                    <a:pt x="3334" y="193"/>
                  </a:lnTo>
                  <a:lnTo>
                    <a:pt x="3248" y="193"/>
                  </a:lnTo>
                  <a:lnTo>
                    <a:pt x="3160" y="193"/>
                  </a:lnTo>
                  <a:lnTo>
                    <a:pt x="3073" y="193"/>
                  </a:lnTo>
                  <a:lnTo>
                    <a:pt x="2987" y="193"/>
                  </a:lnTo>
                  <a:lnTo>
                    <a:pt x="2904" y="193"/>
                  </a:lnTo>
                  <a:lnTo>
                    <a:pt x="2828" y="193"/>
                  </a:lnTo>
                  <a:lnTo>
                    <a:pt x="2759" y="193"/>
                  </a:lnTo>
                  <a:lnTo>
                    <a:pt x="2698" y="193"/>
                  </a:lnTo>
                  <a:lnTo>
                    <a:pt x="2646" y="193"/>
                  </a:lnTo>
                  <a:lnTo>
                    <a:pt x="2608" y="193"/>
                  </a:lnTo>
                  <a:lnTo>
                    <a:pt x="2584" y="193"/>
                  </a:lnTo>
                  <a:lnTo>
                    <a:pt x="2577" y="193"/>
                  </a:lnTo>
                  <a:lnTo>
                    <a:pt x="2577" y="0"/>
                  </a:lnTo>
                  <a:lnTo>
                    <a:pt x="1114" y="0"/>
                  </a:lnTo>
                  <a:lnTo>
                    <a:pt x="1114" y="193"/>
                  </a:lnTo>
                  <a:lnTo>
                    <a:pt x="0" y="193"/>
                  </a:lnTo>
                  <a:lnTo>
                    <a:pt x="0" y="348"/>
                  </a:lnTo>
                  <a:lnTo>
                    <a:pt x="3631" y="348"/>
                  </a:lnTo>
                  <a:lnTo>
                    <a:pt x="3631" y="193"/>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82" name="Freeform 298"/>
            <p:cNvSpPr>
              <a:spLocks/>
            </p:cNvSpPr>
            <p:nvPr/>
          </p:nvSpPr>
          <p:spPr bwMode="auto">
            <a:xfrm>
              <a:off x="3842" y="1591"/>
              <a:ext cx="407" cy="68"/>
            </a:xfrm>
            <a:custGeom>
              <a:avLst/>
              <a:gdLst>
                <a:gd name="T0" fmla="*/ 1946 w 2039"/>
                <a:gd name="T1" fmla="*/ 338 h 339"/>
                <a:gd name="T2" fmla="*/ 1966 w 2039"/>
                <a:gd name="T3" fmla="*/ 334 h 339"/>
                <a:gd name="T4" fmla="*/ 1985 w 2039"/>
                <a:gd name="T5" fmla="*/ 326 h 339"/>
                <a:gd name="T6" fmla="*/ 2001 w 2039"/>
                <a:gd name="T7" fmla="*/ 315 h 339"/>
                <a:gd name="T8" fmla="*/ 2015 w 2039"/>
                <a:gd name="T9" fmla="*/ 302 h 339"/>
                <a:gd name="T10" fmla="*/ 2026 w 2039"/>
                <a:gd name="T11" fmla="*/ 286 h 339"/>
                <a:gd name="T12" fmla="*/ 2034 w 2039"/>
                <a:gd name="T13" fmla="*/ 267 h 339"/>
                <a:gd name="T14" fmla="*/ 2038 w 2039"/>
                <a:gd name="T15" fmla="*/ 248 h 339"/>
                <a:gd name="T16" fmla="*/ 2039 w 2039"/>
                <a:gd name="T17" fmla="*/ 101 h 339"/>
                <a:gd name="T18" fmla="*/ 2037 w 2039"/>
                <a:gd name="T19" fmla="*/ 80 h 339"/>
                <a:gd name="T20" fmla="*/ 2030 w 2039"/>
                <a:gd name="T21" fmla="*/ 61 h 339"/>
                <a:gd name="T22" fmla="*/ 2021 w 2039"/>
                <a:gd name="T23" fmla="*/ 44 h 339"/>
                <a:gd name="T24" fmla="*/ 2009 w 2039"/>
                <a:gd name="T25" fmla="*/ 29 h 339"/>
                <a:gd name="T26" fmla="*/ 1992 w 2039"/>
                <a:gd name="T27" fmla="*/ 16 h 339"/>
                <a:gd name="T28" fmla="*/ 1975 w 2039"/>
                <a:gd name="T29" fmla="*/ 8 h 339"/>
                <a:gd name="T30" fmla="*/ 1956 w 2039"/>
                <a:gd name="T31" fmla="*/ 1 h 339"/>
                <a:gd name="T32" fmla="*/ 1936 w 2039"/>
                <a:gd name="T33" fmla="*/ 0 h 339"/>
                <a:gd name="T34" fmla="*/ 90 w 2039"/>
                <a:gd name="T35" fmla="*/ 0 h 339"/>
                <a:gd name="T36" fmla="*/ 71 w 2039"/>
                <a:gd name="T37" fmla="*/ 4 h 339"/>
                <a:gd name="T38" fmla="*/ 52 w 2039"/>
                <a:gd name="T39" fmla="*/ 12 h 339"/>
                <a:gd name="T40" fmla="*/ 36 w 2039"/>
                <a:gd name="T41" fmla="*/ 23 h 339"/>
                <a:gd name="T42" fmla="*/ 23 w 2039"/>
                <a:gd name="T43" fmla="*/ 36 h 339"/>
                <a:gd name="T44" fmla="*/ 12 w 2039"/>
                <a:gd name="T45" fmla="*/ 52 h 339"/>
                <a:gd name="T46" fmla="*/ 4 w 2039"/>
                <a:gd name="T47" fmla="*/ 71 h 339"/>
                <a:gd name="T48" fmla="*/ 0 w 2039"/>
                <a:gd name="T49" fmla="*/ 90 h 339"/>
                <a:gd name="T50" fmla="*/ 0 w 2039"/>
                <a:gd name="T51" fmla="*/ 238 h 339"/>
                <a:gd name="T52" fmla="*/ 1 w 2039"/>
                <a:gd name="T53" fmla="*/ 258 h 339"/>
                <a:gd name="T54" fmla="*/ 8 w 2039"/>
                <a:gd name="T55" fmla="*/ 277 h 339"/>
                <a:gd name="T56" fmla="*/ 16 w 2039"/>
                <a:gd name="T57" fmla="*/ 294 h 339"/>
                <a:gd name="T58" fmla="*/ 29 w 2039"/>
                <a:gd name="T59" fmla="*/ 310 h 339"/>
                <a:gd name="T60" fmla="*/ 44 w 2039"/>
                <a:gd name="T61" fmla="*/ 322 h 339"/>
                <a:gd name="T62" fmla="*/ 61 w 2039"/>
                <a:gd name="T63" fmla="*/ 330 h 339"/>
                <a:gd name="T64" fmla="*/ 81 w 2039"/>
                <a:gd name="T65" fmla="*/ 337 h 339"/>
                <a:gd name="T66" fmla="*/ 101 w 2039"/>
                <a:gd name="T67" fmla="*/ 339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9"/>
                <a:gd name="T103" fmla="*/ 0 h 339"/>
                <a:gd name="T104" fmla="*/ 2039 w 2039"/>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9" h="339">
                  <a:moveTo>
                    <a:pt x="1936" y="339"/>
                  </a:moveTo>
                  <a:lnTo>
                    <a:pt x="1946" y="338"/>
                  </a:lnTo>
                  <a:lnTo>
                    <a:pt x="1956" y="337"/>
                  </a:lnTo>
                  <a:lnTo>
                    <a:pt x="1966" y="334"/>
                  </a:lnTo>
                  <a:lnTo>
                    <a:pt x="1975" y="330"/>
                  </a:lnTo>
                  <a:lnTo>
                    <a:pt x="1985" y="326"/>
                  </a:lnTo>
                  <a:lnTo>
                    <a:pt x="1992" y="322"/>
                  </a:lnTo>
                  <a:lnTo>
                    <a:pt x="2001" y="315"/>
                  </a:lnTo>
                  <a:lnTo>
                    <a:pt x="2009" y="310"/>
                  </a:lnTo>
                  <a:lnTo>
                    <a:pt x="2015" y="302"/>
                  </a:lnTo>
                  <a:lnTo>
                    <a:pt x="2021" y="294"/>
                  </a:lnTo>
                  <a:lnTo>
                    <a:pt x="2026" y="286"/>
                  </a:lnTo>
                  <a:lnTo>
                    <a:pt x="2030" y="277"/>
                  </a:lnTo>
                  <a:lnTo>
                    <a:pt x="2034" y="267"/>
                  </a:lnTo>
                  <a:lnTo>
                    <a:pt x="2037" y="258"/>
                  </a:lnTo>
                  <a:lnTo>
                    <a:pt x="2038" y="248"/>
                  </a:lnTo>
                  <a:lnTo>
                    <a:pt x="2039" y="238"/>
                  </a:lnTo>
                  <a:lnTo>
                    <a:pt x="2039" y="101"/>
                  </a:lnTo>
                  <a:lnTo>
                    <a:pt x="2038" y="90"/>
                  </a:lnTo>
                  <a:lnTo>
                    <a:pt x="2037" y="80"/>
                  </a:lnTo>
                  <a:lnTo>
                    <a:pt x="2034" y="71"/>
                  </a:lnTo>
                  <a:lnTo>
                    <a:pt x="2030" y="61"/>
                  </a:lnTo>
                  <a:lnTo>
                    <a:pt x="2026" y="52"/>
                  </a:lnTo>
                  <a:lnTo>
                    <a:pt x="2021" y="44"/>
                  </a:lnTo>
                  <a:lnTo>
                    <a:pt x="2015" y="36"/>
                  </a:lnTo>
                  <a:lnTo>
                    <a:pt x="2009" y="29"/>
                  </a:lnTo>
                  <a:lnTo>
                    <a:pt x="2001" y="23"/>
                  </a:lnTo>
                  <a:lnTo>
                    <a:pt x="1992" y="16"/>
                  </a:lnTo>
                  <a:lnTo>
                    <a:pt x="1985" y="12"/>
                  </a:lnTo>
                  <a:lnTo>
                    <a:pt x="1975" y="8"/>
                  </a:lnTo>
                  <a:lnTo>
                    <a:pt x="1966" y="4"/>
                  </a:lnTo>
                  <a:lnTo>
                    <a:pt x="1956" y="1"/>
                  </a:lnTo>
                  <a:lnTo>
                    <a:pt x="1946" y="0"/>
                  </a:lnTo>
                  <a:lnTo>
                    <a:pt x="1936" y="0"/>
                  </a:lnTo>
                  <a:lnTo>
                    <a:pt x="101" y="0"/>
                  </a:lnTo>
                  <a:lnTo>
                    <a:pt x="90" y="0"/>
                  </a:lnTo>
                  <a:lnTo>
                    <a:pt x="81" y="1"/>
                  </a:lnTo>
                  <a:lnTo>
                    <a:pt x="71" y="4"/>
                  </a:lnTo>
                  <a:lnTo>
                    <a:pt x="61" y="8"/>
                  </a:lnTo>
                  <a:lnTo>
                    <a:pt x="52" y="12"/>
                  </a:lnTo>
                  <a:lnTo>
                    <a:pt x="44" y="16"/>
                  </a:lnTo>
                  <a:lnTo>
                    <a:pt x="36" y="23"/>
                  </a:lnTo>
                  <a:lnTo>
                    <a:pt x="29" y="29"/>
                  </a:lnTo>
                  <a:lnTo>
                    <a:pt x="23" y="36"/>
                  </a:lnTo>
                  <a:lnTo>
                    <a:pt x="16" y="44"/>
                  </a:lnTo>
                  <a:lnTo>
                    <a:pt x="12" y="52"/>
                  </a:lnTo>
                  <a:lnTo>
                    <a:pt x="8" y="61"/>
                  </a:lnTo>
                  <a:lnTo>
                    <a:pt x="4" y="71"/>
                  </a:lnTo>
                  <a:lnTo>
                    <a:pt x="1" y="80"/>
                  </a:lnTo>
                  <a:lnTo>
                    <a:pt x="0" y="90"/>
                  </a:lnTo>
                  <a:lnTo>
                    <a:pt x="0" y="101"/>
                  </a:lnTo>
                  <a:lnTo>
                    <a:pt x="0" y="238"/>
                  </a:lnTo>
                  <a:lnTo>
                    <a:pt x="0" y="248"/>
                  </a:lnTo>
                  <a:lnTo>
                    <a:pt x="1" y="258"/>
                  </a:lnTo>
                  <a:lnTo>
                    <a:pt x="4" y="267"/>
                  </a:lnTo>
                  <a:lnTo>
                    <a:pt x="8" y="277"/>
                  </a:lnTo>
                  <a:lnTo>
                    <a:pt x="12" y="286"/>
                  </a:lnTo>
                  <a:lnTo>
                    <a:pt x="16" y="294"/>
                  </a:lnTo>
                  <a:lnTo>
                    <a:pt x="23" y="302"/>
                  </a:lnTo>
                  <a:lnTo>
                    <a:pt x="29" y="310"/>
                  </a:lnTo>
                  <a:lnTo>
                    <a:pt x="36" y="315"/>
                  </a:lnTo>
                  <a:lnTo>
                    <a:pt x="44" y="322"/>
                  </a:lnTo>
                  <a:lnTo>
                    <a:pt x="52" y="326"/>
                  </a:lnTo>
                  <a:lnTo>
                    <a:pt x="61" y="330"/>
                  </a:lnTo>
                  <a:lnTo>
                    <a:pt x="71" y="334"/>
                  </a:lnTo>
                  <a:lnTo>
                    <a:pt x="81" y="337"/>
                  </a:lnTo>
                  <a:lnTo>
                    <a:pt x="90" y="338"/>
                  </a:lnTo>
                  <a:lnTo>
                    <a:pt x="101" y="339"/>
                  </a:lnTo>
                  <a:lnTo>
                    <a:pt x="1936" y="339"/>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83" name="Freeform 299"/>
            <p:cNvSpPr>
              <a:spLocks/>
            </p:cNvSpPr>
            <p:nvPr/>
          </p:nvSpPr>
          <p:spPr bwMode="auto">
            <a:xfrm>
              <a:off x="4263" y="1613"/>
              <a:ext cx="101" cy="19"/>
            </a:xfrm>
            <a:custGeom>
              <a:avLst/>
              <a:gdLst>
                <a:gd name="T0" fmla="*/ 462 w 507"/>
                <a:gd name="T1" fmla="*/ 95 h 96"/>
                <a:gd name="T2" fmla="*/ 472 w 507"/>
                <a:gd name="T3" fmla="*/ 93 h 96"/>
                <a:gd name="T4" fmla="*/ 481 w 507"/>
                <a:gd name="T5" fmla="*/ 90 h 96"/>
                <a:gd name="T6" fmla="*/ 488 w 507"/>
                <a:gd name="T7" fmla="*/ 84 h 96"/>
                <a:gd name="T8" fmla="*/ 495 w 507"/>
                <a:gd name="T9" fmla="*/ 78 h 96"/>
                <a:gd name="T10" fmla="*/ 500 w 507"/>
                <a:gd name="T11" fmla="*/ 70 h 96"/>
                <a:gd name="T12" fmla="*/ 503 w 507"/>
                <a:gd name="T13" fmla="*/ 61 h 96"/>
                <a:gd name="T14" fmla="*/ 506 w 507"/>
                <a:gd name="T15" fmla="*/ 52 h 96"/>
                <a:gd name="T16" fmla="*/ 506 w 507"/>
                <a:gd name="T17" fmla="*/ 42 h 96"/>
                <a:gd name="T18" fmla="*/ 503 w 507"/>
                <a:gd name="T19" fmla="*/ 32 h 96"/>
                <a:gd name="T20" fmla="*/ 500 w 507"/>
                <a:gd name="T21" fmla="*/ 23 h 96"/>
                <a:gd name="T22" fmla="*/ 495 w 507"/>
                <a:gd name="T23" fmla="*/ 16 h 96"/>
                <a:gd name="T24" fmla="*/ 488 w 507"/>
                <a:gd name="T25" fmla="*/ 9 h 96"/>
                <a:gd name="T26" fmla="*/ 481 w 507"/>
                <a:gd name="T27" fmla="*/ 5 h 96"/>
                <a:gd name="T28" fmla="*/ 472 w 507"/>
                <a:gd name="T29" fmla="*/ 1 h 96"/>
                <a:gd name="T30" fmla="*/ 462 w 507"/>
                <a:gd name="T31" fmla="*/ 0 h 96"/>
                <a:gd name="T32" fmla="*/ 47 w 507"/>
                <a:gd name="T33" fmla="*/ 0 h 96"/>
                <a:gd name="T34" fmla="*/ 38 w 507"/>
                <a:gd name="T35" fmla="*/ 0 h 96"/>
                <a:gd name="T36" fmla="*/ 29 w 507"/>
                <a:gd name="T37" fmla="*/ 3 h 96"/>
                <a:gd name="T38" fmla="*/ 20 w 507"/>
                <a:gd name="T39" fmla="*/ 7 h 96"/>
                <a:gd name="T40" fmla="*/ 14 w 507"/>
                <a:gd name="T41" fmla="*/ 13 h 96"/>
                <a:gd name="T42" fmla="*/ 7 w 507"/>
                <a:gd name="T43" fmla="*/ 20 h 96"/>
                <a:gd name="T44" fmla="*/ 3 w 507"/>
                <a:gd name="T45" fmla="*/ 28 h 96"/>
                <a:gd name="T46" fmla="*/ 0 w 507"/>
                <a:gd name="T47" fmla="*/ 36 h 96"/>
                <a:gd name="T48" fmla="*/ 0 w 507"/>
                <a:gd name="T49" fmla="*/ 47 h 96"/>
                <a:gd name="T50" fmla="*/ 0 w 507"/>
                <a:gd name="T51" fmla="*/ 56 h 96"/>
                <a:gd name="T52" fmla="*/ 3 w 507"/>
                <a:gd name="T53" fmla="*/ 66 h 96"/>
                <a:gd name="T54" fmla="*/ 7 w 507"/>
                <a:gd name="T55" fmla="*/ 73 h 96"/>
                <a:gd name="T56" fmla="*/ 14 w 507"/>
                <a:gd name="T57" fmla="*/ 81 h 96"/>
                <a:gd name="T58" fmla="*/ 20 w 507"/>
                <a:gd name="T59" fmla="*/ 88 h 96"/>
                <a:gd name="T60" fmla="*/ 29 w 507"/>
                <a:gd name="T61" fmla="*/ 92 h 96"/>
                <a:gd name="T62" fmla="*/ 38 w 507"/>
                <a:gd name="T63" fmla="*/ 95 h 96"/>
                <a:gd name="T64" fmla="*/ 47 w 507"/>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
                <a:gd name="T100" fmla="*/ 0 h 96"/>
                <a:gd name="T101" fmla="*/ 507 w 507"/>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 h="96">
                  <a:moveTo>
                    <a:pt x="458" y="96"/>
                  </a:moveTo>
                  <a:lnTo>
                    <a:pt x="462" y="95"/>
                  </a:lnTo>
                  <a:lnTo>
                    <a:pt x="466" y="95"/>
                  </a:lnTo>
                  <a:lnTo>
                    <a:pt x="472" y="93"/>
                  </a:lnTo>
                  <a:lnTo>
                    <a:pt x="476" y="92"/>
                  </a:lnTo>
                  <a:lnTo>
                    <a:pt x="481" y="90"/>
                  </a:lnTo>
                  <a:lnTo>
                    <a:pt x="484" y="88"/>
                  </a:lnTo>
                  <a:lnTo>
                    <a:pt x="488" y="84"/>
                  </a:lnTo>
                  <a:lnTo>
                    <a:pt x="491" y="81"/>
                  </a:lnTo>
                  <a:lnTo>
                    <a:pt x="495" y="78"/>
                  </a:lnTo>
                  <a:lnTo>
                    <a:pt x="498" y="73"/>
                  </a:lnTo>
                  <a:lnTo>
                    <a:pt x="500" y="70"/>
                  </a:lnTo>
                  <a:lnTo>
                    <a:pt x="502" y="66"/>
                  </a:lnTo>
                  <a:lnTo>
                    <a:pt x="503" y="61"/>
                  </a:lnTo>
                  <a:lnTo>
                    <a:pt x="506" y="56"/>
                  </a:lnTo>
                  <a:lnTo>
                    <a:pt x="506" y="52"/>
                  </a:lnTo>
                  <a:lnTo>
                    <a:pt x="507" y="47"/>
                  </a:lnTo>
                  <a:lnTo>
                    <a:pt x="506" y="42"/>
                  </a:lnTo>
                  <a:lnTo>
                    <a:pt x="506" y="36"/>
                  </a:lnTo>
                  <a:lnTo>
                    <a:pt x="503" y="32"/>
                  </a:lnTo>
                  <a:lnTo>
                    <a:pt x="502" y="28"/>
                  </a:lnTo>
                  <a:lnTo>
                    <a:pt x="500" y="23"/>
                  </a:lnTo>
                  <a:lnTo>
                    <a:pt x="498" y="20"/>
                  </a:lnTo>
                  <a:lnTo>
                    <a:pt x="495" y="16"/>
                  </a:lnTo>
                  <a:lnTo>
                    <a:pt x="491" y="13"/>
                  </a:lnTo>
                  <a:lnTo>
                    <a:pt x="488" y="9"/>
                  </a:lnTo>
                  <a:lnTo>
                    <a:pt x="484" y="7"/>
                  </a:lnTo>
                  <a:lnTo>
                    <a:pt x="481" y="5"/>
                  </a:lnTo>
                  <a:lnTo>
                    <a:pt x="476" y="3"/>
                  </a:lnTo>
                  <a:lnTo>
                    <a:pt x="472" y="1"/>
                  </a:lnTo>
                  <a:lnTo>
                    <a:pt x="466" y="0"/>
                  </a:lnTo>
                  <a:lnTo>
                    <a:pt x="462" y="0"/>
                  </a:lnTo>
                  <a:lnTo>
                    <a:pt x="458" y="0"/>
                  </a:lnTo>
                  <a:lnTo>
                    <a:pt x="47" y="0"/>
                  </a:lnTo>
                  <a:lnTo>
                    <a:pt x="42" y="0"/>
                  </a:lnTo>
                  <a:lnTo>
                    <a:pt x="38" y="0"/>
                  </a:lnTo>
                  <a:lnTo>
                    <a:pt x="33" y="1"/>
                  </a:lnTo>
                  <a:lnTo>
                    <a:pt x="29" y="3"/>
                  </a:lnTo>
                  <a:lnTo>
                    <a:pt x="25" y="5"/>
                  </a:lnTo>
                  <a:lnTo>
                    <a:pt x="20" y="7"/>
                  </a:lnTo>
                  <a:lnTo>
                    <a:pt x="17" y="9"/>
                  </a:lnTo>
                  <a:lnTo>
                    <a:pt x="14" y="13"/>
                  </a:lnTo>
                  <a:lnTo>
                    <a:pt x="10" y="16"/>
                  </a:lnTo>
                  <a:lnTo>
                    <a:pt x="7" y="20"/>
                  </a:lnTo>
                  <a:lnTo>
                    <a:pt x="5" y="23"/>
                  </a:lnTo>
                  <a:lnTo>
                    <a:pt x="3" y="28"/>
                  </a:lnTo>
                  <a:lnTo>
                    <a:pt x="2" y="32"/>
                  </a:lnTo>
                  <a:lnTo>
                    <a:pt x="0" y="36"/>
                  </a:lnTo>
                  <a:lnTo>
                    <a:pt x="0" y="42"/>
                  </a:lnTo>
                  <a:lnTo>
                    <a:pt x="0" y="47"/>
                  </a:lnTo>
                  <a:lnTo>
                    <a:pt x="0" y="52"/>
                  </a:lnTo>
                  <a:lnTo>
                    <a:pt x="0" y="56"/>
                  </a:lnTo>
                  <a:lnTo>
                    <a:pt x="2" y="61"/>
                  </a:lnTo>
                  <a:lnTo>
                    <a:pt x="3" y="66"/>
                  </a:lnTo>
                  <a:lnTo>
                    <a:pt x="5" y="70"/>
                  </a:lnTo>
                  <a:lnTo>
                    <a:pt x="7" y="73"/>
                  </a:lnTo>
                  <a:lnTo>
                    <a:pt x="10" y="78"/>
                  </a:lnTo>
                  <a:lnTo>
                    <a:pt x="14" y="81"/>
                  </a:lnTo>
                  <a:lnTo>
                    <a:pt x="17" y="84"/>
                  </a:lnTo>
                  <a:lnTo>
                    <a:pt x="20" y="88"/>
                  </a:lnTo>
                  <a:lnTo>
                    <a:pt x="25" y="90"/>
                  </a:lnTo>
                  <a:lnTo>
                    <a:pt x="29" y="92"/>
                  </a:lnTo>
                  <a:lnTo>
                    <a:pt x="33" y="93"/>
                  </a:lnTo>
                  <a:lnTo>
                    <a:pt x="38" y="95"/>
                  </a:lnTo>
                  <a:lnTo>
                    <a:pt x="42" y="95"/>
                  </a:lnTo>
                  <a:lnTo>
                    <a:pt x="47" y="96"/>
                  </a:lnTo>
                  <a:lnTo>
                    <a:pt x="458" y="96"/>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884" name="Rectangle 300"/>
            <p:cNvSpPr>
              <a:spLocks noChangeArrowheads="1"/>
            </p:cNvSpPr>
            <p:nvPr/>
          </p:nvSpPr>
          <p:spPr bwMode="auto">
            <a:xfrm>
              <a:off x="4141" y="2616"/>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85" name="Rectangle 301"/>
            <p:cNvSpPr>
              <a:spLocks noChangeArrowheads="1"/>
            </p:cNvSpPr>
            <p:nvPr/>
          </p:nvSpPr>
          <p:spPr bwMode="auto">
            <a:xfrm>
              <a:off x="4141" y="2588"/>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86" name="Rectangle 302"/>
            <p:cNvSpPr>
              <a:spLocks noChangeArrowheads="1"/>
            </p:cNvSpPr>
            <p:nvPr/>
          </p:nvSpPr>
          <p:spPr bwMode="auto">
            <a:xfrm>
              <a:off x="4141" y="2669"/>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87" name="Rectangle 303"/>
            <p:cNvSpPr>
              <a:spLocks noChangeArrowheads="1"/>
            </p:cNvSpPr>
            <p:nvPr/>
          </p:nvSpPr>
          <p:spPr bwMode="auto">
            <a:xfrm>
              <a:off x="4141" y="2641"/>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88" name="Rectangle 304"/>
            <p:cNvSpPr>
              <a:spLocks noChangeArrowheads="1"/>
            </p:cNvSpPr>
            <p:nvPr/>
          </p:nvSpPr>
          <p:spPr bwMode="auto">
            <a:xfrm>
              <a:off x="4141" y="2507"/>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89" name="Rectangle 305"/>
            <p:cNvSpPr>
              <a:spLocks noChangeArrowheads="1"/>
            </p:cNvSpPr>
            <p:nvPr/>
          </p:nvSpPr>
          <p:spPr bwMode="auto">
            <a:xfrm>
              <a:off x="4141" y="2478"/>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0" name="Rectangle 306"/>
            <p:cNvSpPr>
              <a:spLocks noChangeArrowheads="1"/>
            </p:cNvSpPr>
            <p:nvPr/>
          </p:nvSpPr>
          <p:spPr bwMode="auto">
            <a:xfrm>
              <a:off x="4141" y="2560"/>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1" name="Rectangle 307"/>
            <p:cNvSpPr>
              <a:spLocks noChangeArrowheads="1"/>
            </p:cNvSpPr>
            <p:nvPr/>
          </p:nvSpPr>
          <p:spPr bwMode="auto">
            <a:xfrm>
              <a:off x="4141" y="2531"/>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2" name="Rectangle 308"/>
            <p:cNvSpPr>
              <a:spLocks noChangeArrowheads="1"/>
            </p:cNvSpPr>
            <p:nvPr/>
          </p:nvSpPr>
          <p:spPr bwMode="auto">
            <a:xfrm>
              <a:off x="4141" y="2396"/>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3" name="Rectangle 309"/>
            <p:cNvSpPr>
              <a:spLocks noChangeArrowheads="1"/>
            </p:cNvSpPr>
            <p:nvPr/>
          </p:nvSpPr>
          <p:spPr bwMode="auto">
            <a:xfrm>
              <a:off x="4141" y="2367"/>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4" name="Rectangle 310"/>
            <p:cNvSpPr>
              <a:spLocks noChangeArrowheads="1"/>
            </p:cNvSpPr>
            <p:nvPr/>
          </p:nvSpPr>
          <p:spPr bwMode="auto">
            <a:xfrm>
              <a:off x="4141" y="2449"/>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5" name="Rectangle 311"/>
            <p:cNvSpPr>
              <a:spLocks noChangeArrowheads="1"/>
            </p:cNvSpPr>
            <p:nvPr/>
          </p:nvSpPr>
          <p:spPr bwMode="auto">
            <a:xfrm>
              <a:off x="4141" y="2420"/>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6" name="Rectangle 312"/>
            <p:cNvSpPr>
              <a:spLocks noChangeArrowheads="1"/>
            </p:cNvSpPr>
            <p:nvPr/>
          </p:nvSpPr>
          <p:spPr bwMode="auto">
            <a:xfrm>
              <a:off x="4141" y="2286"/>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7" name="Rectangle 313"/>
            <p:cNvSpPr>
              <a:spLocks noChangeArrowheads="1"/>
            </p:cNvSpPr>
            <p:nvPr/>
          </p:nvSpPr>
          <p:spPr bwMode="auto">
            <a:xfrm>
              <a:off x="4141" y="2258"/>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8" name="Rectangle 314"/>
            <p:cNvSpPr>
              <a:spLocks noChangeArrowheads="1"/>
            </p:cNvSpPr>
            <p:nvPr/>
          </p:nvSpPr>
          <p:spPr bwMode="auto">
            <a:xfrm>
              <a:off x="4141" y="2339"/>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899" name="Rectangle 315"/>
            <p:cNvSpPr>
              <a:spLocks noChangeArrowheads="1"/>
            </p:cNvSpPr>
            <p:nvPr/>
          </p:nvSpPr>
          <p:spPr bwMode="auto">
            <a:xfrm>
              <a:off x="4141" y="2311"/>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0" name="Rectangle 316"/>
            <p:cNvSpPr>
              <a:spLocks noChangeArrowheads="1"/>
            </p:cNvSpPr>
            <p:nvPr/>
          </p:nvSpPr>
          <p:spPr bwMode="auto">
            <a:xfrm>
              <a:off x="4141" y="2176"/>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1" name="Rectangle 317"/>
            <p:cNvSpPr>
              <a:spLocks noChangeArrowheads="1"/>
            </p:cNvSpPr>
            <p:nvPr/>
          </p:nvSpPr>
          <p:spPr bwMode="auto">
            <a:xfrm>
              <a:off x="4141" y="2148"/>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2" name="Rectangle 318"/>
            <p:cNvSpPr>
              <a:spLocks noChangeArrowheads="1"/>
            </p:cNvSpPr>
            <p:nvPr/>
          </p:nvSpPr>
          <p:spPr bwMode="auto">
            <a:xfrm>
              <a:off x="4141" y="2229"/>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3" name="Rectangle 319"/>
            <p:cNvSpPr>
              <a:spLocks noChangeArrowheads="1"/>
            </p:cNvSpPr>
            <p:nvPr/>
          </p:nvSpPr>
          <p:spPr bwMode="auto">
            <a:xfrm>
              <a:off x="4141" y="2201"/>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4" name="Rectangle 320"/>
            <p:cNvSpPr>
              <a:spLocks noChangeArrowheads="1"/>
            </p:cNvSpPr>
            <p:nvPr/>
          </p:nvSpPr>
          <p:spPr bwMode="auto">
            <a:xfrm>
              <a:off x="4141" y="2067"/>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5" name="Rectangle 321"/>
            <p:cNvSpPr>
              <a:spLocks noChangeArrowheads="1"/>
            </p:cNvSpPr>
            <p:nvPr/>
          </p:nvSpPr>
          <p:spPr bwMode="auto">
            <a:xfrm>
              <a:off x="4141" y="2039"/>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6" name="Rectangle 322"/>
            <p:cNvSpPr>
              <a:spLocks noChangeArrowheads="1"/>
            </p:cNvSpPr>
            <p:nvPr/>
          </p:nvSpPr>
          <p:spPr bwMode="auto">
            <a:xfrm>
              <a:off x="4141" y="2120"/>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7" name="Rectangle 323"/>
            <p:cNvSpPr>
              <a:spLocks noChangeArrowheads="1"/>
            </p:cNvSpPr>
            <p:nvPr/>
          </p:nvSpPr>
          <p:spPr bwMode="auto">
            <a:xfrm>
              <a:off x="4141" y="2092"/>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8" name="Rectangle 324"/>
            <p:cNvSpPr>
              <a:spLocks noChangeArrowheads="1"/>
            </p:cNvSpPr>
            <p:nvPr/>
          </p:nvSpPr>
          <p:spPr bwMode="auto">
            <a:xfrm>
              <a:off x="4141" y="1956"/>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09" name="Rectangle 325"/>
            <p:cNvSpPr>
              <a:spLocks noChangeArrowheads="1"/>
            </p:cNvSpPr>
            <p:nvPr/>
          </p:nvSpPr>
          <p:spPr bwMode="auto">
            <a:xfrm>
              <a:off x="4141" y="1927"/>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0" name="Rectangle 326"/>
            <p:cNvSpPr>
              <a:spLocks noChangeArrowheads="1"/>
            </p:cNvSpPr>
            <p:nvPr/>
          </p:nvSpPr>
          <p:spPr bwMode="auto">
            <a:xfrm>
              <a:off x="4141" y="2009"/>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1" name="Rectangle 327"/>
            <p:cNvSpPr>
              <a:spLocks noChangeArrowheads="1"/>
            </p:cNvSpPr>
            <p:nvPr/>
          </p:nvSpPr>
          <p:spPr bwMode="auto">
            <a:xfrm>
              <a:off x="4141" y="1980"/>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2" name="Rectangle 328"/>
            <p:cNvSpPr>
              <a:spLocks noChangeArrowheads="1"/>
            </p:cNvSpPr>
            <p:nvPr/>
          </p:nvSpPr>
          <p:spPr bwMode="auto">
            <a:xfrm>
              <a:off x="4141" y="1846"/>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3" name="Rectangle 329"/>
            <p:cNvSpPr>
              <a:spLocks noChangeArrowheads="1"/>
            </p:cNvSpPr>
            <p:nvPr/>
          </p:nvSpPr>
          <p:spPr bwMode="auto">
            <a:xfrm>
              <a:off x="4141" y="1818"/>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4" name="Rectangle 330"/>
            <p:cNvSpPr>
              <a:spLocks noChangeArrowheads="1"/>
            </p:cNvSpPr>
            <p:nvPr/>
          </p:nvSpPr>
          <p:spPr bwMode="auto">
            <a:xfrm>
              <a:off x="4141" y="1899"/>
              <a:ext cx="314" cy="15"/>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5" name="Rectangle 331"/>
            <p:cNvSpPr>
              <a:spLocks noChangeArrowheads="1"/>
            </p:cNvSpPr>
            <p:nvPr/>
          </p:nvSpPr>
          <p:spPr bwMode="auto">
            <a:xfrm>
              <a:off x="4141" y="1871"/>
              <a:ext cx="314" cy="14"/>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16" name="Line 332"/>
            <p:cNvSpPr>
              <a:spLocks noChangeShapeType="1"/>
            </p:cNvSpPr>
            <p:nvPr/>
          </p:nvSpPr>
          <p:spPr bwMode="auto">
            <a:xfrm flipH="1">
              <a:off x="3869" y="2751"/>
              <a:ext cx="586" cy="1"/>
            </a:xfrm>
            <a:prstGeom prst="line">
              <a:avLst/>
            </a:prstGeom>
            <a:noFill/>
            <a:ln w="0">
              <a:solidFill>
                <a:srgbClr val="000000"/>
              </a:solidFill>
              <a:round/>
              <a:headEnd/>
              <a:tailEnd/>
            </a:ln>
          </p:spPr>
          <p:txBody>
            <a:bodyPr/>
            <a:lstStyle/>
            <a:p>
              <a:endParaRPr lang="en-CA"/>
            </a:p>
          </p:txBody>
        </p:sp>
        <p:sp>
          <p:nvSpPr>
            <p:cNvPr id="1917" name="Freeform 333"/>
            <p:cNvSpPr>
              <a:spLocks/>
            </p:cNvSpPr>
            <p:nvPr/>
          </p:nvSpPr>
          <p:spPr bwMode="auto">
            <a:xfrm>
              <a:off x="3611" y="2696"/>
              <a:ext cx="258" cy="55"/>
            </a:xfrm>
            <a:custGeom>
              <a:avLst/>
              <a:gdLst>
                <a:gd name="T0" fmla="*/ 1289 w 1289"/>
                <a:gd name="T1" fmla="*/ 276 h 276"/>
                <a:gd name="T2" fmla="*/ 1284 w 1289"/>
                <a:gd name="T3" fmla="*/ 273 h 276"/>
                <a:gd name="T4" fmla="*/ 1267 w 1289"/>
                <a:gd name="T5" fmla="*/ 264 h 276"/>
                <a:gd name="T6" fmla="*/ 1240 w 1289"/>
                <a:gd name="T7" fmla="*/ 250 h 276"/>
                <a:gd name="T8" fmla="*/ 1203 w 1289"/>
                <a:gd name="T9" fmla="*/ 232 h 276"/>
                <a:gd name="T10" fmla="*/ 1156 w 1289"/>
                <a:gd name="T11" fmla="*/ 212 h 276"/>
                <a:gd name="T12" fmla="*/ 1099 w 1289"/>
                <a:gd name="T13" fmla="*/ 188 h 276"/>
                <a:gd name="T14" fmla="*/ 1031 w 1289"/>
                <a:gd name="T15" fmla="*/ 163 h 276"/>
                <a:gd name="T16" fmla="*/ 954 w 1289"/>
                <a:gd name="T17" fmla="*/ 138 h 276"/>
                <a:gd name="T18" fmla="*/ 868 w 1289"/>
                <a:gd name="T19" fmla="*/ 112 h 276"/>
                <a:gd name="T20" fmla="*/ 771 w 1289"/>
                <a:gd name="T21" fmla="*/ 87 h 276"/>
                <a:gd name="T22" fmla="*/ 666 w 1289"/>
                <a:gd name="T23" fmla="*/ 63 h 276"/>
                <a:gd name="T24" fmla="*/ 550 w 1289"/>
                <a:gd name="T25" fmla="*/ 42 h 276"/>
                <a:gd name="T26" fmla="*/ 425 w 1289"/>
                <a:gd name="T27" fmla="*/ 25 h 276"/>
                <a:gd name="T28" fmla="*/ 293 w 1289"/>
                <a:gd name="T29" fmla="*/ 11 h 276"/>
                <a:gd name="T30" fmla="*/ 150 w 1289"/>
                <a:gd name="T31" fmla="*/ 2 h 276"/>
                <a:gd name="T32" fmla="*/ 0 w 1289"/>
                <a:gd name="T33" fmla="*/ 0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9"/>
                <a:gd name="T52" fmla="*/ 0 h 276"/>
                <a:gd name="T53" fmla="*/ 1289 w 1289"/>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9" h="276">
                  <a:moveTo>
                    <a:pt x="1289" y="276"/>
                  </a:moveTo>
                  <a:lnTo>
                    <a:pt x="1284" y="273"/>
                  </a:lnTo>
                  <a:lnTo>
                    <a:pt x="1267" y="264"/>
                  </a:lnTo>
                  <a:lnTo>
                    <a:pt x="1240" y="250"/>
                  </a:lnTo>
                  <a:lnTo>
                    <a:pt x="1203" y="232"/>
                  </a:lnTo>
                  <a:lnTo>
                    <a:pt x="1156" y="212"/>
                  </a:lnTo>
                  <a:lnTo>
                    <a:pt x="1099" y="188"/>
                  </a:lnTo>
                  <a:lnTo>
                    <a:pt x="1031" y="163"/>
                  </a:lnTo>
                  <a:lnTo>
                    <a:pt x="954" y="138"/>
                  </a:lnTo>
                  <a:lnTo>
                    <a:pt x="868" y="112"/>
                  </a:lnTo>
                  <a:lnTo>
                    <a:pt x="771" y="87"/>
                  </a:lnTo>
                  <a:lnTo>
                    <a:pt x="666" y="63"/>
                  </a:lnTo>
                  <a:lnTo>
                    <a:pt x="550" y="42"/>
                  </a:lnTo>
                  <a:lnTo>
                    <a:pt x="425" y="25"/>
                  </a:lnTo>
                  <a:lnTo>
                    <a:pt x="293" y="11"/>
                  </a:lnTo>
                  <a:lnTo>
                    <a:pt x="150" y="2"/>
                  </a:lnTo>
                  <a:lnTo>
                    <a:pt x="0" y="0"/>
                  </a:lnTo>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918" name="Freeform 334"/>
            <p:cNvSpPr>
              <a:spLocks/>
            </p:cNvSpPr>
            <p:nvPr/>
          </p:nvSpPr>
          <p:spPr bwMode="auto">
            <a:xfrm>
              <a:off x="3869" y="2751"/>
              <a:ext cx="1" cy="1"/>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919" name="Freeform 335"/>
            <p:cNvSpPr>
              <a:spLocks/>
            </p:cNvSpPr>
            <p:nvPr/>
          </p:nvSpPr>
          <p:spPr bwMode="auto">
            <a:xfrm>
              <a:off x="3611" y="2695"/>
              <a:ext cx="1" cy="1"/>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920" name="Freeform 336"/>
            <p:cNvSpPr>
              <a:spLocks/>
            </p:cNvSpPr>
            <p:nvPr/>
          </p:nvSpPr>
          <p:spPr bwMode="auto">
            <a:xfrm>
              <a:off x="4473" y="1205"/>
              <a:ext cx="137" cy="136"/>
            </a:xfrm>
            <a:custGeom>
              <a:avLst/>
              <a:gdLst>
                <a:gd name="T0" fmla="*/ 619 w 681"/>
                <a:gd name="T1" fmla="*/ 678 h 679"/>
                <a:gd name="T2" fmla="*/ 632 w 681"/>
                <a:gd name="T3" fmla="*/ 675 h 679"/>
                <a:gd name="T4" fmla="*/ 645 w 681"/>
                <a:gd name="T5" fmla="*/ 670 h 679"/>
                <a:gd name="T6" fmla="*/ 656 w 681"/>
                <a:gd name="T7" fmla="*/ 662 h 679"/>
                <a:gd name="T8" fmla="*/ 665 w 681"/>
                <a:gd name="T9" fmla="*/ 654 h 679"/>
                <a:gd name="T10" fmla="*/ 672 w 681"/>
                <a:gd name="T11" fmla="*/ 643 h 679"/>
                <a:gd name="T12" fmla="*/ 678 w 681"/>
                <a:gd name="T13" fmla="*/ 631 h 679"/>
                <a:gd name="T14" fmla="*/ 680 w 681"/>
                <a:gd name="T15" fmla="*/ 618 h 679"/>
                <a:gd name="T16" fmla="*/ 681 w 681"/>
                <a:gd name="T17" fmla="*/ 68 h 679"/>
                <a:gd name="T18" fmla="*/ 679 w 681"/>
                <a:gd name="T19" fmla="*/ 54 h 679"/>
                <a:gd name="T20" fmla="*/ 676 w 681"/>
                <a:gd name="T21" fmla="*/ 41 h 679"/>
                <a:gd name="T22" fmla="*/ 669 w 681"/>
                <a:gd name="T23" fmla="*/ 30 h 679"/>
                <a:gd name="T24" fmla="*/ 660 w 681"/>
                <a:gd name="T25" fmla="*/ 20 h 679"/>
                <a:gd name="T26" fmla="*/ 650 w 681"/>
                <a:gd name="T27" fmla="*/ 11 h 679"/>
                <a:gd name="T28" fmla="*/ 639 w 681"/>
                <a:gd name="T29" fmla="*/ 5 h 679"/>
                <a:gd name="T30" fmla="*/ 625 w 681"/>
                <a:gd name="T31" fmla="*/ 1 h 679"/>
                <a:gd name="T32" fmla="*/ 612 w 681"/>
                <a:gd name="T33" fmla="*/ 0 h 679"/>
                <a:gd name="T34" fmla="*/ 62 w 681"/>
                <a:gd name="T35" fmla="*/ 0 h 679"/>
                <a:gd name="T36" fmla="*/ 48 w 681"/>
                <a:gd name="T37" fmla="*/ 2 h 679"/>
                <a:gd name="T38" fmla="*/ 36 w 681"/>
                <a:gd name="T39" fmla="*/ 8 h 679"/>
                <a:gd name="T40" fmla="*/ 25 w 681"/>
                <a:gd name="T41" fmla="*/ 16 h 679"/>
                <a:gd name="T42" fmla="*/ 15 w 681"/>
                <a:gd name="T43" fmla="*/ 24 h 679"/>
                <a:gd name="T44" fmla="*/ 7 w 681"/>
                <a:gd name="T45" fmla="*/ 35 h 679"/>
                <a:gd name="T46" fmla="*/ 2 w 681"/>
                <a:gd name="T47" fmla="*/ 47 h 679"/>
                <a:gd name="T48" fmla="*/ 0 w 681"/>
                <a:gd name="T49" fmla="*/ 60 h 679"/>
                <a:gd name="T50" fmla="*/ 0 w 681"/>
                <a:gd name="T51" fmla="*/ 611 h 679"/>
                <a:gd name="T52" fmla="*/ 1 w 681"/>
                <a:gd name="T53" fmla="*/ 624 h 679"/>
                <a:gd name="T54" fmla="*/ 4 w 681"/>
                <a:gd name="T55" fmla="*/ 637 h 679"/>
                <a:gd name="T56" fmla="*/ 11 w 681"/>
                <a:gd name="T57" fmla="*/ 648 h 679"/>
                <a:gd name="T58" fmla="*/ 19 w 681"/>
                <a:gd name="T59" fmla="*/ 658 h 679"/>
                <a:gd name="T60" fmla="*/ 29 w 681"/>
                <a:gd name="T61" fmla="*/ 667 h 679"/>
                <a:gd name="T62" fmla="*/ 41 w 681"/>
                <a:gd name="T63" fmla="*/ 673 h 679"/>
                <a:gd name="T64" fmla="*/ 54 w 681"/>
                <a:gd name="T65" fmla="*/ 676 h 679"/>
                <a:gd name="T66" fmla="*/ 69 w 681"/>
                <a:gd name="T67" fmla="*/ 679 h 6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
                <a:gd name="T103" fmla="*/ 0 h 679"/>
                <a:gd name="T104" fmla="*/ 681 w 681"/>
                <a:gd name="T105" fmla="*/ 679 h 6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 h="679">
                  <a:moveTo>
                    <a:pt x="612" y="679"/>
                  </a:moveTo>
                  <a:lnTo>
                    <a:pt x="619" y="678"/>
                  </a:lnTo>
                  <a:lnTo>
                    <a:pt x="625" y="676"/>
                  </a:lnTo>
                  <a:lnTo>
                    <a:pt x="632" y="675"/>
                  </a:lnTo>
                  <a:lnTo>
                    <a:pt x="639" y="673"/>
                  </a:lnTo>
                  <a:lnTo>
                    <a:pt x="645" y="670"/>
                  </a:lnTo>
                  <a:lnTo>
                    <a:pt x="650" y="667"/>
                  </a:lnTo>
                  <a:lnTo>
                    <a:pt x="656" y="662"/>
                  </a:lnTo>
                  <a:lnTo>
                    <a:pt x="660" y="658"/>
                  </a:lnTo>
                  <a:lnTo>
                    <a:pt x="665" y="654"/>
                  </a:lnTo>
                  <a:lnTo>
                    <a:pt x="669" y="648"/>
                  </a:lnTo>
                  <a:lnTo>
                    <a:pt x="672" y="643"/>
                  </a:lnTo>
                  <a:lnTo>
                    <a:pt x="676" y="637"/>
                  </a:lnTo>
                  <a:lnTo>
                    <a:pt x="678" y="631"/>
                  </a:lnTo>
                  <a:lnTo>
                    <a:pt x="679" y="624"/>
                  </a:lnTo>
                  <a:lnTo>
                    <a:pt x="680" y="618"/>
                  </a:lnTo>
                  <a:lnTo>
                    <a:pt x="681" y="611"/>
                  </a:lnTo>
                  <a:lnTo>
                    <a:pt x="681" y="68"/>
                  </a:lnTo>
                  <a:lnTo>
                    <a:pt x="680" y="60"/>
                  </a:lnTo>
                  <a:lnTo>
                    <a:pt x="679" y="54"/>
                  </a:lnTo>
                  <a:lnTo>
                    <a:pt x="678" y="47"/>
                  </a:lnTo>
                  <a:lnTo>
                    <a:pt x="676" y="41"/>
                  </a:lnTo>
                  <a:lnTo>
                    <a:pt x="672" y="35"/>
                  </a:lnTo>
                  <a:lnTo>
                    <a:pt x="669" y="30"/>
                  </a:lnTo>
                  <a:lnTo>
                    <a:pt x="665" y="24"/>
                  </a:lnTo>
                  <a:lnTo>
                    <a:pt x="660" y="20"/>
                  </a:lnTo>
                  <a:lnTo>
                    <a:pt x="656" y="16"/>
                  </a:lnTo>
                  <a:lnTo>
                    <a:pt x="650" y="11"/>
                  </a:lnTo>
                  <a:lnTo>
                    <a:pt x="645" y="8"/>
                  </a:lnTo>
                  <a:lnTo>
                    <a:pt x="639" y="5"/>
                  </a:lnTo>
                  <a:lnTo>
                    <a:pt x="632" y="2"/>
                  </a:lnTo>
                  <a:lnTo>
                    <a:pt x="625" y="1"/>
                  </a:lnTo>
                  <a:lnTo>
                    <a:pt x="619" y="0"/>
                  </a:lnTo>
                  <a:lnTo>
                    <a:pt x="612" y="0"/>
                  </a:lnTo>
                  <a:lnTo>
                    <a:pt x="69" y="0"/>
                  </a:lnTo>
                  <a:lnTo>
                    <a:pt x="62" y="0"/>
                  </a:lnTo>
                  <a:lnTo>
                    <a:pt x="54" y="1"/>
                  </a:lnTo>
                  <a:lnTo>
                    <a:pt x="48" y="2"/>
                  </a:lnTo>
                  <a:lnTo>
                    <a:pt x="41" y="5"/>
                  </a:lnTo>
                  <a:lnTo>
                    <a:pt x="36" y="8"/>
                  </a:lnTo>
                  <a:lnTo>
                    <a:pt x="29" y="11"/>
                  </a:lnTo>
                  <a:lnTo>
                    <a:pt x="25" y="16"/>
                  </a:lnTo>
                  <a:lnTo>
                    <a:pt x="19" y="20"/>
                  </a:lnTo>
                  <a:lnTo>
                    <a:pt x="15" y="24"/>
                  </a:lnTo>
                  <a:lnTo>
                    <a:pt x="11" y="30"/>
                  </a:lnTo>
                  <a:lnTo>
                    <a:pt x="7" y="35"/>
                  </a:lnTo>
                  <a:lnTo>
                    <a:pt x="4" y="41"/>
                  </a:lnTo>
                  <a:lnTo>
                    <a:pt x="2" y="47"/>
                  </a:lnTo>
                  <a:lnTo>
                    <a:pt x="1" y="54"/>
                  </a:lnTo>
                  <a:lnTo>
                    <a:pt x="0" y="60"/>
                  </a:lnTo>
                  <a:lnTo>
                    <a:pt x="0" y="68"/>
                  </a:lnTo>
                  <a:lnTo>
                    <a:pt x="0" y="611"/>
                  </a:lnTo>
                  <a:lnTo>
                    <a:pt x="0" y="618"/>
                  </a:lnTo>
                  <a:lnTo>
                    <a:pt x="1" y="624"/>
                  </a:lnTo>
                  <a:lnTo>
                    <a:pt x="2" y="631"/>
                  </a:lnTo>
                  <a:lnTo>
                    <a:pt x="4" y="637"/>
                  </a:lnTo>
                  <a:lnTo>
                    <a:pt x="7" y="643"/>
                  </a:lnTo>
                  <a:lnTo>
                    <a:pt x="11" y="648"/>
                  </a:lnTo>
                  <a:lnTo>
                    <a:pt x="15" y="654"/>
                  </a:lnTo>
                  <a:lnTo>
                    <a:pt x="19" y="658"/>
                  </a:lnTo>
                  <a:lnTo>
                    <a:pt x="25" y="662"/>
                  </a:lnTo>
                  <a:lnTo>
                    <a:pt x="29" y="667"/>
                  </a:lnTo>
                  <a:lnTo>
                    <a:pt x="36" y="670"/>
                  </a:lnTo>
                  <a:lnTo>
                    <a:pt x="41" y="673"/>
                  </a:lnTo>
                  <a:lnTo>
                    <a:pt x="48" y="675"/>
                  </a:lnTo>
                  <a:lnTo>
                    <a:pt x="54" y="676"/>
                  </a:lnTo>
                  <a:lnTo>
                    <a:pt x="62" y="678"/>
                  </a:lnTo>
                  <a:lnTo>
                    <a:pt x="69" y="679"/>
                  </a:lnTo>
                  <a:lnTo>
                    <a:pt x="612" y="679"/>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921" name="Freeform 337"/>
            <p:cNvSpPr>
              <a:spLocks/>
            </p:cNvSpPr>
            <p:nvPr/>
          </p:nvSpPr>
          <p:spPr bwMode="auto">
            <a:xfrm>
              <a:off x="4480" y="1212"/>
              <a:ext cx="123" cy="122"/>
            </a:xfrm>
            <a:custGeom>
              <a:avLst/>
              <a:gdLst>
                <a:gd name="T0" fmla="*/ 556 w 612"/>
                <a:gd name="T1" fmla="*/ 610 h 611"/>
                <a:gd name="T2" fmla="*/ 568 w 612"/>
                <a:gd name="T3" fmla="*/ 608 h 611"/>
                <a:gd name="T4" fmla="*/ 578 w 612"/>
                <a:gd name="T5" fmla="*/ 603 h 611"/>
                <a:gd name="T6" fmla="*/ 589 w 612"/>
                <a:gd name="T7" fmla="*/ 597 h 611"/>
                <a:gd name="T8" fmla="*/ 597 w 612"/>
                <a:gd name="T9" fmla="*/ 588 h 611"/>
                <a:gd name="T10" fmla="*/ 605 w 612"/>
                <a:gd name="T11" fmla="*/ 578 h 611"/>
                <a:gd name="T12" fmla="*/ 609 w 612"/>
                <a:gd name="T13" fmla="*/ 568 h 611"/>
                <a:gd name="T14" fmla="*/ 611 w 612"/>
                <a:gd name="T15" fmla="*/ 556 h 611"/>
                <a:gd name="T16" fmla="*/ 612 w 612"/>
                <a:gd name="T17" fmla="*/ 61 h 611"/>
                <a:gd name="T18" fmla="*/ 610 w 612"/>
                <a:gd name="T19" fmla="*/ 48 h 611"/>
                <a:gd name="T20" fmla="*/ 607 w 612"/>
                <a:gd name="T21" fmla="*/ 37 h 611"/>
                <a:gd name="T22" fmla="*/ 601 w 612"/>
                <a:gd name="T23" fmla="*/ 26 h 611"/>
                <a:gd name="T24" fmla="*/ 594 w 612"/>
                <a:gd name="T25" fmla="*/ 17 h 611"/>
                <a:gd name="T26" fmla="*/ 584 w 612"/>
                <a:gd name="T27" fmla="*/ 10 h 611"/>
                <a:gd name="T28" fmla="*/ 573 w 612"/>
                <a:gd name="T29" fmla="*/ 4 h 611"/>
                <a:gd name="T30" fmla="*/ 562 w 612"/>
                <a:gd name="T31" fmla="*/ 1 h 611"/>
                <a:gd name="T32" fmla="*/ 550 w 612"/>
                <a:gd name="T33" fmla="*/ 0 h 611"/>
                <a:gd name="T34" fmla="*/ 55 w 612"/>
                <a:gd name="T35" fmla="*/ 0 h 611"/>
                <a:gd name="T36" fmla="*/ 43 w 612"/>
                <a:gd name="T37" fmla="*/ 2 h 611"/>
                <a:gd name="T38" fmla="*/ 32 w 612"/>
                <a:gd name="T39" fmla="*/ 7 h 611"/>
                <a:gd name="T40" fmla="*/ 21 w 612"/>
                <a:gd name="T41" fmla="*/ 13 h 611"/>
                <a:gd name="T42" fmla="*/ 14 w 612"/>
                <a:gd name="T43" fmla="*/ 22 h 611"/>
                <a:gd name="T44" fmla="*/ 6 w 612"/>
                <a:gd name="T45" fmla="*/ 32 h 611"/>
                <a:gd name="T46" fmla="*/ 2 w 612"/>
                <a:gd name="T47" fmla="*/ 42 h 611"/>
                <a:gd name="T48" fmla="*/ 0 w 612"/>
                <a:gd name="T49" fmla="*/ 54 h 611"/>
                <a:gd name="T50" fmla="*/ 0 w 612"/>
                <a:gd name="T51" fmla="*/ 550 h 611"/>
                <a:gd name="T52" fmla="*/ 1 w 612"/>
                <a:gd name="T53" fmla="*/ 562 h 611"/>
                <a:gd name="T54" fmla="*/ 4 w 612"/>
                <a:gd name="T55" fmla="*/ 573 h 611"/>
                <a:gd name="T56" fmla="*/ 9 w 612"/>
                <a:gd name="T57" fmla="*/ 584 h 611"/>
                <a:gd name="T58" fmla="*/ 17 w 612"/>
                <a:gd name="T59" fmla="*/ 593 h 611"/>
                <a:gd name="T60" fmla="*/ 27 w 612"/>
                <a:gd name="T61" fmla="*/ 600 h 611"/>
                <a:gd name="T62" fmla="*/ 38 w 612"/>
                <a:gd name="T63" fmla="*/ 606 h 611"/>
                <a:gd name="T64" fmla="*/ 49 w 612"/>
                <a:gd name="T65" fmla="*/ 609 h 611"/>
                <a:gd name="T66" fmla="*/ 62 w 612"/>
                <a:gd name="T67" fmla="*/ 611 h 6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2"/>
                <a:gd name="T103" fmla="*/ 0 h 611"/>
                <a:gd name="T104" fmla="*/ 612 w 612"/>
                <a:gd name="T105" fmla="*/ 611 h 6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2" h="611">
                  <a:moveTo>
                    <a:pt x="550" y="611"/>
                  </a:moveTo>
                  <a:lnTo>
                    <a:pt x="556" y="610"/>
                  </a:lnTo>
                  <a:lnTo>
                    <a:pt x="562" y="609"/>
                  </a:lnTo>
                  <a:lnTo>
                    <a:pt x="568" y="608"/>
                  </a:lnTo>
                  <a:lnTo>
                    <a:pt x="573" y="606"/>
                  </a:lnTo>
                  <a:lnTo>
                    <a:pt x="578" y="603"/>
                  </a:lnTo>
                  <a:lnTo>
                    <a:pt x="584" y="600"/>
                  </a:lnTo>
                  <a:lnTo>
                    <a:pt x="589" y="597"/>
                  </a:lnTo>
                  <a:lnTo>
                    <a:pt x="594" y="593"/>
                  </a:lnTo>
                  <a:lnTo>
                    <a:pt x="597" y="588"/>
                  </a:lnTo>
                  <a:lnTo>
                    <a:pt x="601" y="584"/>
                  </a:lnTo>
                  <a:lnTo>
                    <a:pt x="605" y="578"/>
                  </a:lnTo>
                  <a:lnTo>
                    <a:pt x="607" y="573"/>
                  </a:lnTo>
                  <a:lnTo>
                    <a:pt x="609" y="568"/>
                  </a:lnTo>
                  <a:lnTo>
                    <a:pt x="610" y="562"/>
                  </a:lnTo>
                  <a:lnTo>
                    <a:pt x="611" y="556"/>
                  </a:lnTo>
                  <a:lnTo>
                    <a:pt x="612" y="550"/>
                  </a:lnTo>
                  <a:lnTo>
                    <a:pt x="612" y="61"/>
                  </a:lnTo>
                  <a:lnTo>
                    <a:pt x="611" y="54"/>
                  </a:lnTo>
                  <a:lnTo>
                    <a:pt x="610" y="48"/>
                  </a:lnTo>
                  <a:lnTo>
                    <a:pt x="609" y="42"/>
                  </a:lnTo>
                  <a:lnTo>
                    <a:pt x="607" y="37"/>
                  </a:lnTo>
                  <a:lnTo>
                    <a:pt x="605" y="32"/>
                  </a:lnTo>
                  <a:lnTo>
                    <a:pt x="601" y="26"/>
                  </a:lnTo>
                  <a:lnTo>
                    <a:pt x="597" y="22"/>
                  </a:lnTo>
                  <a:lnTo>
                    <a:pt x="594" y="17"/>
                  </a:lnTo>
                  <a:lnTo>
                    <a:pt x="589" y="13"/>
                  </a:lnTo>
                  <a:lnTo>
                    <a:pt x="584" y="10"/>
                  </a:lnTo>
                  <a:lnTo>
                    <a:pt x="578" y="7"/>
                  </a:lnTo>
                  <a:lnTo>
                    <a:pt x="573" y="4"/>
                  </a:lnTo>
                  <a:lnTo>
                    <a:pt x="568" y="2"/>
                  </a:lnTo>
                  <a:lnTo>
                    <a:pt x="562" y="1"/>
                  </a:lnTo>
                  <a:lnTo>
                    <a:pt x="556" y="0"/>
                  </a:lnTo>
                  <a:lnTo>
                    <a:pt x="550" y="0"/>
                  </a:lnTo>
                  <a:lnTo>
                    <a:pt x="62" y="0"/>
                  </a:lnTo>
                  <a:lnTo>
                    <a:pt x="55" y="0"/>
                  </a:lnTo>
                  <a:lnTo>
                    <a:pt x="49" y="1"/>
                  </a:lnTo>
                  <a:lnTo>
                    <a:pt x="43" y="2"/>
                  </a:lnTo>
                  <a:lnTo>
                    <a:pt x="38" y="4"/>
                  </a:lnTo>
                  <a:lnTo>
                    <a:pt x="32" y="7"/>
                  </a:lnTo>
                  <a:lnTo>
                    <a:pt x="27" y="10"/>
                  </a:lnTo>
                  <a:lnTo>
                    <a:pt x="21" y="13"/>
                  </a:lnTo>
                  <a:lnTo>
                    <a:pt x="17" y="17"/>
                  </a:lnTo>
                  <a:lnTo>
                    <a:pt x="14" y="22"/>
                  </a:lnTo>
                  <a:lnTo>
                    <a:pt x="9" y="26"/>
                  </a:lnTo>
                  <a:lnTo>
                    <a:pt x="6" y="32"/>
                  </a:lnTo>
                  <a:lnTo>
                    <a:pt x="4" y="37"/>
                  </a:lnTo>
                  <a:lnTo>
                    <a:pt x="2" y="42"/>
                  </a:lnTo>
                  <a:lnTo>
                    <a:pt x="1" y="48"/>
                  </a:lnTo>
                  <a:lnTo>
                    <a:pt x="0" y="54"/>
                  </a:lnTo>
                  <a:lnTo>
                    <a:pt x="0" y="61"/>
                  </a:lnTo>
                  <a:lnTo>
                    <a:pt x="0" y="550"/>
                  </a:lnTo>
                  <a:lnTo>
                    <a:pt x="0" y="556"/>
                  </a:lnTo>
                  <a:lnTo>
                    <a:pt x="1" y="562"/>
                  </a:lnTo>
                  <a:lnTo>
                    <a:pt x="2" y="568"/>
                  </a:lnTo>
                  <a:lnTo>
                    <a:pt x="4" y="573"/>
                  </a:lnTo>
                  <a:lnTo>
                    <a:pt x="6" y="578"/>
                  </a:lnTo>
                  <a:lnTo>
                    <a:pt x="9" y="584"/>
                  </a:lnTo>
                  <a:lnTo>
                    <a:pt x="14" y="588"/>
                  </a:lnTo>
                  <a:lnTo>
                    <a:pt x="17" y="593"/>
                  </a:lnTo>
                  <a:lnTo>
                    <a:pt x="21" y="597"/>
                  </a:lnTo>
                  <a:lnTo>
                    <a:pt x="27" y="600"/>
                  </a:lnTo>
                  <a:lnTo>
                    <a:pt x="32" y="603"/>
                  </a:lnTo>
                  <a:lnTo>
                    <a:pt x="38" y="606"/>
                  </a:lnTo>
                  <a:lnTo>
                    <a:pt x="43" y="608"/>
                  </a:lnTo>
                  <a:lnTo>
                    <a:pt x="49" y="609"/>
                  </a:lnTo>
                  <a:lnTo>
                    <a:pt x="55" y="610"/>
                  </a:lnTo>
                  <a:lnTo>
                    <a:pt x="62" y="611"/>
                  </a:lnTo>
                  <a:lnTo>
                    <a:pt x="550" y="611"/>
                  </a:lnTo>
                  <a:close/>
                </a:path>
              </a:pathLst>
            </a:custGeom>
            <a:solidFill>
              <a:srgbClr val="3366CC"/>
            </a:solidFill>
            <a:ln w="0">
              <a:solidFill>
                <a:srgbClr val="000000"/>
              </a:solidFill>
              <a:round/>
              <a:headEnd/>
              <a:tailEnd/>
            </a:ln>
          </p:spPr>
          <p:txBody>
            <a:bodyPr/>
            <a:lstStyle/>
            <a:p>
              <a:pPr eaLnBrk="0" hangingPunct="0"/>
              <a:endParaRPr lang="en-US">
                <a:cs typeface="Tahoma" pitchFamily="34" charset="0"/>
              </a:endParaRPr>
            </a:p>
          </p:txBody>
        </p:sp>
        <p:sp>
          <p:nvSpPr>
            <p:cNvPr id="1922" name="Rectangle 338"/>
            <p:cNvSpPr>
              <a:spLocks noChangeArrowheads="1"/>
            </p:cNvSpPr>
            <p:nvPr/>
          </p:nvSpPr>
          <p:spPr bwMode="auto">
            <a:xfrm>
              <a:off x="4455" y="2818"/>
              <a:ext cx="122" cy="113"/>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23" name="Rectangle 339"/>
            <p:cNvSpPr>
              <a:spLocks noChangeArrowheads="1"/>
            </p:cNvSpPr>
            <p:nvPr/>
          </p:nvSpPr>
          <p:spPr bwMode="auto">
            <a:xfrm>
              <a:off x="4527" y="2825"/>
              <a:ext cx="41" cy="99"/>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24" name="Rectangle 340"/>
            <p:cNvSpPr>
              <a:spLocks noChangeArrowheads="1"/>
            </p:cNvSpPr>
            <p:nvPr/>
          </p:nvSpPr>
          <p:spPr bwMode="auto">
            <a:xfrm>
              <a:off x="4455" y="2346"/>
              <a:ext cx="122" cy="112"/>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25" name="Rectangle 341"/>
            <p:cNvSpPr>
              <a:spLocks noChangeArrowheads="1"/>
            </p:cNvSpPr>
            <p:nvPr/>
          </p:nvSpPr>
          <p:spPr bwMode="auto">
            <a:xfrm>
              <a:off x="4527" y="2353"/>
              <a:ext cx="41" cy="98"/>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26" name="Rectangle 342"/>
            <p:cNvSpPr>
              <a:spLocks noChangeArrowheads="1"/>
            </p:cNvSpPr>
            <p:nvPr/>
          </p:nvSpPr>
          <p:spPr bwMode="auto">
            <a:xfrm>
              <a:off x="4527" y="2627"/>
              <a:ext cx="48" cy="38"/>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sp>
          <p:nvSpPr>
            <p:cNvPr id="1927" name="Rectangle 343"/>
            <p:cNvSpPr>
              <a:spLocks noChangeArrowheads="1"/>
            </p:cNvSpPr>
            <p:nvPr/>
          </p:nvSpPr>
          <p:spPr bwMode="auto">
            <a:xfrm>
              <a:off x="4527" y="2509"/>
              <a:ext cx="48" cy="38"/>
            </a:xfrm>
            <a:prstGeom prst="rect">
              <a:avLst/>
            </a:prstGeom>
            <a:solidFill>
              <a:srgbClr val="3366CC"/>
            </a:solidFill>
            <a:ln w="0">
              <a:solidFill>
                <a:srgbClr val="000000"/>
              </a:solidFill>
              <a:miter lim="800000"/>
              <a:headEnd/>
              <a:tailEnd/>
            </a:ln>
          </p:spPr>
          <p:txBody>
            <a:bodyPr/>
            <a:lstStyle/>
            <a:p>
              <a:pPr eaLnBrk="0" hangingPunct="0"/>
              <a:endParaRPr lang="en-US">
                <a:cs typeface="Tahoma" pitchFamily="34" charset="0"/>
              </a:endParaRPr>
            </a:p>
          </p:txBody>
        </p:sp>
      </p:grpSp>
      <p:grpSp>
        <p:nvGrpSpPr>
          <p:cNvPr id="1045" name="Group 344"/>
          <p:cNvGrpSpPr>
            <a:grpSpLocks/>
          </p:cNvGrpSpPr>
          <p:nvPr/>
        </p:nvGrpSpPr>
        <p:grpSpPr bwMode="auto">
          <a:xfrm>
            <a:off x="5700713" y="2733675"/>
            <a:ext cx="449262" cy="1023938"/>
            <a:chOff x="1440" y="1872"/>
            <a:chExt cx="246" cy="494"/>
          </a:xfrm>
        </p:grpSpPr>
        <p:graphicFrame>
          <p:nvGraphicFramePr>
            <p:cNvPr id="1028" name="Object 345"/>
            <p:cNvGraphicFramePr>
              <a:graphicFrameLocks noChangeAspect="1"/>
            </p:cNvGraphicFramePr>
            <p:nvPr/>
          </p:nvGraphicFramePr>
          <p:xfrm>
            <a:off x="1440" y="1872"/>
            <a:ext cx="246" cy="494"/>
          </p:xfrm>
          <a:graphic>
            <a:graphicData uri="http://schemas.openxmlformats.org/presentationml/2006/ole">
              <p:oleObj spid="_x0000_s1028" name="Clip" r:id="rId9" imgW="620280" imgH="1242360" progId="">
                <p:embed/>
              </p:oleObj>
            </a:graphicData>
          </a:graphic>
        </p:graphicFrame>
        <p:sp>
          <p:nvSpPr>
            <p:cNvPr id="1873" name="Line 346"/>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6" name="Group 347"/>
          <p:cNvGrpSpPr>
            <a:grpSpLocks/>
          </p:cNvGrpSpPr>
          <p:nvPr/>
        </p:nvGrpSpPr>
        <p:grpSpPr bwMode="auto">
          <a:xfrm>
            <a:off x="6310313" y="3495675"/>
            <a:ext cx="449262" cy="1023938"/>
            <a:chOff x="1440" y="1872"/>
            <a:chExt cx="246" cy="494"/>
          </a:xfrm>
        </p:grpSpPr>
        <p:graphicFrame>
          <p:nvGraphicFramePr>
            <p:cNvPr id="1027" name="Object 348"/>
            <p:cNvGraphicFramePr>
              <a:graphicFrameLocks noChangeAspect="1"/>
            </p:cNvGraphicFramePr>
            <p:nvPr/>
          </p:nvGraphicFramePr>
          <p:xfrm>
            <a:off x="1440" y="1872"/>
            <a:ext cx="246" cy="494"/>
          </p:xfrm>
          <a:graphic>
            <a:graphicData uri="http://schemas.openxmlformats.org/presentationml/2006/ole">
              <p:oleObj spid="_x0000_s1027" name="Clip" r:id="rId10" imgW="620280" imgH="1242360" progId="">
                <p:embed/>
              </p:oleObj>
            </a:graphicData>
          </a:graphic>
        </p:graphicFrame>
        <p:sp>
          <p:nvSpPr>
            <p:cNvPr id="1872" name="Line 349"/>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7" name="Group 350"/>
          <p:cNvGrpSpPr>
            <a:grpSpLocks/>
          </p:cNvGrpSpPr>
          <p:nvPr/>
        </p:nvGrpSpPr>
        <p:grpSpPr bwMode="auto">
          <a:xfrm>
            <a:off x="5776913" y="4410075"/>
            <a:ext cx="449262" cy="1025525"/>
            <a:chOff x="1440" y="1872"/>
            <a:chExt cx="246" cy="494"/>
          </a:xfrm>
        </p:grpSpPr>
        <p:graphicFrame>
          <p:nvGraphicFramePr>
            <p:cNvPr id="1026" name="Object 351"/>
            <p:cNvGraphicFramePr>
              <a:graphicFrameLocks noChangeAspect="1"/>
            </p:cNvGraphicFramePr>
            <p:nvPr/>
          </p:nvGraphicFramePr>
          <p:xfrm>
            <a:off x="1440" y="1872"/>
            <a:ext cx="246" cy="494"/>
          </p:xfrm>
          <a:graphic>
            <a:graphicData uri="http://schemas.openxmlformats.org/presentationml/2006/ole">
              <p:oleObj spid="_x0000_s1026" name="Clip" r:id="rId11" imgW="620280" imgH="1242360" progId="">
                <p:embed/>
              </p:oleObj>
            </a:graphicData>
          </a:graphic>
        </p:graphicFrame>
        <p:sp>
          <p:nvSpPr>
            <p:cNvPr id="1871" name="Line 352"/>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1048" name="Group 353"/>
          <p:cNvGrpSpPr>
            <a:grpSpLocks/>
          </p:cNvGrpSpPr>
          <p:nvPr/>
        </p:nvGrpSpPr>
        <p:grpSpPr bwMode="auto">
          <a:xfrm>
            <a:off x="8104188" y="3760788"/>
            <a:ext cx="700087" cy="831850"/>
            <a:chOff x="1876" y="1629"/>
            <a:chExt cx="1574" cy="1652"/>
          </a:xfrm>
        </p:grpSpPr>
        <p:grpSp>
          <p:nvGrpSpPr>
            <p:cNvPr id="1604" name="Group 354"/>
            <p:cNvGrpSpPr>
              <a:grpSpLocks/>
            </p:cNvGrpSpPr>
            <p:nvPr/>
          </p:nvGrpSpPr>
          <p:grpSpPr bwMode="auto">
            <a:xfrm>
              <a:off x="2120" y="2491"/>
              <a:ext cx="1099" cy="457"/>
              <a:chOff x="2120" y="2491"/>
              <a:chExt cx="1099" cy="457"/>
            </a:xfrm>
          </p:grpSpPr>
          <p:sp>
            <p:nvSpPr>
              <p:cNvPr id="1671" name="Freeform 355"/>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1672" name="Freeform 356"/>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3" name="Freeform 357"/>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4" name="Freeform 358"/>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5" name="Freeform 359"/>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6" name="Freeform 360"/>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7" name="Freeform 361"/>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8" name="Freeform 362"/>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9" name="Freeform 363"/>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0" name="Freeform 364"/>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1681" name="Freeform 365"/>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2" name="Freeform 366"/>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3" name="Freeform 367"/>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4" name="Freeform 368"/>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5" name="Freeform 369"/>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6" name="Freeform 370"/>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7" name="Freeform 371"/>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8" name="Freeform 372"/>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89" name="Freeform 373"/>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1690" name="Freeform 374"/>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1" name="Freeform 375"/>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2" name="Freeform 376"/>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3" name="Freeform 377"/>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4" name="Freeform 378"/>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5" name="Freeform 379"/>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6" name="Freeform 380"/>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7" name="Freeform 381"/>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8" name="Freeform 382"/>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99" name="Freeform 383"/>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0" name="Freeform 384"/>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1" name="Freeform 385"/>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2" name="Freeform 386"/>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3" name="Freeform 387"/>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4" name="Freeform 388"/>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5" name="Freeform 389"/>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6" name="Freeform 390"/>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7" name="Freeform 391"/>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8" name="Freeform 392"/>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09" name="Freeform 393"/>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0" name="Freeform 394"/>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1" name="Freeform 395"/>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2" name="Freeform 396"/>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3" name="Freeform 397"/>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4" name="Freeform 398"/>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5" name="Freeform 399"/>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6" name="Freeform 400"/>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7" name="Freeform 401"/>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8" name="Freeform 402"/>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19" name="Freeform 403"/>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0" name="Freeform 404"/>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1" name="Freeform 405"/>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2" name="Freeform 406"/>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3" name="Freeform 407"/>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4" name="Freeform 408"/>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5" name="Freeform 409"/>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6" name="Freeform 410"/>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7" name="Freeform 411"/>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8" name="Freeform 412"/>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29" name="Freeform 413"/>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0" name="Freeform 414"/>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1" name="Freeform 415"/>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2" name="Freeform 416"/>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3" name="Freeform 417"/>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4" name="Freeform 418"/>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5" name="Freeform 419"/>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6" name="Freeform 420"/>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7" name="Freeform 421"/>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8" name="Freeform 422"/>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39" name="Freeform 423"/>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0" name="Freeform 424"/>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1" name="Freeform 425"/>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2" name="Freeform 426"/>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3" name="Freeform 427"/>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4" name="Freeform 428"/>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5" name="Freeform 429"/>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6" name="Freeform 430"/>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7" name="Freeform 431"/>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8" name="Freeform 432"/>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49" name="Freeform 433"/>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0" name="Freeform 434"/>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1" name="Freeform 435"/>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2" name="Freeform 436"/>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3" name="Freeform 437"/>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4" name="Freeform 438"/>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5" name="Freeform 439"/>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6" name="Freeform 440"/>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7" name="Freeform 441"/>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8" name="Freeform 442"/>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59" name="Freeform 443"/>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0" name="Freeform 444"/>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1" name="Freeform 445"/>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2" name="Freeform 446"/>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3" name="Freeform 447"/>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4" name="Freeform 448"/>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5" name="Freeform 449"/>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6" name="Freeform 450"/>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7" name="Freeform 451"/>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8" name="Freeform 452"/>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69" name="Freeform 453"/>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0" name="Freeform 454"/>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1" name="Freeform 455"/>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2" name="Freeform 456"/>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3" name="Freeform 457"/>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4" name="Freeform 458"/>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5" name="Freeform 459"/>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6" name="Freeform 460"/>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7" name="Freeform 461"/>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8" name="Freeform 462"/>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79" name="Freeform 463"/>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0" name="Freeform 464"/>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1" name="Freeform 465"/>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2" name="Freeform 466"/>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3" name="Freeform 467"/>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4" name="Freeform 468"/>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5" name="Freeform 469"/>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6" name="Freeform 470"/>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7" name="Freeform 471"/>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8" name="Freeform 472"/>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89" name="Freeform 473"/>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0" name="Freeform 474"/>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1" name="Freeform 475"/>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2" name="Freeform 476"/>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3" name="Freeform 477"/>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4" name="Freeform 478"/>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5" name="Freeform 479"/>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6" name="Freeform 480"/>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7" name="Freeform 481"/>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8" name="Freeform 482"/>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799" name="Freeform 483"/>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0" name="Freeform 484"/>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1" name="Freeform 485"/>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2" name="Freeform 486"/>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3" name="Freeform 487"/>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4" name="Freeform 488"/>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5" name="Freeform 489"/>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6" name="Freeform 490"/>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7" name="Freeform 491"/>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8" name="Freeform 492"/>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09" name="Freeform 493"/>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0" name="Freeform 494"/>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1" name="Freeform 495"/>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2" name="Freeform 496"/>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3" name="Freeform 497"/>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4" name="Freeform 498"/>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5" name="Freeform 499"/>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6" name="Freeform 500"/>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7" name="Freeform 501"/>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8" name="Freeform 502"/>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19" name="Freeform 503"/>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0" name="Freeform 504"/>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1" name="Freeform 505"/>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2" name="Freeform 506"/>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3" name="Freeform 507"/>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4" name="Freeform 508"/>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5" name="Freeform 509"/>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6" name="Freeform 510"/>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7" name="Freeform 511"/>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8" name="Freeform 512"/>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29" name="Freeform 513"/>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0" name="Freeform 514"/>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1" name="Freeform 515"/>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2" name="Freeform 516"/>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3" name="Freeform 517"/>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4" name="Freeform 518"/>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5" name="Freeform 519"/>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6" name="Freeform 520"/>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7" name="Freeform 521"/>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8" name="Freeform 522"/>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39" name="Freeform 523"/>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0" name="Freeform 524"/>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1" name="Freeform 525"/>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2" name="Freeform 526"/>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3" name="Freeform 527"/>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4" name="Freeform 528"/>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5" name="Freeform 529"/>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6" name="Freeform 530"/>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7" name="Freeform 531"/>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8" name="Freeform 532"/>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49" name="Freeform 533"/>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0" name="Freeform 534"/>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1" name="Freeform 535"/>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2" name="Freeform 536"/>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3" name="Freeform 537"/>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4" name="Freeform 538"/>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5" name="Freeform 539"/>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6" name="Freeform 540"/>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7" name="Freeform 541"/>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8" name="Freeform 542"/>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59" name="Freeform 543"/>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0" name="Freeform 544"/>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1" name="Freeform 545"/>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2" name="Freeform 546"/>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3" name="Freeform 547"/>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4" name="Freeform 548"/>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5" name="Freeform 549"/>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6" name="Freeform 550"/>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7" name="Freeform 551"/>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8" name="Freeform 552"/>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69" name="Freeform 553"/>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870" name="Freeform 554"/>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605" name="Freeform 555"/>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6" name="Freeform 556"/>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7" name="Freeform 557"/>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8" name="Freeform 558"/>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9" name="Freeform 559"/>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610" name="Freeform 560"/>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1" name="Freeform 561"/>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2" name="Freeform 562"/>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3" name="Freeform 563"/>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4" name="Rectangle 564"/>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1615" name="Freeform 565"/>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6" name="Freeform 566"/>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7" name="Freeform 567"/>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8" name="Freeform 568"/>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19" name="Rectangle 569"/>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1620" name="Freeform 570"/>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621" name="Freeform 571"/>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2" name="Freeform 572"/>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1623" name="Freeform 573"/>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4" name="Freeform 574"/>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5" name="Freeform 575"/>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6" name="Freeform 576"/>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7" name="Freeform 577"/>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8" name="Freeform 578"/>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29" name="Freeform 579"/>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0" name="Freeform 580"/>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1631" name="Freeform 581"/>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2" name="Freeform 582"/>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3" name="Freeform 583"/>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4" name="Freeform 584"/>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5" name="Freeform 585"/>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6" name="Freeform 586"/>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7" name="Freeform 587"/>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8" name="Freeform 588"/>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39" name="Freeform 589"/>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1640" name="Freeform 590"/>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1" name="Freeform 591"/>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2" name="Freeform 592"/>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3" name="Freeform 593"/>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4" name="Freeform 594"/>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5" name="Freeform 595"/>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6" name="Freeform 596"/>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7" name="Freeform 597"/>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48" name="Freeform 598"/>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649" name="Freeform 599"/>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0" name="Freeform 600"/>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1651" name="Rectangle 601"/>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1652" name="Freeform 602"/>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1653" name="Freeform 603"/>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4" name="Freeform 604"/>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5" name="Freeform 605"/>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6" name="Freeform 606"/>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7" name="Rectangle 607"/>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1658" name="Freeform 608"/>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59" name="Freeform 609"/>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0" name="Freeform 610"/>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1" name="Freeform 611"/>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2" name="Freeform 612"/>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663" name="Freeform 613"/>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4" name="Freeform 614"/>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5" name="Freeform 615"/>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6" name="Freeform 616"/>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7" name="Freeform 617"/>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668" name="Freeform 618"/>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69" name="Freeform 619"/>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70" name="Freeform 620"/>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grpSp>
        <p:nvGrpSpPr>
          <p:cNvPr id="1049" name="Group 621"/>
          <p:cNvGrpSpPr>
            <a:grpSpLocks/>
          </p:cNvGrpSpPr>
          <p:nvPr/>
        </p:nvGrpSpPr>
        <p:grpSpPr bwMode="auto">
          <a:xfrm>
            <a:off x="7591425" y="4824413"/>
            <a:ext cx="700088" cy="831850"/>
            <a:chOff x="1876" y="1629"/>
            <a:chExt cx="1574" cy="1652"/>
          </a:xfrm>
        </p:grpSpPr>
        <p:grpSp>
          <p:nvGrpSpPr>
            <p:cNvPr id="1337" name="Group 622"/>
            <p:cNvGrpSpPr>
              <a:grpSpLocks/>
            </p:cNvGrpSpPr>
            <p:nvPr/>
          </p:nvGrpSpPr>
          <p:grpSpPr bwMode="auto">
            <a:xfrm>
              <a:off x="2120" y="2491"/>
              <a:ext cx="1099" cy="457"/>
              <a:chOff x="2120" y="2491"/>
              <a:chExt cx="1099" cy="457"/>
            </a:xfrm>
          </p:grpSpPr>
          <p:sp>
            <p:nvSpPr>
              <p:cNvPr id="1404" name="Freeform 623"/>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1405" name="Freeform 624"/>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6" name="Freeform 625"/>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7" name="Freeform 626"/>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8" name="Freeform 627"/>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9" name="Freeform 628"/>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0" name="Freeform 629"/>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1" name="Freeform 630"/>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2" name="Freeform 631"/>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3" name="Freeform 632"/>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1414" name="Freeform 633"/>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5" name="Freeform 634"/>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6" name="Freeform 635"/>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7" name="Freeform 636"/>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8" name="Freeform 637"/>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19" name="Freeform 638"/>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0" name="Freeform 639"/>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1" name="Freeform 640"/>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2" name="Freeform 641"/>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1423" name="Freeform 642"/>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4" name="Freeform 643"/>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5" name="Freeform 644"/>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6" name="Freeform 645"/>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7" name="Freeform 646"/>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8" name="Freeform 647"/>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29" name="Freeform 648"/>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0" name="Freeform 649"/>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1" name="Freeform 650"/>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2" name="Freeform 651"/>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3" name="Freeform 652"/>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4" name="Freeform 653"/>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5" name="Freeform 654"/>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6" name="Freeform 655"/>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7" name="Freeform 656"/>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8" name="Freeform 657"/>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39" name="Freeform 658"/>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0" name="Freeform 659"/>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1" name="Freeform 660"/>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2" name="Freeform 661"/>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3" name="Freeform 662"/>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4" name="Freeform 663"/>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5" name="Freeform 664"/>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6" name="Freeform 665"/>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7" name="Freeform 666"/>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8" name="Freeform 667"/>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49" name="Freeform 668"/>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0" name="Freeform 669"/>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1" name="Freeform 670"/>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2" name="Freeform 671"/>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3" name="Freeform 672"/>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4" name="Freeform 673"/>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5" name="Freeform 674"/>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6" name="Freeform 675"/>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7" name="Freeform 676"/>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8" name="Freeform 677"/>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59" name="Freeform 678"/>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0" name="Freeform 679"/>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1" name="Freeform 680"/>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2" name="Freeform 681"/>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3" name="Freeform 682"/>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4" name="Freeform 683"/>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5" name="Freeform 684"/>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6" name="Freeform 685"/>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7" name="Freeform 686"/>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8" name="Freeform 687"/>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69" name="Freeform 688"/>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0" name="Freeform 689"/>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1" name="Freeform 690"/>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2" name="Freeform 691"/>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3" name="Freeform 692"/>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4" name="Freeform 693"/>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5" name="Freeform 694"/>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6" name="Freeform 695"/>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7" name="Freeform 696"/>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8" name="Freeform 697"/>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79" name="Freeform 698"/>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0" name="Freeform 699"/>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1" name="Freeform 700"/>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2" name="Freeform 701"/>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3" name="Freeform 702"/>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4" name="Freeform 703"/>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5" name="Freeform 704"/>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6" name="Freeform 705"/>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7" name="Freeform 706"/>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8" name="Freeform 707"/>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89" name="Freeform 708"/>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0" name="Freeform 709"/>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1" name="Freeform 710"/>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2" name="Freeform 711"/>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3" name="Freeform 712"/>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4" name="Freeform 713"/>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5" name="Freeform 714"/>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6" name="Freeform 715"/>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7" name="Freeform 716"/>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8" name="Freeform 717"/>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99" name="Freeform 718"/>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0" name="Freeform 719"/>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1" name="Freeform 720"/>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2" name="Freeform 721"/>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3" name="Freeform 722"/>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4" name="Freeform 723"/>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5" name="Freeform 724"/>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6" name="Freeform 725"/>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7" name="Freeform 726"/>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8" name="Freeform 727"/>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09" name="Freeform 728"/>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0" name="Freeform 729"/>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1" name="Freeform 730"/>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2" name="Freeform 731"/>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3" name="Freeform 732"/>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4" name="Freeform 733"/>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5" name="Freeform 734"/>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6" name="Freeform 735"/>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7" name="Freeform 736"/>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8" name="Freeform 737"/>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19" name="Freeform 738"/>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0" name="Freeform 739"/>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1" name="Freeform 740"/>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2" name="Freeform 741"/>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3" name="Freeform 742"/>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4" name="Freeform 743"/>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5" name="Freeform 744"/>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6" name="Freeform 745"/>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7" name="Freeform 746"/>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8" name="Freeform 747"/>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29" name="Freeform 748"/>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0" name="Freeform 749"/>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1" name="Freeform 750"/>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2" name="Freeform 751"/>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3" name="Freeform 752"/>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4" name="Freeform 753"/>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5" name="Freeform 754"/>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6" name="Freeform 755"/>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7" name="Freeform 756"/>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8" name="Freeform 757"/>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39" name="Freeform 758"/>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0" name="Freeform 759"/>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1" name="Freeform 760"/>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2" name="Freeform 761"/>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3" name="Freeform 762"/>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4" name="Freeform 763"/>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5" name="Freeform 764"/>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6" name="Freeform 765"/>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7" name="Freeform 766"/>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8" name="Freeform 767"/>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49" name="Freeform 768"/>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0" name="Freeform 769"/>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1" name="Freeform 770"/>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2" name="Freeform 771"/>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3" name="Freeform 772"/>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4" name="Freeform 773"/>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5" name="Freeform 774"/>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6" name="Freeform 775"/>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7" name="Freeform 776"/>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8" name="Freeform 777"/>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59" name="Freeform 778"/>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0" name="Freeform 779"/>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1" name="Freeform 780"/>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2" name="Freeform 781"/>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3" name="Freeform 782"/>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4" name="Freeform 783"/>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5" name="Freeform 784"/>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6" name="Freeform 785"/>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7" name="Freeform 786"/>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8" name="Freeform 787"/>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69" name="Freeform 788"/>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0" name="Freeform 789"/>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1" name="Freeform 790"/>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2" name="Freeform 791"/>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3" name="Freeform 792"/>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4" name="Freeform 793"/>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5" name="Freeform 794"/>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6" name="Freeform 795"/>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7" name="Freeform 796"/>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8" name="Freeform 797"/>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79" name="Freeform 798"/>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0" name="Freeform 799"/>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1" name="Freeform 800"/>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2" name="Freeform 801"/>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3" name="Freeform 802"/>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4" name="Freeform 803"/>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5" name="Freeform 804"/>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6" name="Freeform 805"/>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7" name="Freeform 806"/>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8" name="Freeform 807"/>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89" name="Freeform 808"/>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0" name="Freeform 809"/>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1" name="Freeform 810"/>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2" name="Freeform 811"/>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3" name="Freeform 812"/>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4" name="Freeform 813"/>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5" name="Freeform 814"/>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6" name="Freeform 815"/>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7" name="Freeform 816"/>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8" name="Freeform 817"/>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599" name="Freeform 818"/>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0" name="Freeform 819"/>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1" name="Freeform 820"/>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2" name="Freeform 821"/>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603" name="Freeform 822"/>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338" name="Freeform 823"/>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9" name="Freeform 824"/>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0" name="Freeform 825"/>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1" name="Freeform 826"/>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2" name="Freeform 827"/>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343" name="Freeform 828"/>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4" name="Freeform 829"/>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5" name="Freeform 830"/>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6" name="Freeform 831"/>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7" name="Rectangle 832"/>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1348" name="Freeform 833"/>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49" name="Freeform 834"/>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0" name="Freeform 835"/>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1" name="Freeform 836"/>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2" name="Rectangle 837"/>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1353" name="Freeform 838"/>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354" name="Freeform 839"/>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5" name="Freeform 840"/>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1356" name="Freeform 841"/>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7" name="Freeform 842"/>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8" name="Freeform 843"/>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59" name="Freeform 844"/>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0" name="Freeform 845"/>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1" name="Freeform 846"/>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2" name="Freeform 847"/>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3" name="Freeform 848"/>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1364" name="Freeform 849"/>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5" name="Freeform 850"/>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6" name="Freeform 851"/>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7" name="Freeform 852"/>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8" name="Freeform 853"/>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69" name="Freeform 854"/>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0" name="Freeform 855"/>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1" name="Freeform 856"/>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2" name="Freeform 857"/>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1373" name="Freeform 858"/>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4" name="Freeform 859"/>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5" name="Freeform 860"/>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6" name="Freeform 861"/>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7" name="Freeform 862"/>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8" name="Freeform 863"/>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79" name="Freeform 864"/>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0" name="Freeform 865"/>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1" name="Freeform 866"/>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382" name="Freeform 867"/>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3" name="Freeform 868"/>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1384" name="Rectangle 869"/>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1385" name="Freeform 870"/>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1386" name="Freeform 871"/>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7" name="Freeform 872"/>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8" name="Freeform 873"/>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89" name="Freeform 874"/>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0" name="Rectangle 875"/>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1391" name="Freeform 876"/>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2" name="Freeform 877"/>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3" name="Freeform 878"/>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4" name="Freeform 879"/>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5" name="Freeform 880"/>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396" name="Freeform 881"/>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7" name="Freeform 882"/>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8" name="Freeform 883"/>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99" name="Freeform 884"/>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0" name="Freeform 885"/>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401" name="Freeform 886"/>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2" name="Freeform 887"/>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403" name="Freeform 888"/>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050" name="Line 889"/>
          <p:cNvSpPr>
            <a:spLocks noChangeShapeType="1"/>
          </p:cNvSpPr>
          <p:nvPr/>
        </p:nvSpPr>
        <p:spPr bwMode="auto">
          <a:xfrm>
            <a:off x="1819275" y="3232150"/>
            <a:ext cx="1049338" cy="496888"/>
          </a:xfrm>
          <a:prstGeom prst="line">
            <a:avLst/>
          </a:prstGeom>
          <a:noFill/>
          <a:ln w="28575">
            <a:solidFill>
              <a:schemeClr val="tx1"/>
            </a:solidFill>
            <a:round/>
            <a:headEnd/>
            <a:tailEnd type="triangle" w="med" len="med"/>
          </a:ln>
        </p:spPr>
        <p:txBody>
          <a:bodyPr wrap="none" anchor="ctr"/>
          <a:lstStyle/>
          <a:p>
            <a:endParaRPr lang="en-CA"/>
          </a:p>
        </p:txBody>
      </p:sp>
      <p:sp>
        <p:nvSpPr>
          <p:cNvPr id="1051" name="Line 890"/>
          <p:cNvSpPr>
            <a:spLocks noChangeShapeType="1"/>
          </p:cNvSpPr>
          <p:nvPr/>
        </p:nvSpPr>
        <p:spPr bwMode="auto">
          <a:xfrm>
            <a:off x="1208088" y="4127500"/>
            <a:ext cx="1660525" cy="0"/>
          </a:xfrm>
          <a:prstGeom prst="line">
            <a:avLst/>
          </a:prstGeom>
          <a:noFill/>
          <a:ln w="28575">
            <a:solidFill>
              <a:schemeClr val="tx1"/>
            </a:solidFill>
            <a:round/>
            <a:headEnd/>
            <a:tailEnd type="triangle" w="med" len="med"/>
          </a:ln>
        </p:spPr>
        <p:txBody>
          <a:bodyPr wrap="none" anchor="ctr"/>
          <a:lstStyle/>
          <a:p>
            <a:endParaRPr lang="en-CA"/>
          </a:p>
        </p:txBody>
      </p:sp>
      <p:sp>
        <p:nvSpPr>
          <p:cNvPr id="1052" name="Line 891"/>
          <p:cNvSpPr>
            <a:spLocks noChangeShapeType="1"/>
          </p:cNvSpPr>
          <p:nvPr/>
        </p:nvSpPr>
        <p:spPr bwMode="auto">
          <a:xfrm flipV="1">
            <a:off x="1906588" y="4525963"/>
            <a:ext cx="962025" cy="398462"/>
          </a:xfrm>
          <a:prstGeom prst="line">
            <a:avLst/>
          </a:prstGeom>
          <a:noFill/>
          <a:ln w="28575">
            <a:solidFill>
              <a:schemeClr val="tx1"/>
            </a:solidFill>
            <a:round/>
            <a:headEnd/>
            <a:tailEnd type="triangle" w="med" len="med"/>
          </a:ln>
        </p:spPr>
        <p:txBody>
          <a:bodyPr wrap="none" anchor="ctr"/>
          <a:lstStyle/>
          <a:p>
            <a:endParaRPr lang="en-CA"/>
          </a:p>
        </p:txBody>
      </p:sp>
      <p:sp>
        <p:nvSpPr>
          <p:cNvPr id="1053" name="Line 892"/>
          <p:cNvSpPr>
            <a:spLocks noChangeShapeType="1"/>
          </p:cNvSpPr>
          <p:nvPr/>
        </p:nvSpPr>
        <p:spPr bwMode="auto">
          <a:xfrm>
            <a:off x="4530725" y="4027488"/>
            <a:ext cx="1662113" cy="0"/>
          </a:xfrm>
          <a:prstGeom prst="line">
            <a:avLst/>
          </a:prstGeom>
          <a:noFill/>
          <a:ln w="28575">
            <a:solidFill>
              <a:schemeClr val="tx1"/>
            </a:solidFill>
            <a:round/>
            <a:headEnd/>
            <a:tailEnd type="triangle" w="med" len="med"/>
          </a:ln>
        </p:spPr>
        <p:txBody>
          <a:bodyPr wrap="none" anchor="ctr"/>
          <a:lstStyle/>
          <a:p>
            <a:endParaRPr lang="en-CA"/>
          </a:p>
        </p:txBody>
      </p:sp>
      <p:sp>
        <p:nvSpPr>
          <p:cNvPr id="1054" name="Line 893"/>
          <p:cNvSpPr>
            <a:spLocks noChangeShapeType="1"/>
          </p:cNvSpPr>
          <p:nvPr/>
        </p:nvSpPr>
        <p:spPr bwMode="auto">
          <a:xfrm flipV="1">
            <a:off x="4530725" y="3330575"/>
            <a:ext cx="1136650" cy="298450"/>
          </a:xfrm>
          <a:prstGeom prst="line">
            <a:avLst/>
          </a:prstGeom>
          <a:noFill/>
          <a:ln w="28575">
            <a:solidFill>
              <a:schemeClr val="tx1"/>
            </a:solidFill>
            <a:round/>
            <a:headEnd/>
            <a:tailEnd type="triangle" w="med" len="med"/>
          </a:ln>
        </p:spPr>
        <p:txBody>
          <a:bodyPr wrap="none" anchor="ctr"/>
          <a:lstStyle/>
          <a:p>
            <a:endParaRPr lang="en-CA"/>
          </a:p>
        </p:txBody>
      </p:sp>
      <p:sp>
        <p:nvSpPr>
          <p:cNvPr id="1055" name="Line 894"/>
          <p:cNvSpPr>
            <a:spLocks noChangeShapeType="1"/>
          </p:cNvSpPr>
          <p:nvPr/>
        </p:nvSpPr>
        <p:spPr bwMode="auto">
          <a:xfrm>
            <a:off x="4530725" y="4525963"/>
            <a:ext cx="1136650" cy="398462"/>
          </a:xfrm>
          <a:prstGeom prst="line">
            <a:avLst/>
          </a:prstGeom>
          <a:noFill/>
          <a:ln w="28575">
            <a:solidFill>
              <a:schemeClr val="tx1"/>
            </a:solidFill>
            <a:round/>
            <a:headEnd/>
            <a:tailEnd type="triangle" w="med" len="med"/>
          </a:ln>
        </p:spPr>
        <p:txBody>
          <a:bodyPr wrap="none" anchor="ctr"/>
          <a:lstStyle/>
          <a:p>
            <a:endParaRPr lang="en-CA"/>
          </a:p>
        </p:txBody>
      </p:sp>
      <p:sp>
        <p:nvSpPr>
          <p:cNvPr id="1056" name="Line 895"/>
          <p:cNvSpPr>
            <a:spLocks noChangeShapeType="1"/>
          </p:cNvSpPr>
          <p:nvPr/>
        </p:nvSpPr>
        <p:spPr bwMode="auto">
          <a:xfrm flipH="1">
            <a:off x="6919913" y="4181475"/>
            <a:ext cx="990600" cy="0"/>
          </a:xfrm>
          <a:prstGeom prst="line">
            <a:avLst/>
          </a:prstGeom>
          <a:noFill/>
          <a:ln w="28575">
            <a:solidFill>
              <a:schemeClr val="tx1"/>
            </a:solidFill>
            <a:round/>
            <a:headEnd type="triangle" w="med" len="med"/>
            <a:tailEnd/>
          </a:ln>
        </p:spPr>
        <p:txBody>
          <a:bodyPr wrap="none" anchor="ctr"/>
          <a:lstStyle/>
          <a:p>
            <a:endParaRPr lang="en-CA"/>
          </a:p>
        </p:txBody>
      </p:sp>
      <p:sp>
        <p:nvSpPr>
          <p:cNvPr id="1057" name="Line 896"/>
          <p:cNvSpPr>
            <a:spLocks noChangeShapeType="1"/>
          </p:cNvSpPr>
          <p:nvPr/>
        </p:nvSpPr>
        <p:spPr bwMode="auto">
          <a:xfrm flipH="1">
            <a:off x="6386513" y="5172075"/>
            <a:ext cx="1049337" cy="0"/>
          </a:xfrm>
          <a:prstGeom prst="line">
            <a:avLst/>
          </a:prstGeom>
          <a:noFill/>
          <a:ln w="28575">
            <a:solidFill>
              <a:schemeClr val="tx1"/>
            </a:solidFill>
            <a:round/>
            <a:headEnd type="triangle" w="med" len="med"/>
            <a:tailEnd/>
          </a:ln>
        </p:spPr>
        <p:txBody>
          <a:bodyPr wrap="none" anchor="ctr"/>
          <a:lstStyle/>
          <a:p>
            <a:endParaRPr lang="en-CA"/>
          </a:p>
        </p:txBody>
      </p:sp>
      <p:sp>
        <p:nvSpPr>
          <p:cNvPr id="1058" name="Line 897"/>
          <p:cNvSpPr>
            <a:spLocks noChangeShapeType="1"/>
          </p:cNvSpPr>
          <p:nvPr/>
        </p:nvSpPr>
        <p:spPr bwMode="auto">
          <a:xfrm flipH="1">
            <a:off x="6407150" y="3260725"/>
            <a:ext cx="1049338" cy="0"/>
          </a:xfrm>
          <a:prstGeom prst="line">
            <a:avLst/>
          </a:prstGeom>
          <a:noFill/>
          <a:ln w="28575">
            <a:solidFill>
              <a:schemeClr val="tx1"/>
            </a:solidFill>
            <a:round/>
            <a:headEnd type="triangle" w="med" len="med"/>
            <a:tailEnd/>
          </a:ln>
        </p:spPr>
        <p:txBody>
          <a:bodyPr wrap="none" anchor="ctr"/>
          <a:lstStyle/>
          <a:p>
            <a:endParaRPr lang="en-CA"/>
          </a:p>
        </p:txBody>
      </p:sp>
      <p:sp>
        <p:nvSpPr>
          <p:cNvPr id="1059" name="Text Box 898"/>
          <p:cNvSpPr txBox="1">
            <a:spLocks noChangeArrowheads="1"/>
          </p:cNvSpPr>
          <p:nvPr/>
        </p:nvSpPr>
        <p:spPr bwMode="auto">
          <a:xfrm>
            <a:off x="1189038" y="5518150"/>
            <a:ext cx="184150" cy="457200"/>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Times New Roman" pitchFamily="18" charset="0"/>
              <a:cs typeface="Tahoma" pitchFamily="34" charset="0"/>
            </a:endParaRPr>
          </a:p>
        </p:txBody>
      </p:sp>
      <p:sp>
        <p:nvSpPr>
          <p:cNvPr id="1060" name="Text Box 899"/>
          <p:cNvSpPr txBox="1">
            <a:spLocks noChangeArrowheads="1"/>
          </p:cNvSpPr>
          <p:nvPr/>
        </p:nvSpPr>
        <p:spPr bwMode="auto">
          <a:xfrm>
            <a:off x="720725" y="5360988"/>
            <a:ext cx="1316038" cy="517525"/>
          </a:xfrm>
          <a:prstGeom prst="rect">
            <a:avLst/>
          </a:prstGeom>
          <a:noFill/>
          <a:ln w="9525">
            <a:noFill/>
            <a:miter lim="800000"/>
            <a:headEnd/>
            <a:tailEnd/>
          </a:ln>
        </p:spPr>
        <p:txBody>
          <a:bodyPr wrap="none">
            <a:spAutoFit/>
          </a:bodyPr>
          <a:lstStyle/>
          <a:p>
            <a:pPr algn="ctr" eaLnBrk="0" hangingPunct="0"/>
            <a:r>
              <a:rPr lang="en-US" sz="1400" b="1">
                <a:cs typeface="Tahoma" pitchFamily="34" charset="0"/>
              </a:rPr>
              <a:t>Legacy OLTP</a:t>
            </a:r>
          </a:p>
          <a:p>
            <a:pPr algn="ctr" eaLnBrk="0" hangingPunct="0"/>
            <a:r>
              <a:rPr lang="en-US" sz="1400" b="1">
                <a:cs typeface="Tahoma" pitchFamily="34" charset="0"/>
              </a:rPr>
              <a:t> systems</a:t>
            </a:r>
          </a:p>
        </p:txBody>
      </p:sp>
      <p:sp>
        <p:nvSpPr>
          <p:cNvPr id="1061" name="Text Box 900"/>
          <p:cNvSpPr txBox="1">
            <a:spLocks noChangeArrowheads="1"/>
          </p:cNvSpPr>
          <p:nvPr/>
        </p:nvSpPr>
        <p:spPr bwMode="auto">
          <a:xfrm>
            <a:off x="3033713" y="5410200"/>
            <a:ext cx="1843087" cy="307777"/>
          </a:xfrm>
          <a:prstGeom prst="rect">
            <a:avLst/>
          </a:prstGeom>
          <a:noFill/>
          <a:ln w="9525">
            <a:noFill/>
            <a:miter lim="800000"/>
            <a:headEnd/>
            <a:tailEnd/>
          </a:ln>
        </p:spPr>
        <p:txBody>
          <a:bodyPr>
            <a:spAutoFit/>
          </a:bodyPr>
          <a:lstStyle/>
          <a:p>
            <a:pPr algn="ctr" eaLnBrk="0" hangingPunct="0"/>
            <a:r>
              <a:rPr lang="en-US" sz="1400" b="1" smtClean="0">
                <a:cs typeface="Tahoma" pitchFamily="34" charset="0"/>
              </a:rPr>
              <a:t>DW</a:t>
            </a:r>
            <a:endParaRPr lang="en-US" sz="1400" b="1">
              <a:cs typeface="Tahoma" pitchFamily="34" charset="0"/>
            </a:endParaRPr>
          </a:p>
        </p:txBody>
      </p:sp>
      <p:sp>
        <p:nvSpPr>
          <p:cNvPr id="1062" name="Text Box 901"/>
          <p:cNvSpPr txBox="1">
            <a:spLocks noChangeArrowheads="1"/>
          </p:cNvSpPr>
          <p:nvPr/>
        </p:nvSpPr>
        <p:spPr bwMode="auto">
          <a:xfrm>
            <a:off x="5631921" y="5553075"/>
            <a:ext cx="1061508" cy="307777"/>
          </a:xfrm>
          <a:prstGeom prst="rect">
            <a:avLst/>
          </a:prstGeom>
          <a:noFill/>
          <a:ln w="9525">
            <a:noFill/>
            <a:miter lim="800000"/>
            <a:headEnd/>
            <a:tailEnd/>
          </a:ln>
        </p:spPr>
        <p:txBody>
          <a:bodyPr wrap="none">
            <a:spAutoFit/>
          </a:bodyPr>
          <a:lstStyle/>
          <a:p>
            <a:pPr algn="ctr" eaLnBrk="0" hangingPunct="0"/>
            <a:r>
              <a:rPr lang="en-US" sz="1400" b="1" smtClean="0">
                <a:cs typeface="Tahoma" pitchFamily="34" charset="0"/>
              </a:rPr>
              <a:t>Datamarts</a:t>
            </a:r>
            <a:endParaRPr lang="en-US" sz="1400" b="1">
              <a:cs typeface="Tahoma" pitchFamily="34" charset="0"/>
            </a:endParaRPr>
          </a:p>
        </p:txBody>
      </p:sp>
      <p:grpSp>
        <p:nvGrpSpPr>
          <p:cNvPr id="1067" name="Group 906"/>
          <p:cNvGrpSpPr>
            <a:grpSpLocks/>
          </p:cNvGrpSpPr>
          <p:nvPr/>
        </p:nvGrpSpPr>
        <p:grpSpPr bwMode="auto">
          <a:xfrm>
            <a:off x="4343400" y="2133600"/>
            <a:ext cx="700088" cy="831850"/>
            <a:chOff x="1876" y="1629"/>
            <a:chExt cx="1574" cy="1652"/>
          </a:xfrm>
        </p:grpSpPr>
        <p:grpSp>
          <p:nvGrpSpPr>
            <p:cNvPr id="1070" name="Group 907"/>
            <p:cNvGrpSpPr>
              <a:grpSpLocks/>
            </p:cNvGrpSpPr>
            <p:nvPr/>
          </p:nvGrpSpPr>
          <p:grpSpPr bwMode="auto">
            <a:xfrm>
              <a:off x="2120" y="2491"/>
              <a:ext cx="1099" cy="457"/>
              <a:chOff x="2120" y="2491"/>
              <a:chExt cx="1099" cy="457"/>
            </a:xfrm>
          </p:grpSpPr>
          <p:sp>
            <p:nvSpPr>
              <p:cNvPr id="1137" name="Freeform 908"/>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1138" name="Freeform 909"/>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9" name="Freeform 910"/>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0" name="Freeform 911"/>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1" name="Freeform 912"/>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2" name="Freeform 913"/>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3" name="Freeform 914"/>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4" name="Freeform 915"/>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5" name="Freeform 916"/>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6" name="Freeform 917"/>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1147" name="Freeform 918"/>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8" name="Freeform 919"/>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49" name="Freeform 920"/>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0" name="Freeform 921"/>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1" name="Freeform 922"/>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2" name="Freeform 923"/>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3" name="Freeform 924"/>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4" name="Freeform 925"/>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5" name="Freeform 926"/>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1156" name="Freeform 927"/>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7" name="Freeform 928"/>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8" name="Freeform 929"/>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59" name="Freeform 930"/>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0" name="Freeform 931"/>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1" name="Freeform 932"/>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2" name="Freeform 933"/>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3" name="Freeform 934"/>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4" name="Freeform 935"/>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5" name="Freeform 936"/>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6" name="Freeform 937"/>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7" name="Freeform 938"/>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8" name="Freeform 939"/>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69" name="Freeform 940"/>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0" name="Freeform 941"/>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1" name="Freeform 942"/>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2" name="Freeform 943"/>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3" name="Freeform 944"/>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4" name="Freeform 945"/>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5" name="Freeform 946"/>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6" name="Freeform 947"/>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7" name="Freeform 948"/>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2" name="Freeform 949"/>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79" name="Freeform 950"/>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0" name="Freeform 951"/>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1" name="Freeform 952"/>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2" name="Freeform 953"/>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3" name="Freeform 954"/>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4" name="Freeform 955"/>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5" name="Freeform 956"/>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6" name="Freeform 957"/>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7" name="Freeform 958"/>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8" name="Freeform 959"/>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89" name="Freeform 960"/>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0" name="Freeform 961"/>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1" name="Freeform 962"/>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2" name="Freeform 963"/>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3" name="Freeform 964"/>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4" name="Freeform 965"/>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5" name="Freeform 966"/>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6" name="Freeform 967"/>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7" name="Freeform 968"/>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8" name="Freeform 969"/>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99" name="Freeform 970"/>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0" name="Freeform 971"/>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1" name="Freeform 972"/>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2" name="Freeform 973"/>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3" name="Freeform 974"/>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4" name="Freeform 975"/>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5" name="Freeform 976"/>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6" name="Freeform 977"/>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7" name="Freeform 978"/>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8" name="Freeform 979"/>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09" name="Freeform 980"/>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0" name="Freeform 981"/>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1" name="Freeform 982"/>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2" name="Freeform 983"/>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3" name="Freeform 984"/>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4" name="Freeform 985"/>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5" name="Freeform 986"/>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6" name="Freeform 987"/>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7" name="Freeform 988"/>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8" name="Freeform 989"/>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19" name="Freeform 990"/>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0" name="Freeform 991"/>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1" name="Freeform 992"/>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2" name="Freeform 993"/>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3" name="Freeform 994"/>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4" name="Freeform 995"/>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5" name="Freeform 996"/>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6" name="Freeform 997"/>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7" name="Freeform 998"/>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8" name="Freeform 999"/>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29" name="Freeform 1000"/>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0" name="Freeform 1001"/>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1" name="Freeform 1002"/>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2" name="Freeform 1003"/>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3" name="Freeform 1004"/>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4" name="Freeform 1005"/>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5" name="Freeform 1006"/>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6" name="Freeform 1007"/>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7" name="Freeform 1008"/>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8" name="Freeform 1009"/>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39" name="Freeform 1010"/>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0" name="Freeform 1011"/>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1" name="Freeform 1012"/>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2" name="Freeform 1013"/>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3" name="Freeform 1014"/>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4" name="Freeform 1015"/>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5" name="Freeform 1016"/>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6" name="Freeform 1017"/>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7" name="Freeform 1018"/>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8" name="Freeform 1019"/>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49" name="Freeform 1020"/>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0" name="Freeform 1021"/>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1" name="Freeform 1022"/>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2" name="Freeform 1023"/>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3" name="Freeform 1024"/>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4" name="Freeform 1025"/>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5" name="Freeform 1026"/>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6" name="Freeform 1027"/>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7" name="Freeform 1028"/>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8" name="Freeform 1029"/>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59" name="Freeform 1030"/>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0" name="Freeform 1031"/>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1" name="Freeform 1032"/>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2" name="Freeform 1033"/>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3" name="Freeform 1034"/>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4" name="Freeform 1035"/>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5" name="Freeform 1036"/>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6" name="Freeform 1037"/>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7" name="Freeform 1038"/>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8" name="Freeform 1039"/>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69" name="Freeform 1040"/>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0" name="Freeform 1041"/>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1" name="Freeform 1042"/>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2" name="Freeform 1043"/>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3" name="Freeform 1044"/>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4" name="Freeform 1045"/>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5" name="Freeform 1046"/>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6" name="Freeform 1047"/>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7" name="Freeform 1048"/>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8" name="Freeform 1049"/>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79" name="Freeform 1050"/>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0" name="Freeform 1051"/>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1" name="Freeform 1052"/>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2" name="Freeform 1053"/>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3" name="Freeform 1054"/>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4" name="Freeform 1055"/>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5" name="Freeform 1056"/>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6" name="Freeform 1057"/>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7" name="Freeform 1058"/>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8" name="Freeform 1059"/>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89" name="Freeform 1060"/>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0" name="Freeform 1061"/>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1" name="Freeform 1062"/>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2" name="Freeform 1063"/>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3" name="Freeform 1064"/>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4" name="Freeform 1065"/>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5" name="Freeform 1066"/>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6" name="Freeform 1067"/>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7" name="Freeform 1068"/>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8" name="Freeform 1069"/>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299" name="Freeform 1070"/>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0" name="Freeform 1071"/>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1" name="Freeform 1072"/>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2" name="Freeform 1073"/>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3" name="Freeform 1074"/>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4" name="Freeform 1075"/>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5" name="Freeform 1076"/>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6" name="Freeform 1077"/>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7" name="Freeform 1078"/>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8" name="Freeform 1079"/>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09" name="Freeform 1080"/>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0" name="Freeform 1081"/>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1" name="Freeform 1082"/>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2" name="Freeform 1083"/>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3" name="Freeform 1084"/>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4" name="Freeform 1085"/>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5" name="Freeform 1086"/>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6" name="Freeform 1087"/>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7" name="Freeform 1088"/>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8" name="Freeform 1089"/>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19" name="Freeform 1090"/>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0" name="Freeform 1091"/>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1" name="Freeform 1092"/>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2" name="Freeform 1093"/>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3" name="Freeform 1094"/>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4" name="Freeform 1095"/>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5" name="Freeform 1096"/>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6" name="Freeform 1097"/>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7" name="Freeform 1098"/>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8" name="Freeform 1099"/>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29" name="Freeform 1100"/>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0" name="Freeform 1101"/>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1" name="Freeform 1102"/>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2" name="Freeform 1103"/>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3" name="Freeform 1104"/>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4" name="Freeform 1105"/>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5" name="Freeform 1106"/>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336" name="Freeform 1107"/>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071" name="Freeform 1108"/>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2" name="Freeform 1109"/>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3" name="Freeform 1110"/>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4" name="Freeform 1111"/>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5" name="Freeform 1112"/>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076" name="Freeform 1113"/>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7" name="Freeform 1114"/>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8" name="Freeform 1115"/>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79" name="Freeform 1116"/>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0" name="Rectangle 1117"/>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1081" name="Freeform 1118"/>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2" name="Freeform 1119"/>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3" name="Freeform 1120"/>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4" name="Freeform 1121"/>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5" name="Rectangle 1122"/>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1086" name="Freeform 1123"/>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087" name="Freeform 1124"/>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88" name="Freeform 1125"/>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1089" name="Freeform 1126"/>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0" name="Freeform 1127"/>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1" name="Freeform 1128"/>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2" name="Freeform 1129"/>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3" name="Freeform 1130"/>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4" name="Freeform 1131"/>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5" name="Freeform 1132"/>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6" name="Freeform 1133"/>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1097" name="Freeform 1134"/>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8" name="Freeform 1135"/>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099" name="Freeform 1136"/>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0" name="Freeform 1137"/>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1" name="Freeform 1138"/>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2" name="Freeform 1139"/>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3" name="Freeform 1140"/>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4" name="Freeform 1141"/>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5" name="Freeform 1142"/>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1106" name="Freeform 1143"/>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7" name="Freeform 1144"/>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8" name="Freeform 1145"/>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09" name="Freeform 1146"/>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0" name="Freeform 1147"/>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1" name="Freeform 1148"/>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2" name="Freeform 1149"/>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3" name="Freeform 1150"/>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4" name="Freeform 1151"/>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1115" name="Freeform 1152"/>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16" name="Freeform 1153"/>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1117" name="Rectangle 1154"/>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1118" name="Freeform 1155"/>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1119" name="Freeform 1156"/>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0" name="Freeform 1157"/>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1" name="Freeform 1158"/>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2" name="Freeform 1159"/>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3" name="Rectangle 1160"/>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1124" name="Freeform 1161"/>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5" name="Freeform 1162"/>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6" name="Freeform 1163"/>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7" name="Freeform 1164"/>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28" name="Freeform 1165"/>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129" name="Freeform 1166"/>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0" name="Freeform 1167"/>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1" name="Freeform 1168"/>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2" name="Freeform 1169"/>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3" name="Freeform 1170"/>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1134" name="Freeform 1171"/>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5" name="Freeform 1172"/>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1136" name="Freeform 1173"/>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1069" name="Line 1175"/>
          <p:cNvSpPr>
            <a:spLocks noChangeShapeType="1"/>
          </p:cNvSpPr>
          <p:nvPr/>
        </p:nvSpPr>
        <p:spPr bwMode="auto">
          <a:xfrm flipH="1">
            <a:off x="3876675" y="3048000"/>
            <a:ext cx="619125" cy="377825"/>
          </a:xfrm>
          <a:prstGeom prst="line">
            <a:avLst/>
          </a:prstGeom>
          <a:noFill/>
          <a:ln w="28575">
            <a:solidFill>
              <a:schemeClr val="tx1"/>
            </a:solidFill>
            <a:round/>
            <a:headEnd type="triangle" w="med" len="med"/>
            <a:tailEnd/>
          </a:ln>
        </p:spPr>
        <p:txBody>
          <a:bodyPr wrap="none" anchor="ctr"/>
          <a:lstStyle/>
          <a:p>
            <a:endParaRPr lang="en-CA"/>
          </a:p>
        </p:txBody>
      </p:sp>
      <p:sp>
        <p:nvSpPr>
          <p:cNvPr id="2048" name="Text Box 903"/>
          <p:cNvSpPr txBox="1">
            <a:spLocks noChangeArrowheads="1"/>
          </p:cNvSpPr>
          <p:nvPr/>
        </p:nvSpPr>
        <p:spPr bwMode="auto">
          <a:xfrm>
            <a:off x="7251357" y="1645104"/>
            <a:ext cx="1327608" cy="738664"/>
          </a:xfrm>
          <a:prstGeom prst="rect">
            <a:avLst/>
          </a:prstGeom>
          <a:noFill/>
          <a:ln w="9525">
            <a:noFill/>
            <a:miter lim="800000"/>
            <a:headEnd/>
            <a:tailEnd/>
          </a:ln>
        </p:spPr>
        <p:txBody>
          <a:bodyPr wrap="none">
            <a:spAutoFit/>
          </a:bodyPr>
          <a:lstStyle/>
          <a:p>
            <a:pPr algn="ctr" eaLnBrk="0" hangingPunct="0">
              <a:buFontTx/>
              <a:buChar char="-"/>
            </a:pPr>
            <a:r>
              <a:rPr lang="en-US" sz="1400" b="1" smtClean="0">
                <a:cs typeface="Tahoma" pitchFamily="34" charset="0"/>
              </a:rPr>
              <a:t>OLAP</a:t>
            </a:r>
          </a:p>
          <a:p>
            <a:pPr algn="ctr" eaLnBrk="0" hangingPunct="0">
              <a:buFontTx/>
              <a:buChar char="-"/>
            </a:pPr>
            <a:r>
              <a:rPr lang="en-US" sz="1400" b="1" smtClean="0">
                <a:cs typeface="Tahoma" pitchFamily="34" charset="0"/>
              </a:rPr>
              <a:t> Dashboards</a:t>
            </a:r>
          </a:p>
          <a:p>
            <a:pPr algn="ctr" eaLnBrk="0" hangingPunct="0">
              <a:buFontTx/>
              <a:buChar char="-"/>
            </a:pPr>
            <a:r>
              <a:rPr lang="en-US" sz="1400" b="1" smtClean="0">
                <a:cs typeface="Tahoma" pitchFamily="34" charset="0"/>
              </a:rPr>
              <a:t> Reporting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lide Number Placeholder 4"/>
          <p:cNvSpPr>
            <a:spLocks noGrp="1"/>
          </p:cNvSpPr>
          <p:nvPr>
            <p:ph type="sldNum" sz="quarter" idx="12"/>
          </p:nvPr>
        </p:nvSpPr>
        <p:spPr/>
        <p:txBody>
          <a:bodyPr/>
          <a:lstStyle/>
          <a:p>
            <a:pPr>
              <a:defRPr/>
            </a:pPr>
            <a:fld id="{C4A98FCC-0636-405C-BD5C-42EC3356A362}" type="slidenum">
              <a:rPr lang="en-US"/>
              <a:pPr>
                <a:defRPr/>
              </a:pPr>
              <a:t>9</a:t>
            </a:fld>
            <a:endParaRPr lang="en-US"/>
          </a:p>
        </p:txBody>
      </p:sp>
      <p:sp>
        <p:nvSpPr>
          <p:cNvPr id="3081" name="Rectangle 2"/>
          <p:cNvSpPr>
            <a:spLocks noGrp="1" noChangeArrowheads="1"/>
          </p:cNvSpPr>
          <p:nvPr>
            <p:ph type="title"/>
          </p:nvPr>
        </p:nvSpPr>
        <p:spPr>
          <a:xfrm>
            <a:off x="0" y="-26988"/>
            <a:ext cx="9144000" cy="1493838"/>
          </a:xfrm>
        </p:spPr>
        <p:txBody>
          <a:bodyPr/>
          <a:lstStyle/>
          <a:p>
            <a:pPr eaLnBrk="1" hangingPunct="1"/>
            <a:r>
              <a:rPr lang="en-US" sz="3200" smtClean="0"/>
              <a:t>Analytical System Architectures</a:t>
            </a:r>
            <a:br>
              <a:rPr lang="en-US" sz="3200" smtClean="0"/>
            </a:br>
            <a:r>
              <a:rPr lang="en-US" sz="2400" i="1" smtClean="0"/>
              <a:t>(ex. without data warehouse)</a:t>
            </a:r>
            <a:endParaRPr lang="en-US" sz="3200" i="1" smtClean="0"/>
          </a:p>
        </p:txBody>
      </p:sp>
      <p:sp>
        <p:nvSpPr>
          <p:cNvPr id="3082" name="Text Box 3"/>
          <p:cNvSpPr txBox="1">
            <a:spLocks noChangeArrowheads="1"/>
          </p:cNvSpPr>
          <p:nvPr/>
        </p:nvSpPr>
        <p:spPr bwMode="auto">
          <a:xfrm>
            <a:off x="627734" y="4826000"/>
            <a:ext cx="1962397" cy="523220"/>
          </a:xfrm>
          <a:prstGeom prst="rect">
            <a:avLst/>
          </a:prstGeom>
          <a:noFill/>
          <a:ln w="9525">
            <a:noFill/>
            <a:miter lim="800000"/>
            <a:headEnd/>
            <a:tailEnd/>
          </a:ln>
        </p:spPr>
        <p:txBody>
          <a:bodyPr wrap="none">
            <a:spAutoFit/>
          </a:bodyPr>
          <a:lstStyle/>
          <a:p>
            <a:pPr algn="ctr" eaLnBrk="0" hangingPunct="0"/>
            <a:r>
              <a:rPr lang="en-US" sz="1400" b="1">
                <a:cs typeface="Tahoma" pitchFamily="34" charset="0"/>
              </a:rPr>
              <a:t>Legacy </a:t>
            </a:r>
            <a:r>
              <a:rPr lang="en-US" sz="1400" b="1" smtClean="0">
                <a:cs typeface="Tahoma" pitchFamily="34" charset="0"/>
              </a:rPr>
              <a:t>transactional</a:t>
            </a:r>
            <a:endParaRPr lang="en-US" sz="1400" b="1">
              <a:cs typeface="Tahoma" pitchFamily="34" charset="0"/>
            </a:endParaRPr>
          </a:p>
          <a:p>
            <a:pPr algn="ctr" eaLnBrk="0" hangingPunct="0"/>
            <a:r>
              <a:rPr lang="en-US" sz="1400" b="1" smtClean="0">
                <a:cs typeface="Tahoma" pitchFamily="34" charset="0"/>
              </a:rPr>
              <a:t>databases</a:t>
            </a:r>
            <a:endParaRPr lang="en-US" sz="1400" b="1">
              <a:cs typeface="Tahoma" pitchFamily="34" charset="0"/>
            </a:endParaRPr>
          </a:p>
        </p:txBody>
      </p:sp>
      <p:sp>
        <p:nvSpPr>
          <p:cNvPr id="3083" name="Text Box 4"/>
          <p:cNvSpPr txBox="1">
            <a:spLocks noChangeArrowheads="1"/>
          </p:cNvSpPr>
          <p:nvPr/>
        </p:nvSpPr>
        <p:spPr bwMode="auto">
          <a:xfrm>
            <a:off x="5707988" y="4991100"/>
            <a:ext cx="1088760" cy="307777"/>
          </a:xfrm>
          <a:prstGeom prst="rect">
            <a:avLst/>
          </a:prstGeom>
          <a:noFill/>
          <a:ln w="9525">
            <a:noFill/>
            <a:miter lim="800000"/>
            <a:headEnd/>
            <a:tailEnd/>
          </a:ln>
        </p:spPr>
        <p:txBody>
          <a:bodyPr wrap="none">
            <a:spAutoFit/>
          </a:bodyPr>
          <a:lstStyle/>
          <a:p>
            <a:pPr algn="ctr" eaLnBrk="0" hangingPunct="0"/>
            <a:r>
              <a:rPr lang="en-US" sz="1400" b="1" smtClean="0">
                <a:cs typeface="Tahoma" pitchFamily="34" charset="0"/>
              </a:rPr>
              <a:t>Datacubes</a:t>
            </a:r>
            <a:endParaRPr lang="en-US" sz="1400" b="1" dirty="0">
              <a:cs typeface="Tahoma" pitchFamily="34" charset="0"/>
            </a:endParaRPr>
          </a:p>
        </p:txBody>
      </p:sp>
      <p:grpSp>
        <p:nvGrpSpPr>
          <p:cNvPr id="3085" name="Group 6"/>
          <p:cNvGrpSpPr>
            <a:grpSpLocks/>
          </p:cNvGrpSpPr>
          <p:nvPr/>
        </p:nvGrpSpPr>
        <p:grpSpPr bwMode="auto">
          <a:xfrm>
            <a:off x="7847013" y="2457450"/>
            <a:ext cx="587375" cy="708025"/>
            <a:chOff x="1876" y="1629"/>
            <a:chExt cx="1574" cy="1652"/>
          </a:xfrm>
        </p:grpSpPr>
        <p:grpSp>
          <p:nvGrpSpPr>
            <p:cNvPr id="3646" name="Group 7"/>
            <p:cNvGrpSpPr>
              <a:grpSpLocks/>
            </p:cNvGrpSpPr>
            <p:nvPr/>
          </p:nvGrpSpPr>
          <p:grpSpPr bwMode="auto">
            <a:xfrm>
              <a:off x="2120" y="2491"/>
              <a:ext cx="1099" cy="457"/>
              <a:chOff x="2120" y="2491"/>
              <a:chExt cx="1099" cy="457"/>
            </a:xfrm>
          </p:grpSpPr>
          <p:sp>
            <p:nvSpPr>
              <p:cNvPr id="3713" name="Freeform 8"/>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3714" name="Freeform 9"/>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5" name="Freeform 10"/>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6" name="Freeform 11"/>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7" name="Freeform 12"/>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8" name="Freeform 13"/>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9" name="Freeform 14"/>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0" name="Freeform 15"/>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1" name="Freeform 16"/>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2" name="Freeform 17"/>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3723" name="Freeform 18"/>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4" name="Freeform 19"/>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5" name="Freeform 20"/>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6" name="Freeform 21"/>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7" name="Freeform 22"/>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8" name="Freeform 23"/>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29" name="Freeform 24"/>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0" name="Freeform 25"/>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1" name="Freeform 26"/>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3732" name="Freeform 27"/>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3" name="Freeform 28"/>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4" name="Freeform 29"/>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5" name="Freeform 30"/>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6" name="Freeform 31"/>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7" name="Freeform 32"/>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8" name="Freeform 33"/>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39" name="Freeform 34"/>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0" name="Freeform 35"/>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1" name="Freeform 36"/>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2" name="Freeform 37"/>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3" name="Freeform 38"/>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4" name="Freeform 39"/>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5" name="Freeform 40"/>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6" name="Freeform 41"/>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7" name="Freeform 42"/>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8" name="Freeform 43"/>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49" name="Freeform 44"/>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0" name="Freeform 45"/>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1" name="Freeform 46"/>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2" name="Freeform 47"/>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3" name="Freeform 48"/>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4" name="Freeform 49"/>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5" name="Freeform 50"/>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6" name="Freeform 51"/>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7" name="Freeform 52"/>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8" name="Freeform 53"/>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59" name="Freeform 54"/>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0" name="Freeform 55"/>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1" name="Freeform 56"/>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2" name="Freeform 57"/>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3" name="Freeform 58"/>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4" name="Freeform 59"/>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5" name="Freeform 60"/>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6" name="Freeform 61"/>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7" name="Freeform 62"/>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8" name="Freeform 63"/>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69" name="Freeform 64"/>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0" name="Freeform 65"/>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1" name="Freeform 66"/>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2" name="Freeform 67"/>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3" name="Freeform 68"/>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4" name="Freeform 69"/>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5" name="Freeform 70"/>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6" name="Freeform 71"/>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7" name="Freeform 72"/>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8" name="Freeform 73"/>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79" name="Freeform 74"/>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0" name="Freeform 75"/>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1" name="Freeform 76"/>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2" name="Freeform 77"/>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3" name="Freeform 78"/>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4" name="Freeform 79"/>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5" name="Freeform 80"/>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6" name="Freeform 81"/>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7" name="Freeform 82"/>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8" name="Freeform 83"/>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89" name="Freeform 84"/>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0" name="Freeform 85"/>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1" name="Freeform 86"/>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2" name="Freeform 87"/>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3" name="Freeform 88"/>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4" name="Freeform 89"/>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5" name="Freeform 90"/>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6" name="Freeform 91"/>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7" name="Freeform 92"/>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8" name="Freeform 93"/>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99" name="Freeform 94"/>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0" name="Freeform 95"/>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1" name="Freeform 96"/>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2" name="Freeform 97"/>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3" name="Freeform 98"/>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4" name="Freeform 99"/>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5" name="Freeform 100"/>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6" name="Freeform 101"/>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7" name="Freeform 102"/>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8" name="Freeform 103"/>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09" name="Freeform 104"/>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0" name="Freeform 105"/>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1" name="Freeform 106"/>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2" name="Freeform 107"/>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3" name="Freeform 108"/>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4" name="Freeform 109"/>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5" name="Freeform 110"/>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6" name="Freeform 111"/>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7" name="Freeform 112"/>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8" name="Freeform 113"/>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19" name="Freeform 114"/>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0" name="Freeform 115"/>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1" name="Freeform 116"/>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2" name="Freeform 117"/>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3" name="Freeform 118"/>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4" name="Freeform 119"/>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5" name="Freeform 120"/>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6" name="Freeform 121"/>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7" name="Freeform 122"/>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8" name="Freeform 123"/>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29" name="Freeform 124"/>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0" name="Freeform 125"/>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1" name="Freeform 126"/>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2" name="Freeform 127"/>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3" name="Freeform 128"/>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4" name="Freeform 129"/>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5" name="Freeform 130"/>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6" name="Freeform 131"/>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7" name="Freeform 132"/>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8" name="Freeform 133"/>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39" name="Freeform 134"/>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0" name="Freeform 135"/>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1" name="Freeform 136"/>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2" name="Freeform 137"/>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3" name="Freeform 138"/>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4" name="Freeform 139"/>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5" name="Freeform 140"/>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6" name="Freeform 141"/>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7" name="Freeform 142"/>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8" name="Freeform 143"/>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49" name="Freeform 144"/>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0" name="Freeform 145"/>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1" name="Freeform 146"/>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2" name="Freeform 147"/>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3" name="Freeform 148"/>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4" name="Freeform 149"/>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5" name="Freeform 150"/>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6" name="Freeform 151"/>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7" name="Freeform 152"/>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8" name="Freeform 153"/>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59" name="Freeform 154"/>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0" name="Freeform 155"/>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1" name="Freeform 156"/>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2" name="Freeform 157"/>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3" name="Freeform 158"/>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4" name="Freeform 159"/>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5" name="Freeform 160"/>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6" name="Freeform 161"/>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7" name="Freeform 162"/>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8" name="Freeform 163"/>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69" name="Freeform 164"/>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0" name="Freeform 165"/>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1" name="Freeform 166"/>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2" name="Freeform 167"/>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3" name="Freeform 168"/>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4" name="Freeform 169"/>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5" name="Freeform 170"/>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6" name="Freeform 171"/>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7" name="Freeform 172"/>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8" name="Freeform 173"/>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79" name="Freeform 174"/>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0" name="Freeform 175"/>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1" name="Freeform 176"/>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2" name="Freeform 177"/>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3" name="Freeform 178"/>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4" name="Freeform 179"/>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5" name="Freeform 180"/>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6" name="Freeform 181"/>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7" name="Freeform 182"/>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8" name="Freeform 183"/>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89" name="Freeform 184"/>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0" name="Freeform 185"/>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1" name="Freeform 186"/>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2" name="Freeform 187"/>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3" name="Freeform 188"/>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4" name="Freeform 189"/>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5" name="Freeform 190"/>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6" name="Freeform 191"/>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7" name="Freeform 192"/>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8" name="Freeform 193"/>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899" name="Freeform 194"/>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0" name="Freeform 195"/>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1" name="Freeform 196"/>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2" name="Freeform 197"/>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3" name="Freeform 198"/>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4" name="Freeform 199"/>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5" name="Freeform 200"/>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6" name="Freeform 201"/>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7" name="Freeform 202"/>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8" name="Freeform 203"/>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09" name="Freeform 204"/>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10" name="Freeform 205"/>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11" name="Freeform 206"/>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912" name="Freeform 207"/>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3647" name="Freeform 208"/>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48" name="Freeform 209"/>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49" name="Freeform 210"/>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0" name="Freeform 211"/>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1" name="Freeform 212"/>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652" name="Freeform 213"/>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3" name="Freeform 214"/>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4" name="Freeform 215"/>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5" name="Freeform 216"/>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6" name="Rectangle 217"/>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3657" name="Freeform 218"/>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8" name="Freeform 219"/>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59" name="Freeform 220"/>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0" name="Freeform 221"/>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1" name="Rectangle 222"/>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3662" name="Freeform 223"/>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663" name="Freeform 224"/>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4" name="Freeform 225"/>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3665" name="Freeform 226"/>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6" name="Freeform 227"/>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7" name="Freeform 228"/>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8" name="Freeform 229"/>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69" name="Freeform 230"/>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0" name="Freeform 231"/>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1" name="Freeform 232"/>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2" name="Freeform 233"/>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3673" name="Freeform 234"/>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4" name="Freeform 235"/>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5" name="Freeform 236"/>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6" name="Freeform 237"/>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7" name="Freeform 238"/>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8" name="Freeform 239"/>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79" name="Freeform 240"/>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0" name="Freeform 241"/>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1" name="Freeform 242"/>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3682" name="Freeform 243"/>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3" name="Freeform 244"/>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4" name="Freeform 245"/>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5" name="Freeform 246"/>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6" name="Freeform 247"/>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7" name="Freeform 248"/>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8" name="Freeform 249"/>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89" name="Freeform 250"/>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0" name="Freeform 251"/>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691" name="Freeform 252"/>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2" name="Freeform 253"/>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3693" name="Rectangle 254"/>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3694" name="Freeform 255"/>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3695" name="Freeform 256"/>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6" name="Freeform 257"/>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7" name="Freeform 258"/>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8" name="Freeform 259"/>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99" name="Rectangle 260"/>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3700" name="Freeform 261"/>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1" name="Freeform 262"/>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2" name="Freeform 263"/>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3" name="Freeform 264"/>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4" name="Freeform 265"/>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705" name="Freeform 266"/>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6" name="Freeform 267"/>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7" name="Freeform 268"/>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8" name="Freeform 269"/>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09" name="Freeform 270"/>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710" name="Freeform 271"/>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1" name="Freeform 272"/>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712" name="Freeform 273"/>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grpSp>
        <p:nvGrpSpPr>
          <p:cNvPr id="3086" name="Group 274"/>
          <p:cNvGrpSpPr>
            <a:grpSpLocks/>
          </p:cNvGrpSpPr>
          <p:nvPr/>
        </p:nvGrpSpPr>
        <p:grpSpPr bwMode="auto">
          <a:xfrm>
            <a:off x="1530350" y="2611438"/>
            <a:ext cx="374650" cy="874712"/>
            <a:chOff x="1440" y="1872"/>
            <a:chExt cx="246" cy="494"/>
          </a:xfrm>
        </p:grpSpPr>
        <p:graphicFrame>
          <p:nvGraphicFramePr>
            <p:cNvPr id="3079" name="Object 275"/>
            <p:cNvGraphicFramePr>
              <a:graphicFrameLocks noChangeAspect="1"/>
            </p:cNvGraphicFramePr>
            <p:nvPr/>
          </p:nvGraphicFramePr>
          <p:xfrm>
            <a:off x="1440" y="1872"/>
            <a:ext cx="246" cy="494"/>
          </p:xfrm>
          <a:graphic>
            <a:graphicData uri="http://schemas.openxmlformats.org/presentationml/2006/ole">
              <p:oleObj spid="_x0000_s3079" name="Clip" r:id="rId3" imgW="620280" imgH="1242360" progId="">
                <p:embed/>
              </p:oleObj>
            </a:graphicData>
          </a:graphic>
        </p:graphicFrame>
        <p:sp>
          <p:nvSpPr>
            <p:cNvPr id="3645" name="Line 276"/>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87" name="Group 277"/>
          <p:cNvGrpSpPr>
            <a:grpSpLocks/>
          </p:cNvGrpSpPr>
          <p:nvPr/>
        </p:nvGrpSpPr>
        <p:grpSpPr bwMode="auto">
          <a:xfrm>
            <a:off x="1001713" y="3136900"/>
            <a:ext cx="374650" cy="871538"/>
            <a:chOff x="1440" y="1872"/>
            <a:chExt cx="246" cy="494"/>
          </a:xfrm>
        </p:grpSpPr>
        <p:graphicFrame>
          <p:nvGraphicFramePr>
            <p:cNvPr id="3078" name="Object 278"/>
            <p:cNvGraphicFramePr>
              <a:graphicFrameLocks noChangeAspect="1"/>
            </p:cNvGraphicFramePr>
            <p:nvPr/>
          </p:nvGraphicFramePr>
          <p:xfrm>
            <a:off x="1440" y="1872"/>
            <a:ext cx="246" cy="494"/>
          </p:xfrm>
          <a:graphic>
            <a:graphicData uri="http://schemas.openxmlformats.org/presentationml/2006/ole">
              <p:oleObj spid="_x0000_s3078" name="Clip" r:id="rId4" imgW="620280" imgH="1242360" progId="">
                <p:embed/>
              </p:oleObj>
            </a:graphicData>
          </a:graphic>
        </p:graphicFrame>
        <p:sp>
          <p:nvSpPr>
            <p:cNvPr id="3644" name="Line 279"/>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88" name="Group 280"/>
          <p:cNvGrpSpPr>
            <a:grpSpLocks/>
          </p:cNvGrpSpPr>
          <p:nvPr/>
        </p:nvGrpSpPr>
        <p:grpSpPr bwMode="auto">
          <a:xfrm>
            <a:off x="1516063" y="3813175"/>
            <a:ext cx="374650" cy="873125"/>
            <a:chOff x="1440" y="1872"/>
            <a:chExt cx="246" cy="494"/>
          </a:xfrm>
        </p:grpSpPr>
        <p:graphicFrame>
          <p:nvGraphicFramePr>
            <p:cNvPr id="3077" name="Object 281"/>
            <p:cNvGraphicFramePr>
              <a:graphicFrameLocks noChangeAspect="1"/>
            </p:cNvGraphicFramePr>
            <p:nvPr/>
          </p:nvGraphicFramePr>
          <p:xfrm>
            <a:off x="1440" y="1872"/>
            <a:ext cx="246" cy="494"/>
          </p:xfrm>
          <a:graphic>
            <a:graphicData uri="http://schemas.openxmlformats.org/presentationml/2006/ole">
              <p:oleObj spid="_x0000_s3077" name="Clip" r:id="rId5" imgW="620280" imgH="1242360" progId="">
                <p:embed/>
              </p:oleObj>
            </a:graphicData>
          </a:graphic>
        </p:graphicFrame>
        <p:sp>
          <p:nvSpPr>
            <p:cNvPr id="3643" name="Line 282"/>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89" name="Group 283"/>
          <p:cNvGrpSpPr>
            <a:grpSpLocks/>
          </p:cNvGrpSpPr>
          <p:nvPr/>
        </p:nvGrpSpPr>
        <p:grpSpPr bwMode="auto">
          <a:xfrm>
            <a:off x="5972175" y="2586038"/>
            <a:ext cx="376238" cy="871537"/>
            <a:chOff x="1440" y="1872"/>
            <a:chExt cx="246" cy="494"/>
          </a:xfrm>
        </p:grpSpPr>
        <p:graphicFrame>
          <p:nvGraphicFramePr>
            <p:cNvPr id="3076" name="Object 284"/>
            <p:cNvGraphicFramePr>
              <a:graphicFrameLocks noChangeAspect="1"/>
            </p:cNvGraphicFramePr>
            <p:nvPr/>
          </p:nvGraphicFramePr>
          <p:xfrm>
            <a:off x="1440" y="1872"/>
            <a:ext cx="246" cy="494"/>
          </p:xfrm>
          <a:graphic>
            <a:graphicData uri="http://schemas.openxmlformats.org/presentationml/2006/ole">
              <p:oleObj spid="_x0000_s3076" name="Clip" r:id="rId6" imgW="620280" imgH="1242360" progId="">
                <p:embed/>
              </p:oleObj>
            </a:graphicData>
          </a:graphic>
        </p:graphicFrame>
        <p:sp>
          <p:nvSpPr>
            <p:cNvPr id="3642" name="Line 285"/>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90" name="Group 286"/>
          <p:cNvGrpSpPr>
            <a:grpSpLocks/>
          </p:cNvGrpSpPr>
          <p:nvPr/>
        </p:nvGrpSpPr>
        <p:grpSpPr bwMode="auto">
          <a:xfrm>
            <a:off x="6369050" y="3279775"/>
            <a:ext cx="376238" cy="871538"/>
            <a:chOff x="1440" y="1872"/>
            <a:chExt cx="246" cy="494"/>
          </a:xfrm>
        </p:grpSpPr>
        <p:graphicFrame>
          <p:nvGraphicFramePr>
            <p:cNvPr id="3075" name="Object 287"/>
            <p:cNvGraphicFramePr>
              <a:graphicFrameLocks noChangeAspect="1"/>
            </p:cNvGraphicFramePr>
            <p:nvPr/>
          </p:nvGraphicFramePr>
          <p:xfrm>
            <a:off x="1440" y="1872"/>
            <a:ext cx="246" cy="494"/>
          </p:xfrm>
          <a:graphic>
            <a:graphicData uri="http://schemas.openxmlformats.org/presentationml/2006/ole">
              <p:oleObj spid="_x0000_s3075" name="Clip" r:id="rId7" imgW="620280" imgH="1242360" progId="">
                <p:embed/>
              </p:oleObj>
            </a:graphicData>
          </a:graphic>
        </p:graphicFrame>
        <p:sp>
          <p:nvSpPr>
            <p:cNvPr id="3641" name="Line 288"/>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91" name="Group 289"/>
          <p:cNvGrpSpPr>
            <a:grpSpLocks/>
          </p:cNvGrpSpPr>
          <p:nvPr/>
        </p:nvGrpSpPr>
        <p:grpSpPr bwMode="auto">
          <a:xfrm>
            <a:off x="5951538" y="3956050"/>
            <a:ext cx="376237" cy="874713"/>
            <a:chOff x="1440" y="1872"/>
            <a:chExt cx="246" cy="494"/>
          </a:xfrm>
        </p:grpSpPr>
        <p:graphicFrame>
          <p:nvGraphicFramePr>
            <p:cNvPr id="3074" name="Object 290"/>
            <p:cNvGraphicFramePr>
              <a:graphicFrameLocks noChangeAspect="1"/>
            </p:cNvGraphicFramePr>
            <p:nvPr/>
          </p:nvGraphicFramePr>
          <p:xfrm>
            <a:off x="1440" y="1872"/>
            <a:ext cx="246" cy="494"/>
          </p:xfrm>
          <a:graphic>
            <a:graphicData uri="http://schemas.openxmlformats.org/presentationml/2006/ole">
              <p:oleObj spid="_x0000_s3074" name="Clip" r:id="rId8" imgW="620280" imgH="1242360" progId="">
                <p:embed/>
              </p:oleObj>
            </a:graphicData>
          </a:graphic>
        </p:graphicFrame>
        <p:sp>
          <p:nvSpPr>
            <p:cNvPr id="3640" name="Line 291"/>
            <p:cNvSpPr>
              <a:spLocks noChangeShapeType="1"/>
            </p:cNvSpPr>
            <p:nvPr/>
          </p:nvSpPr>
          <p:spPr bwMode="auto">
            <a:xfrm>
              <a:off x="1584" y="1872"/>
              <a:ext cx="0" cy="480"/>
            </a:xfrm>
            <a:prstGeom prst="line">
              <a:avLst/>
            </a:prstGeom>
            <a:noFill/>
            <a:ln w="9525">
              <a:solidFill>
                <a:srgbClr val="000000"/>
              </a:solidFill>
              <a:round/>
              <a:headEnd/>
              <a:tailEnd/>
            </a:ln>
          </p:spPr>
          <p:txBody>
            <a:bodyPr wrap="none" anchor="ctr"/>
            <a:lstStyle/>
            <a:p>
              <a:endParaRPr lang="en-CA"/>
            </a:p>
          </p:txBody>
        </p:sp>
      </p:grpSp>
      <p:grpSp>
        <p:nvGrpSpPr>
          <p:cNvPr id="3092" name="Group 292"/>
          <p:cNvGrpSpPr>
            <a:grpSpLocks/>
          </p:cNvGrpSpPr>
          <p:nvPr/>
        </p:nvGrpSpPr>
        <p:grpSpPr bwMode="auto">
          <a:xfrm>
            <a:off x="8256588" y="3314700"/>
            <a:ext cx="587375" cy="709613"/>
            <a:chOff x="1876" y="1629"/>
            <a:chExt cx="1574" cy="1652"/>
          </a:xfrm>
        </p:grpSpPr>
        <p:grpSp>
          <p:nvGrpSpPr>
            <p:cNvPr id="3373" name="Group 293"/>
            <p:cNvGrpSpPr>
              <a:grpSpLocks/>
            </p:cNvGrpSpPr>
            <p:nvPr/>
          </p:nvGrpSpPr>
          <p:grpSpPr bwMode="auto">
            <a:xfrm>
              <a:off x="2120" y="2491"/>
              <a:ext cx="1099" cy="457"/>
              <a:chOff x="2120" y="2491"/>
              <a:chExt cx="1099" cy="457"/>
            </a:xfrm>
          </p:grpSpPr>
          <p:sp>
            <p:nvSpPr>
              <p:cNvPr id="3440" name="Freeform 294"/>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3441" name="Freeform 295"/>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2" name="Freeform 296"/>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3" name="Freeform 297"/>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4" name="Freeform 298"/>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5" name="Freeform 299"/>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6" name="Freeform 300"/>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7" name="Freeform 301"/>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8" name="Freeform 302"/>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49" name="Freeform 303"/>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3450" name="Freeform 304"/>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1" name="Freeform 305"/>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2" name="Freeform 306"/>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3" name="Freeform 307"/>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4" name="Freeform 308"/>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5" name="Freeform 309"/>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6" name="Freeform 310"/>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7" name="Freeform 311"/>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58" name="Freeform 312"/>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3459" name="Freeform 313"/>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0" name="Freeform 314"/>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1" name="Freeform 315"/>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2" name="Freeform 316"/>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3" name="Freeform 317"/>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4" name="Freeform 318"/>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5" name="Freeform 319"/>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6" name="Freeform 320"/>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7" name="Freeform 321"/>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8" name="Freeform 322"/>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69" name="Freeform 323"/>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0" name="Freeform 324"/>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1" name="Freeform 325"/>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2" name="Freeform 326"/>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3" name="Freeform 327"/>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4" name="Freeform 328"/>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5" name="Freeform 329"/>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6" name="Freeform 330"/>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7" name="Freeform 331"/>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8" name="Freeform 332"/>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79" name="Freeform 333"/>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0" name="Freeform 334"/>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1" name="Freeform 335"/>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2" name="Freeform 336"/>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3" name="Freeform 337"/>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4" name="Freeform 338"/>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5" name="Freeform 339"/>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6" name="Freeform 340"/>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7" name="Freeform 341"/>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8" name="Freeform 342"/>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89" name="Freeform 343"/>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0" name="Freeform 344"/>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1" name="Freeform 345"/>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2" name="Freeform 346"/>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3" name="Freeform 347"/>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4" name="Freeform 348"/>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5" name="Freeform 349"/>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6" name="Freeform 350"/>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7" name="Freeform 351"/>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8" name="Freeform 352"/>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99" name="Freeform 353"/>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0" name="Freeform 354"/>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1" name="Freeform 355"/>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2" name="Freeform 356"/>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3" name="Freeform 357"/>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4" name="Freeform 358"/>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5" name="Freeform 359"/>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6" name="Freeform 360"/>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7" name="Freeform 361"/>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8" name="Freeform 362"/>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09" name="Freeform 363"/>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0" name="Freeform 364"/>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1" name="Freeform 365"/>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2" name="Freeform 366"/>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3" name="Freeform 367"/>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4" name="Freeform 368"/>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5" name="Freeform 369"/>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6" name="Freeform 370"/>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7" name="Freeform 371"/>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8" name="Freeform 372"/>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19" name="Freeform 373"/>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0" name="Freeform 374"/>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1" name="Freeform 375"/>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2" name="Freeform 376"/>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3" name="Freeform 377"/>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4" name="Freeform 378"/>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5" name="Freeform 379"/>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6" name="Freeform 380"/>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7" name="Freeform 381"/>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8" name="Freeform 382"/>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29" name="Freeform 383"/>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0" name="Freeform 384"/>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1" name="Freeform 385"/>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2" name="Freeform 386"/>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3" name="Freeform 387"/>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4" name="Freeform 388"/>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5" name="Freeform 389"/>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6" name="Freeform 390"/>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7" name="Freeform 391"/>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8" name="Freeform 392"/>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39" name="Freeform 393"/>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0" name="Freeform 394"/>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1" name="Freeform 395"/>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2" name="Freeform 396"/>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3" name="Freeform 397"/>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4" name="Freeform 398"/>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5" name="Freeform 399"/>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6" name="Freeform 400"/>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7" name="Freeform 401"/>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8" name="Freeform 402"/>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49" name="Freeform 403"/>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0" name="Freeform 404"/>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1" name="Freeform 405"/>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2" name="Freeform 406"/>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3" name="Freeform 407"/>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4" name="Freeform 408"/>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5" name="Freeform 409"/>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6" name="Freeform 410"/>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7" name="Freeform 411"/>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8" name="Freeform 412"/>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59" name="Freeform 413"/>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0" name="Freeform 414"/>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1" name="Freeform 415"/>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2" name="Freeform 416"/>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3" name="Freeform 417"/>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4" name="Freeform 418"/>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5" name="Freeform 419"/>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6" name="Freeform 420"/>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7" name="Freeform 421"/>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8" name="Freeform 422"/>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69" name="Freeform 423"/>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0" name="Freeform 424"/>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1" name="Freeform 425"/>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2" name="Freeform 426"/>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3" name="Freeform 427"/>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4" name="Freeform 428"/>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5" name="Freeform 429"/>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6" name="Freeform 430"/>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7" name="Freeform 431"/>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8" name="Freeform 432"/>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79" name="Freeform 433"/>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0" name="Freeform 434"/>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1" name="Freeform 435"/>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2" name="Freeform 436"/>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3" name="Freeform 437"/>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4" name="Freeform 438"/>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5" name="Freeform 439"/>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6" name="Freeform 440"/>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7" name="Freeform 441"/>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8" name="Freeform 442"/>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89" name="Freeform 443"/>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0" name="Freeform 444"/>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1" name="Freeform 445"/>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2" name="Freeform 446"/>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3" name="Freeform 447"/>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4" name="Freeform 448"/>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5" name="Freeform 449"/>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6" name="Freeform 450"/>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7" name="Freeform 451"/>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8" name="Freeform 452"/>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599" name="Freeform 453"/>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0" name="Freeform 454"/>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1" name="Freeform 455"/>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2" name="Freeform 456"/>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3" name="Freeform 457"/>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4" name="Freeform 458"/>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5" name="Freeform 459"/>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6" name="Freeform 460"/>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7" name="Freeform 461"/>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8" name="Freeform 462"/>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09" name="Freeform 463"/>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0" name="Freeform 464"/>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1" name="Freeform 465"/>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2" name="Freeform 466"/>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3" name="Freeform 467"/>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4" name="Freeform 468"/>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5" name="Freeform 469"/>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6" name="Freeform 470"/>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7" name="Freeform 471"/>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8" name="Freeform 472"/>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19" name="Freeform 473"/>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0" name="Freeform 474"/>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1" name="Freeform 475"/>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2" name="Freeform 476"/>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3" name="Freeform 477"/>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4" name="Freeform 478"/>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5" name="Freeform 479"/>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6" name="Freeform 480"/>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7" name="Freeform 481"/>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8" name="Freeform 482"/>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29" name="Freeform 483"/>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0" name="Freeform 484"/>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1" name="Freeform 485"/>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2" name="Freeform 486"/>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3" name="Freeform 487"/>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4" name="Freeform 488"/>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5" name="Freeform 489"/>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6" name="Freeform 490"/>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7" name="Freeform 491"/>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8" name="Freeform 492"/>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639" name="Freeform 493"/>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3374" name="Freeform 494"/>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5" name="Freeform 495"/>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6" name="Freeform 496"/>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7" name="Freeform 497"/>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8" name="Freeform 498"/>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379" name="Freeform 499"/>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0" name="Freeform 500"/>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1" name="Freeform 501"/>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2" name="Freeform 502"/>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3" name="Rectangle 503"/>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3384" name="Freeform 504"/>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5" name="Freeform 505"/>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6" name="Freeform 506"/>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7" name="Freeform 507"/>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88" name="Rectangle 508"/>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3389" name="Freeform 509"/>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390" name="Freeform 510"/>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1" name="Freeform 511"/>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3392" name="Freeform 512"/>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3" name="Freeform 513"/>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4" name="Freeform 514"/>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5" name="Freeform 515"/>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6" name="Freeform 516"/>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7" name="Freeform 517"/>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8" name="Freeform 518"/>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99" name="Freeform 519"/>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3400" name="Freeform 520"/>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1" name="Freeform 521"/>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2" name="Freeform 522"/>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3" name="Freeform 523"/>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4" name="Freeform 524"/>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5" name="Freeform 525"/>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6" name="Freeform 526"/>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7" name="Freeform 527"/>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08" name="Freeform 528"/>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3409" name="Freeform 529"/>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0" name="Freeform 530"/>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1" name="Freeform 531"/>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2" name="Freeform 532"/>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3" name="Freeform 533"/>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4" name="Freeform 534"/>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5" name="Freeform 535"/>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6" name="Freeform 536"/>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7" name="Freeform 537"/>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418" name="Freeform 538"/>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19" name="Freeform 539"/>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3420" name="Rectangle 540"/>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3421" name="Freeform 541"/>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3422" name="Freeform 542"/>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3" name="Freeform 543"/>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4" name="Freeform 544"/>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5" name="Freeform 545"/>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6" name="Rectangle 546"/>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3427" name="Freeform 547"/>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8" name="Freeform 548"/>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29" name="Freeform 549"/>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0" name="Freeform 550"/>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1" name="Freeform 551"/>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432" name="Freeform 552"/>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3" name="Freeform 553"/>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4" name="Freeform 554"/>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5" name="Freeform 555"/>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6" name="Freeform 556"/>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437" name="Freeform 557"/>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8" name="Freeform 558"/>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439" name="Freeform 559"/>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grpSp>
        <p:nvGrpSpPr>
          <p:cNvPr id="3093" name="Group 560"/>
          <p:cNvGrpSpPr>
            <a:grpSpLocks/>
          </p:cNvGrpSpPr>
          <p:nvPr/>
        </p:nvGrpSpPr>
        <p:grpSpPr bwMode="auto">
          <a:xfrm>
            <a:off x="7815263" y="4122738"/>
            <a:ext cx="587375" cy="708025"/>
            <a:chOff x="1876" y="1629"/>
            <a:chExt cx="1574" cy="1652"/>
          </a:xfrm>
        </p:grpSpPr>
        <p:grpSp>
          <p:nvGrpSpPr>
            <p:cNvPr id="3106" name="Group 561"/>
            <p:cNvGrpSpPr>
              <a:grpSpLocks/>
            </p:cNvGrpSpPr>
            <p:nvPr/>
          </p:nvGrpSpPr>
          <p:grpSpPr bwMode="auto">
            <a:xfrm>
              <a:off x="2120" y="2491"/>
              <a:ext cx="1099" cy="457"/>
              <a:chOff x="2120" y="2491"/>
              <a:chExt cx="1099" cy="457"/>
            </a:xfrm>
          </p:grpSpPr>
          <p:sp>
            <p:nvSpPr>
              <p:cNvPr id="3173" name="Freeform 562"/>
              <p:cNvSpPr>
                <a:spLocks/>
              </p:cNvSpPr>
              <p:nvPr/>
            </p:nvSpPr>
            <p:spPr bwMode="auto">
              <a:xfrm>
                <a:off x="2123" y="2608"/>
                <a:ext cx="1093" cy="337"/>
              </a:xfrm>
              <a:custGeom>
                <a:avLst/>
                <a:gdLst>
                  <a:gd name="T0" fmla="*/ 0 w 2186"/>
                  <a:gd name="T1" fmla="*/ 637 h 674"/>
                  <a:gd name="T2" fmla="*/ 0 w 2186"/>
                  <a:gd name="T3" fmla="*/ 33 h 674"/>
                  <a:gd name="T4" fmla="*/ 1 w 2186"/>
                  <a:gd name="T5" fmla="*/ 24 h 674"/>
                  <a:gd name="T6" fmla="*/ 4 w 2186"/>
                  <a:gd name="T7" fmla="*/ 17 h 674"/>
                  <a:gd name="T8" fmla="*/ 7 w 2186"/>
                  <a:gd name="T9" fmla="*/ 11 h 674"/>
                  <a:gd name="T10" fmla="*/ 12 w 2186"/>
                  <a:gd name="T11" fmla="*/ 6 h 674"/>
                  <a:gd name="T12" fmla="*/ 18 w 2186"/>
                  <a:gd name="T13" fmla="*/ 3 h 674"/>
                  <a:gd name="T14" fmla="*/ 26 w 2186"/>
                  <a:gd name="T15" fmla="*/ 1 h 674"/>
                  <a:gd name="T16" fmla="*/ 33 w 2186"/>
                  <a:gd name="T17" fmla="*/ 0 h 674"/>
                  <a:gd name="T18" fmla="*/ 42 w 2186"/>
                  <a:gd name="T19" fmla="*/ 0 h 674"/>
                  <a:gd name="T20" fmla="*/ 2135 w 2186"/>
                  <a:gd name="T21" fmla="*/ 0 h 674"/>
                  <a:gd name="T22" fmla="*/ 2147 w 2186"/>
                  <a:gd name="T23" fmla="*/ 0 h 674"/>
                  <a:gd name="T24" fmla="*/ 2157 w 2186"/>
                  <a:gd name="T25" fmla="*/ 2 h 674"/>
                  <a:gd name="T26" fmla="*/ 2166 w 2186"/>
                  <a:gd name="T27" fmla="*/ 4 h 674"/>
                  <a:gd name="T28" fmla="*/ 2173 w 2186"/>
                  <a:gd name="T29" fmla="*/ 9 h 674"/>
                  <a:gd name="T30" fmla="*/ 2179 w 2186"/>
                  <a:gd name="T31" fmla="*/ 15 h 674"/>
                  <a:gd name="T32" fmla="*/ 2182 w 2186"/>
                  <a:gd name="T33" fmla="*/ 23 h 674"/>
                  <a:gd name="T34" fmla="*/ 2185 w 2186"/>
                  <a:gd name="T35" fmla="*/ 33 h 674"/>
                  <a:gd name="T36" fmla="*/ 2186 w 2186"/>
                  <a:gd name="T37" fmla="*/ 46 h 674"/>
                  <a:gd name="T38" fmla="*/ 2186 w 2186"/>
                  <a:gd name="T39" fmla="*/ 649 h 674"/>
                  <a:gd name="T40" fmla="*/ 2185 w 2186"/>
                  <a:gd name="T41" fmla="*/ 662 h 674"/>
                  <a:gd name="T42" fmla="*/ 2180 w 2186"/>
                  <a:gd name="T43" fmla="*/ 669 h 674"/>
                  <a:gd name="T44" fmla="*/ 2172 w 2186"/>
                  <a:gd name="T45" fmla="*/ 672 h 674"/>
                  <a:gd name="T46" fmla="*/ 2157 w 2186"/>
                  <a:gd name="T47" fmla="*/ 674 h 674"/>
                  <a:gd name="T48" fmla="*/ 38 w 2186"/>
                  <a:gd name="T49" fmla="*/ 674 h 674"/>
                  <a:gd name="T50" fmla="*/ 30 w 2186"/>
                  <a:gd name="T51" fmla="*/ 674 h 674"/>
                  <a:gd name="T52" fmla="*/ 23 w 2186"/>
                  <a:gd name="T53" fmla="*/ 672 h 674"/>
                  <a:gd name="T54" fmla="*/ 18 w 2186"/>
                  <a:gd name="T55" fmla="*/ 671 h 674"/>
                  <a:gd name="T56" fmla="*/ 12 w 2186"/>
                  <a:gd name="T57" fmla="*/ 668 h 674"/>
                  <a:gd name="T58" fmla="*/ 7 w 2186"/>
                  <a:gd name="T59" fmla="*/ 663 h 674"/>
                  <a:gd name="T60" fmla="*/ 4 w 2186"/>
                  <a:gd name="T61" fmla="*/ 656 h 674"/>
                  <a:gd name="T62" fmla="*/ 1 w 2186"/>
                  <a:gd name="T63" fmla="*/ 648 h 674"/>
                  <a:gd name="T64" fmla="*/ 0 w 2186"/>
                  <a:gd name="T65" fmla="*/ 637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6"/>
                  <a:gd name="T100" fmla="*/ 0 h 674"/>
                  <a:gd name="T101" fmla="*/ 2186 w 2186"/>
                  <a:gd name="T102" fmla="*/ 674 h 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6" h="674">
                    <a:moveTo>
                      <a:pt x="0" y="637"/>
                    </a:moveTo>
                    <a:lnTo>
                      <a:pt x="0" y="33"/>
                    </a:lnTo>
                    <a:lnTo>
                      <a:pt x="1" y="24"/>
                    </a:lnTo>
                    <a:lnTo>
                      <a:pt x="4" y="17"/>
                    </a:lnTo>
                    <a:lnTo>
                      <a:pt x="7" y="11"/>
                    </a:lnTo>
                    <a:lnTo>
                      <a:pt x="12" y="6"/>
                    </a:lnTo>
                    <a:lnTo>
                      <a:pt x="18" y="3"/>
                    </a:lnTo>
                    <a:lnTo>
                      <a:pt x="26" y="1"/>
                    </a:lnTo>
                    <a:lnTo>
                      <a:pt x="33" y="0"/>
                    </a:lnTo>
                    <a:lnTo>
                      <a:pt x="42" y="0"/>
                    </a:lnTo>
                    <a:lnTo>
                      <a:pt x="2135" y="0"/>
                    </a:lnTo>
                    <a:lnTo>
                      <a:pt x="2147" y="0"/>
                    </a:lnTo>
                    <a:lnTo>
                      <a:pt x="2157" y="2"/>
                    </a:lnTo>
                    <a:lnTo>
                      <a:pt x="2166" y="4"/>
                    </a:lnTo>
                    <a:lnTo>
                      <a:pt x="2173" y="9"/>
                    </a:lnTo>
                    <a:lnTo>
                      <a:pt x="2179" y="15"/>
                    </a:lnTo>
                    <a:lnTo>
                      <a:pt x="2182" y="23"/>
                    </a:lnTo>
                    <a:lnTo>
                      <a:pt x="2185" y="33"/>
                    </a:lnTo>
                    <a:lnTo>
                      <a:pt x="2186" y="46"/>
                    </a:lnTo>
                    <a:lnTo>
                      <a:pt x="2186" y="649"/>
                    </a:lnTo>
                    <a:lnTo>
                      <a:pt x="2185" y="662"/>
                    </a:lnTo>
                    <a:lnTo>
                      <a:pt x="2180" y="669"/>
                    </a:lnTo>
                    <a:lnTo>
                      <a:pt x="2172" y="672"/>
                    </a:lnTo>
                    <a:lnTo>
                      <a:pt x="2157" y="674"/>
                    </a:lnTo>
                    <a:lnTo>
                      <a:pt x="38" y="674"/>
                    </a:lnTo>
                    <a:lnTo>
                      <a:pt x="30" y="674"/>
                    </a:lnTo>
                    <a:lnTo>
                      <a:pt x="23" y="672"/>
                    </a:lnTo>
                    <a:lnTo>
                      <a:pt x="18" y="671"/>
                    </a:lnTo>
                    <a:lnTo>
                      <a:pt x="12" y="668"/>
                    </a:lnTo>
                    <a:lnTo>
                      <a:pt x="7" y="663"/>
                    </a:lnTo>
                    <a:lnTo>
                      <a:pt x="4" y="656"/>
                    </a:lnTo>
                    <a:lnTo>
                      <a:pt x="1" y="648"/>
                    </a:lnTo>
                    <a:lnTo>
                      <a:pt x="0" y="637"/>
                    </a:lnTo>
                    <a:close/>
                  </a:path>
                </a:pathLst>
              </a:custGeom>
              <a:solidFill>
                <a:srgbClr val="E5E0DD"/>
              </a:solidFill>
              <a:ln w="9525">
                <a:noFill/>
                <a:round/>
                <a:headEnd/>
                <a:tailEnd/>
              </a:ln>
            </p:spPr>
            <p:txBody>
              <a:bodyPr/>
              <a:lstStyle/>
              <a:p>
                <a:pPr eaLnBrk="0" hangingPunct="0"/>
                <a:endParaRPr lang="en-US">
                  <a:cs typeface="Tahoma" pitchFamily="34" charset="0"/>
                </a:endParaRPr>
              </a:p>
            </p:txBody>
          </p:sp>
          <p:sp>
            <p:nvSpPr>
              <p:cNvPr id="3174" name="Freeform 563"/>
              <p:cNvSpPr>
                <a:spLocks/>
              </p:cNvSpPr>
              <p:nvPr/>
            </p:nvSpPr>
            <p:spPr bwMode="auto">
              <a:xfrm>
                <a:off x="2120" y="2624"/>
                <a:ext cx="6" cy="302"/>
              </a:xfrm>
              <a:custGeom>
                <a:avLst/>
                <a:gdLst>
                  <a:gd name="T0" fmla="*/ 0 w 11"/>
                  <a:gd name="T1" fmla="*/ 0 h 604"/>
                  <a:gd name="T2" fmla="*/ 0 w 11"/>
                  <a:gd name="T3" fmla="*/ 0 h 604"/>
                  <a:gd name="T4" fmla="*/ 0 w 11"/>
                  <a:gd name="T5" fmla="*/ 604 h 604"/>
                  <a:gd name="T6" fmla="*/ 11 w 11"/>
                  <a:gd name="T7" fmla="*/ 604 h 604"/>
                  <a:gd name="T8" fmla="*/ 11 w 11"/>
                  <a:gd name="T9" fmla="*/ 0 h 604"/>
                  <a:gd name="T10" fmla="*/ 11 w 11"/>
                  <a:gd name="T11" fmla="*/ 0 h 604"/>
                  <a:gd name="T12" fmla="*/ 0 w 11"/>
                  <a:gd name="T13" fmla="*/ 0 h 604"/>
                  <a:gd name="T14" fmla="*/ 0 60000 65536"/>
                  <a:gd name="T15" fmla="*/ 0 60000 65536"/>
                  <a:gd name="T16" fmla="*/ 0 60000 65536"/>
                  <a:gd name="T17" fmla="*/ 0 60000 65536"/>
                  <a:gd name="T18" fmla="*/ 0 60000 65536"/>
                  <a:gd name="T19" fmla="*/ 0 60000 65536"/>
                  <a:gd name="T20" fmla="*/ 0 60000 65536"/>
                  <a:gd name="T21" fmla="*/ 0 w 11"/>
                  <a:gd name="T22" fmla="*/ 0 h 604"/>
                  <a:gd name="T23" fmla="*/ 11 w 11"/>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4">
                    <a:moveTo>
                      <a:pt x="0" y="0"/>
                    </a:moveTo>
                    <a:lnTo>
                      <a:pt x="0" y="0"/>
                    </a:lnTo>
                    <a:lnTo>
                      <a:pt x="0" y="604"/>
                    </a:lnTo>
                    <a:lnTo>
                      <a:pt x="11" y="60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5" name="Freeform 564"/>
              <p:cNvSpPr>
                <a:spLocks/>
              </p:cNvSpPr>
              <p:nvPr/>
            </p:nvSpPr>
            <p:spPr bwMode="auto">
              <a:xfrm>
                <a:off x="2120" y="2605"/>
                <a:ext cx="24" cy="19"/>
              </a:xfrm>
              <a:custGeom>
                <a:avLst/>
                <a:gdLst>
                  <a:gd name="T0" fmla="*/ 47 w 47"/>
                  <a:gd name="T1" fmla="*/ 0 h 39"/>
                  <a:gd name="T2" fmla="*/ 47 w 47"/>
                  <a:gd name="T3" fmla="*/ 0 h 39"/>
                  <a:gd name="T4" fmla="*/ 38 w 47"/>
                  <a:gd name="T5" fmla="*/ 0 h 39"/>
                  <a:gd name="T6" fmla="*/ 29 w 47"/>
                  <a:gd name="T7" fmla="*/ 1 h 39"/>
                  <a:gd name="T8" fmla="*/ 20 w 47"/>
                  <a:gd name="T9" fmla="*/ 3 h 39"/>
                  <a:gd name="T10" fmla="*/ 13 w 47"/>
                  <a:gd name="T11" fmla="*/ 8 h 39"/>
                  <a:gd name="T12" fmla="*/ 8 w 47"/>
                  <a:gd name="T13" fmla="*/ 14 h 39"/>
                  <a:gd name="T14" fmla="*/ 3 w 47"/>
                  <a:gd name="T15" fmla="*/ 21 h 39"/>
                  <a:gd name="T16" fmla="*/ 1 w 47"/>
                  <a:gd name="T17" fmla="*/ 29 h 39"/>
                  <a:gd name="T18" fmla="*/ 0 w 47"/>
                  <a:gd name="T19" fmla="*/ 39 h 39"/>
                  <a:gd name="T20" fmla="*/ 11 w 47"/>
                  <a:gd name="T21" fmla="*/ 39 h 39"/>
                  <a:gd name="T22" fmla="*/ 12 w 47"/>
                  <a:gd name="T23" fmla="*/ 31 h 39"/>
                  <a:gd name="T24" fmla="*/ 15 w 47"/>
                  <a:gd name="T25" fmla="*/ 25 h 39"/>
                  <a:gd name="T26" fmla="*/ 17 w 47"/>
                  <a:gd name="T27" fmla="*/ 21 h 39"/>
                  <a:gd name="T28" fmla="*/ 20 w 47"/>
                  <a:gd name="T29" fmla="*/ 17 h 39"/>
                  <a:gd name="T30" fmla="*/ 25 w 47"/>
                  <a:gd name="T31" fmla="*/ 15 h 39"/>
                  <a:gd name="T32" fmla="*/ 32 w 47"/>
                  <a:gd name="T33" fmla="*/ 12 h 39"/>
                  <a:gd name="T34" fmla="*/ 38 w 47"/>
                  <a:gd name="T35" fmla="*/ 11 h 39"/>
                  <a:gd name="T36" fmla="*/ 47 w 47"/>
                  <a:gd name="T37" fmla="*/ 11 h 39"/>
                  <a:gd name="T38" fmla="*/ 47 w 47"/>
                  <a:gd name="T39" fmla="*/ 11 h 39"/>
                  <a:gd name="T40" fmla="*/ 47 w 47"/>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47" y="0"/>
                    </a:moveTo>
                    <a:lnTo>
                      <a:pt x="47" y="0"/>
                    </a:lnTo>
                    <a:lnTo>
                      <a:pt x="38" y="0"/>
                    </a:lnTo>
                    <a:lnTo>
                      <a:pt x="29" y="1"/>
                    </a:lnTo>
                    <a:lnTo>
                      <a:pt x="20" y="3"/>
                    </a:lnTo>
                    <a:lnTo>
                      <a:pt x="13" y="8"/>
                    </a:lnTo>
                    <a:lnTo>
                      <a:pt x="8" y="14"/>
                    </a:lnTo>
                    <a:lnTo>
                      <a:pt x="3" y="21"/>
                    </a:lnTo>
                    <a:lnTo>
                      <a:pt x="1" y="29"/>
                    </a:lnTo>
                    <a:lnTo>
                      <a:pt x="0" y="39"/>
                    </a:lnTo>
                    <a:lnTo>
                      <a:pt x="11" y="39"/>
                    </a:lnTo>
                    <a:lnTo>
                      <a:pt x="12" y="31"/>
                    </a:lnTo>
                    <a:lnTo>
                      <a:pt x="15" y="25"/>
                    </a:lnTo>
                    <a:lnTo>
                      <a:pt x="17" y="21"/>
                    </a:lnTo>
                    <a:lnTo>
                      <a:pt x="20" y="17"/>
                    </a:lnTo>
                    <a:lnTo>
                      <a:pt x="25" y="15"/>
                    </a:lnTo>
                    <a:lnTo>
                      <a:pt x="32" y="12"/>
                    </a:lnTo>
                    <a:lnTo>
                      <a:pt x="38" y="11"/>
                    </a:lnTo>
                    <a:lnTo>
                      <a:pt x="47" y="11"/>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6" name="Freeform 565"/>
              <p:cNvSpPr>
                <a:spLocks/>
              </p:cNvSpPr>
              <p:nvPr/>
            </p:nvSpPr>
            <p:spPr bwMode="auto">
              <a:xfrm>
                <a:off x="2144" y="2605"/>
                <a:ext cx="1047" cy="6"/>
              </a:xfrm>
              <a:custGeom>
                <a:avLst/>
                <a:gdLst>
                  <a:gd name="T0" fmla="*/ 2093 w 2093"/>
                  <a:gd name="T1" fmla="*/ 0 h 11"/>
                  <a:gd name="T2" fmla="*/ 2093 w 2093"/>
                  <a:gd name="T3" fmla="*/ 0 h 11"/>
                  <a:gd name="T4" fmla="*/ 0 w 2093"/>
                  <a:gd name="T5" fmla="*/ 0 h 11"/>
                  <a:gd name="T6" fmla="*/ 0 w 2093"/>
                  <a:gd name="T7" fmla="*/ 11 h 11"/>
                  <a:gd name="T8" fmla="*/ 2093 w 2093"/>
                  <a:gd name="T9" fmla="*/ 11 h 11"/>
                  <a:gd name="T10" fmla="*/ 2093 w 2093"/>
                  <a:gd name="T11" fmla="*/ 11 h 11"/>
                  <a:gd name="T12" fmla="*/ 2093 w 2093"/>
                  <a:gd name="T13" fmla="*/ 0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2093" y="0"/>
                    </a:moveTo>
                    <a:lnTo>
                      <a:pt x="2093" y="0"/>
                    </a:lnTo>
                    <a:lnTo>
                      <a:pt x="0" y="0"/>
                    </a:lnTo>
                    <a:lnTo>
                      <a:pt x="0" y="11"/>
                    </a:lnTo>
                    <a:lnTo>
                      <a:pt x="2093" y="11"/>
                    </a:lnTo>
                    <a:lnTo>
                      <a:pt x="209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7" name="Freeform 566"/>
              <p:cNvSpPr>
                <a:spLocks/>
              </p:cNvSpPr>
              <p:nvPr/>
            </p:nvSpPr>
            <p:spPr bwMode="auto">
              <a:xfrm>
                <a:off x="3191" y="2605"/>
                <a:ext cx="28" cy="26"/>
              </a:xfrm>
              <a:custGeom>
                <a:avLst/>
                <a:gdLst>
                  <a:gd name="T0" fmla="*/ 56 w 56"/>
                  <a:gd name="T1" fmla="*/ 52 h 52"/>
                  <a:gd name="T2" fmla="*/ 56 w 56"/>
                  <a:gd name="T3" fmla="*/ 52 h 52"/>
                  <a:gd name="T4" fmla="*/ 55 w 56"/>
                  <a:gd name="T5" fmla="*/ 39 h 52"/>
                  <a:gd name="T6" fmla="*/ 53 w 56"/>
                  <a:gd name="T7" fmla="*/ 27 h 52"/>
                  <a:gd name="T8" fmla="*/ 48 w 56"/>
                  <a:gd name="T9" fmla="*/ 17 h 52"/>
                  <a:gd name="T10" fmla="*/ 42 w 56"/>
                  <a:gd name="T11" fmla="*/ 10 h 52"/>
                  <a:gd name="T12" fmla="*/ 33 w 56"/>
                  <a:gd name="T13" fmla="*/ 4 h 52"/>
                  <a:gd name="T14" fmla="*/ 23 w 56"/>
                  <a:gd name="T15" fmla="*/ 2 h 52"/>
                  <a:gd name="T16" fmla="*/ 12 w 56"/>
                  <a:gd name="T17" fmla="*/ 0 h 52"/>
                  <a:gd name="T18" fmla="*/ 0 w 56"/>
                  <a:gd name="T19" fmla="*/ 0 h 52"/>
                  <a:gd name="T20" fmla="*/ 0 w 56"/>
                  <a:gd name="T21" fmla="*/ 11 h 52"/>
                  <a:gd name="T22" fmla="*/ 12 w 56"/>
                  <a:gd name="T23" fmla="*/ 11 h 52"/>
                  <a:gd name="T24" fmla="*/ 21 w 56"/>
                  <a:gd name="T25" fmla="*/ 14 h 52"/>
                  <a:gd name="T26" fmla="*/ 29 w 56"/>
                  <a:gd name="T27" fmla="*/ 16 h 52"/>
                  <a:gd name="T28" fmla="*/ 35 w 56"/>
                  <a:gd name="T29" fmla="*/ 19 h 52"/>
                  <a:gd name="T30" fmla="*/ 39 w 56"/>
                  <a:gd name="T31" fmla="*/ 24 h 52"/>
                  <a:gd name="T32" fmla="*/ 42 w 56"/>
                  <a:gd name="T33" fmla="*/ 30 h 52"/>
                  <a:gd name="T34" fmla="*/ 44 w 56"/>
                  <a:gd name="T35" fmla="*/ 39 h 52"/>
                  <a:gd name="T36" fmla="*/ 45 w 56"/>
                  <a:gd name="T37" fmla="*/ 52 h 52"/>
                  <a:gd name="T38" fmla="*/ 45 w 56"/>
                  <a:gd name="T39" fmla="*/ 52 h 52"/>
                  <a:gd name="T40" fmla="*/ 56 w 56"/>
                  <a:gd name="T41" fmla="*/ 5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56" y="52"/>
                    </a:moveTo>
                    <a:lnTo>
                      <a:pt x="56" y="52"/>
                    </a:lnTo>
                    <a:lnTo>
                      <a:pt x="55" y="39"/>
                    </a:lnTo>
                    <a:lnTo>
                      <a:pt x="53" y="27"/>
                    </a:lnTo>
                    <a:lnTo>
                      <a:pt x="48" y="17"/>
                    </a:lnTo>
                    <a:lnTo>
                      <a:pt x="42" y="10"/>
                    </a:lnTo>
                    <a:lnTo>
                      <a:pt x="33" y="4"/>
                    </a:lnTo>
                    <a:lnTo>
                      <a:pt x="23" y="2"/>
                    </a:lnTo>
                    <a:lnTo>
                      <a:pt x="12" y="0"/>
                    </a:lnTo>
                    <a:lnTo>
                      <a:pt x="0" y="0"/>
                    </a:lnTo>
                    <a:lnTo>
                      <a:pt x="0" y="11"/>
                    </a:lnTo>
                    <a:lnTo>
                      <a:pt x="12" y="11"/>
                    </a:lnTo>
                    <a:lnTo>
                      <a:pt x="21" y="14"/>
                    </a:lnTo>
                    <a:lnTo>
                      <a:pt x="29" y="16"/>
                    </a:lnTo>
                    <a:lnTo>
                      <a:pt x="35" y="19"/>
                    </a:lnTo>
                    <a:lnTo>
                      <a:pt x="39" y="24"/>
                    </a:lnTo>
                    <a:lnTo>
                      <a:pt x="42" y="30"/>
                    </a:lnTo>
                    <a:lnTo>
                      <a:pt x="44" y="39"/>
                    </a:lnTo>
                    <a:lnTo>
                      <a:pt x="45" y="52"/>
                    </a:lnTo>
                    <a:lnTo>
                      <a:pt x="56" y="5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8" name="Freeform 567"/>
              <p:cNvSpPr>
                <a:spLocks/>
              </p:cNvSpPr>
              <p:nvPr/>
            </p:nvSpPr>
            <p:spPr bwMode="auto">
              <a:xfrm>
                <a:off x="3213" y="2631"/>
                <a:ext cx="6" cy="302"/>
              </a:xfrm>
              <a:custGeom>
                <a:avLst/>
                <a:gdLst>
                  <a:gd name="T0" fmla="*/ 11 w 11"/>
                  <a:gd name="T1" fmla="*/ 603 h 603"/>
                  <a:gd name="T2" fmla="*/ 11 w 11"/>
                  <a:gd name="T3" fmla="*/ 603 h 603"/>
                  <a:gd name="T4" fmla="*/ 11 w 11"/>
                  <a:gd name="T5" fmla="*/ 0 h 603"/>
                  <a:gd name="T6" fmla="*/ 0 w 11"/>
                  <a:gd name="T7" fmla="*/ 0 h 603"/>
                  <a:gd name="T8" fmla="*/ 0 w 11"/>
                  <a:gd name="T9" fmla="*/ 603 h 603"/>
                  <a:gd name="T10" fmla="*/ 0 w 11"/>
                  <a:gd name="T11" fmla="*/ 603 h 603"/>
                  <a:gd name="T12" fmla="*/ 11 w 11"/>
                  <a:gd name="T13" fmla="*/ 603 h 603"/>
                  <a:gd name="T14" fmla="*/ 0 60000 65536"/>
                  <a:gd name="T15" fmla="*/ 0 60000 65536"/>
                  <a:gd name="T16" fmla="*/ 0 60000 65536"/>
                  <a:gd name="T17" fmla="*/ 0 60000 65536"/>
                  <a:gd name="T18" fmla="*/ 0 60000 65536"/>
                  <a:gd name="T19" fmla="*/ 0 60000 65536"/>
                  <a:gd name="T20" fmla="*/ 0 60000 65536"/>
                  <a:gd name="T21" fmla="*/ 0 w 11"/>
                  <a:gd name="T22" fmla="*/ 0 h 603"/>
                  <a:gd name="T23" fmla="*/ 11 w 1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03">
                    <a:moveTo>
                      <a:pt x="11" y="603"/>
                    </a:moveTo>
                    <a:lnTo>
                      <a:pt x="11" y="603"/>
                    </a:lnTo>
                    <a:lnTo>
                      <a:pt x="11" y="0"/>
                    </a:lnTo>
                    <a:lnTo>
                      <a:pt x="0" y="0"/>
                    </a:lnTo>
                    <a:lnTo>
                      <a:pt x="0" y="603"/>
                    </a:lnTo>
                    <a:lnTo>
                      <a:pt x="11" y="6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9" name="Freeform 568"/>
              <p:cNvSpPr>
                <a:spLocks/>
              </p:cNvSpPr>
              <p:nvPr/>
            </p:nvSpPr>
            <p:spPr bwMode="auto">
              <a:xfrm>
                <a:off x="3201" y="2933"/>
                <a:ext cx="18" cy="15"/>
              </a:xfrm>
              <a:custGeom>
                <a:avLst/>
                <a:gdLst>
                  <a:gd name="T0" fmla="*/ 0 w 34"/>
                  <a:gd name="T1" fmla="*/ 30 h 30"/>
                  <a:gd name="T2" fmla="*/ 0 w 34"/>
                  <a:gd name="T3" fmla="*/ 30 h 30"/>
                  <a:gd name="T4" fmla="*/ 16 w 34"/>
                  <a:gd name="T5" fmla="*/ 29 h 30"/>
                  <a:gd name="T6" fmla="*/ 26 w 34"/>
                  <a:gd name="T7" fmla="*/ 25 h 30"/>
                  <a:gd name="T8" fmla="*/ 33 w 34"/>
                  <a:gd name="T9" fmla="*/ 14 h 30"/>
                  <a:gd name="T10" fmla="*/ 34 w 34"/>
                  <a:gd name="T11" fmla="*/ 0 h 30"/>
                  <a:gd name="T12" fmla="*/ 23 w 34"/>
                  <a:gd name="T13" fmla="*/ 0 h 30"/>
                  <a:gd name="T14" fmla="*/ 22 w 34"/>
                  <a:gd name="T15" fmla="*/ 12 h 30"/>
                  <a:gd name="T16" fmla="*/ 20 w 34"/>
                  <a:gd name="T17" fmla="*/ 15 h 30"/>
                  <a:gd name="T18" fmla="*/ 14 w 34"/>
                  <a:gd name="T19" fmla="*/ 18 h 30"/>
                  <a:gd name="T20" fmla="*/ 0 w 34"/>
                  <a:gd name="T21" fmla="*/ 19 h 30"/>
                  <a:gd name="T22" fmla="*/ 0 w 34"/>
                  <a:gd name="T23" fmla="*/ 19 h 30"/>
                  <a:gd name="T24" fmla="*/ 0 w 34"/>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0"/>
                  <a:gd name="T41" fmla="*/ 34 w 3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0">
                    <a:moveTo>
                      <a:pt x="0" y="30"/>
                    </a:moveTo>
                    <a:lnTo>
                      <a:pt x="0" y="30"/>
                    </a:lnTo>
                    <a:lnTo>
                      <a:pt x="16" y="29"/>
                    </a:lnTo>
                    <a:lnTo>
                      <a:pt x="26" y="25"/>
                    </a:lnTo>
                    <a:lnTo>
                      <a:pt x="33" y="14"/>
                    </a:lnTo>
                    <a:lnTo>
                      <a:pt x="34" y="0"/>
                    </a:lnTo>
                    <a:lnTo>
                      <a:pt x="23" y="0"/>
                    </a:lnTo>
                    <a:lnTo>
                      <a:pt x="22" y="12"/>
                    </a:lnTo>
                    <a:lnTo>
                      <a:pt x="20" y="15"/>
                    </a:lnTo>
                    <a:lnTo>
                      <a:pt x="14" y="18"/>
                    </a:lnTo>
                    <a:lnTo>
                      <a:pt x="0" y="19"/>
                    </a:lnTo>
                    <a:lnTo>
                      <a:pt x="0" y="3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0" name="Freeform 569"/>
              <p:cNvSpPr>
                <a:spLocks/>
              </p:cNvSpPr>
              <p:nvPr/>
            </p:nvSpPr>
            <p:spPr bwMode="auto">
              <a:xfrm>
                <a:off x="2142" y="2942"/>
                <a:ext cx="1059" cy="6"/>
              </a:xfrm>
              <a:custGeom>
                <a:avLst/>
                <a:gdLst>
                  <a:gd name="T0" fmla="*/ 0 w 2119"/>
                  <a:gd name="T1" fmla="*/ 11 h 11"/>
                  <a:gd name="T2" fmla="*/ 0 w 2119"/>
                  <a:gd name="T3" fmla="*/ 11 h 11"/>
                  <a:gd name="T4" fmla="*/ 2119 w 2119"/>
                  <a:gd name="T5" fmla="*/ 11 h 11"/>
                  <a:gd name="T6" fmla="*/ 2119 w 2119"/>
                  <a:gd name="T7" fmla="*/ 0 h 11"/>
                  <a:gd name="T8" fmla="*/ 0 w 2119"/>
                  <a:gd name="T9" fmla="*/ 0 h 11"/>
                  <a:gd name="T10" fmla="*/ 0 w 2119"/>
                  <a:gd name="T11" fmla="*/ 0 h 11"/>
                  <a:gd name="T12" fmla="*/ 0 w 2119"/>
                  <a:gd name="T13" fmla="*/ 11 h 11"/>
                  <a:gd name="T14" fmla="*/ 0 60000 65536"/>
                  <a:gd name="T15" fmla="*/ 0 60000 65536"/>
                  <a:gd name="T16" fmla="*/ 0 60000 65536"/>
                  <a:gd name="T17" fmla="*/ 0 60000 65536"/>
                  <a:gd name="T18" fmla="*/ 0 60000 65536"/>
                  <a:gd name="T19" fmla="*/ 0 60000 65536"/>
                  <a:gd name="T20" fmla="*/ 0 60000 65536"/>
                  <a:gd name="T21" fmla="*/ 0 w 2119"/>
                  <a:gd name="T22" fmla="*/ 0 h 11"/>
                  <a:gd name="T23" fmla="*/ 2119 w 211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 h="11">
                    <a:moveTo>
                      <a:pt x="0" y="11"/>
                    </a:moveTo>
                    <a:lnTo>
                      <a:pt x="0" y="11"/>
                    </a:lnTo>
                    <a:lnTo>
                      <a:pt x="2119" y="11"/>
                    </a:lnTo>
                    <a:lnTo>
                      <a:pt x="2119"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1" name="Freeform 570"/>
              <p:cNvSpPr>
                <a:spLocks/>
              </p:cNvSpPr>
              <p:nvPr/>
            </p:nvSpPr>
            <p:spPr bwMode="auto">
              <a:xfrm>
                <a:off x="2120" y="2926"/>
                <a:ext cx="22" cy="22"/>
              </a:xfrm>
              <a:custGeom>
                <a:avLst/>
                <a:gdLst>
                  <a:gd name="T0" fmla="*/ 0 w 43"/>
                  <a:gd name="T1" fmla="*/ 0 h 42"/>
                  <a:gd name="T2" fmla="*/ 0 w 43"/>
                  <a:gd name="T3" fmla="*/ 0 h 42"/>
                  <a:gd name="T4" fmla="*/ 1 w 43"/>
                  <a:gd name="T5" fmla="*/ 11 h 42"/>
                  <a:gd name="T6" fmla="*/ 3 w 43"/>
                  <a:gd name="T7" fmla="*/ 20 h 42"/>
                  <a:gd name="T8" fmla="*/ 8 w 43"/>
                  <a:gd name="T9" fmla="*/ 30 h 42"/>
                  <a:gd name="T10" fmla="*/ 13 w 43"/>
                  <a:gd name="T11" fmla="*/ 35 h 42"/>
                  <a:gd name="T12" fmla="*/ 20 w 43"/>
                  <a:gd name="T13" fmla="*/ 40 h 42"/>
                  <a:gd name="T14" fmla="*/ 28 w 43"/>
                  <a:gd name="T15" fmla="*/ 41 h 42"/>
                  <a:gd name="T16" fmla="*/ 35 w 43"/>
                  <a:gd name="T17" fmla="*/ 42 h 42"/>
                  <a:gd name="T18" fmla="*/ 43 w 43"/>
                  <a:gd name="T19" fmla="*/ 42 h 42"/>
                  <a:gd name="T20" fmla="*/ 43 w 43"/>
                  <a:gd name="T21" fmla="*/ 31 h 42"/>
                  <a:gd name="T22" fmla="*/ 35 w 43"/>
                  <a:gd name="T23" fmla="*/ 31 h 42"/>
                  <a:gd name="T24" fmla="*/ 28 w 43"/>
                  <a:gd name="T25" fmla="*/ 30 h 42"/>
                  <a:gd name="T26" fmla="*/ 25 w 43"/>
                  <a:gd name="T27" fmla="*/ 28 h 42"/>
                  <a:gd name="T28" fmla="*/ 20 w 43"/>
                  <a:gd name="T29" fmla="*/ 26 h 42"/>
                  <a:gd name="T30" fmla="*/ 17 w 43"/>
                  <a:gd name="T31" fmla="*/ 23 h 42"/>
                  <a:gd name="T32" fmla="*/ 15 w 43"/>
                  <a:gd name="T33" fmla="*/ 18 h 42"/>
                  <a:gd name="T34" fmla="*/ 12 w 43"/>
                  <a:gd name="T35" fmla="*/ 11 h 42"/>
                  <a:gd name="T36" fmla="*/ 11 w 43"/>
                  <a:gd name="T37" fmla="*/ 0 h 42"/>
                  <a:gd name="T38" fmla="*/ 11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1" y="11"/>
                    </a:lnTo>
                    <a:lnTo>
                      <a:pt x="3" y="20"/>
                    </a:lnTo>
                    <a:lnTo>
                      <a:pt x="8" y="30"/>
                    </a:lnTo>
                    <a:lnTo>
                      <a:pt x="13" y="35"/>
                    </a:lnTo>
                    <a:lnTo>
                      <a:pt x="20" y="40"/>
                    </a:lnTo>
                    <a:lnTo>
                      <a:pt x="28" y="41"/>
                    </a:lnTo>
                    <a:lnTo>
                      <a:pt x="35" y="42"/>
                    </a:lnTo>
                    <a:lnTo>
                      <a:pt x="43" y="42"/>
                    </a:lnTo>
                    <a:lnTo>
                      <a:pt x="43" y="31"/>
                    </a:lnTo>
                    <a:lnTo>
                      <a:pt x="35" y="31"/>
                    </a:lnTo>
                    <a:lnTo>
                      <a:pt x="28" y="30"/>
                    </a:lnTo>
                    <a:lnTo>
                      <a:pt x="25" y="28"/>
                    </a:lnTo>
                    <a:lnTo>
                      <a:pt x="20" y="26"/>
                    </a:lnTo>
                    <a:lnTo>
                      <a:pt x="17" y="23"/>
                    </a:lnTo>
                    <a:lnTo>
                      <a:pt x="15" y="18"/>
                    </a:lnTo>
                    <a:lnTo>
                      <a:pt x="12" y="11"/>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2" name="Freeform 571"/>
              <p:cNvSpPr>
                <a:spLocks/>
              </p:cNvSpPr>
              <p:nvPr/>
            </p:nvSpPr>
            <p:spPr bwMode="auto">
              <a:xfrm>
                <a:off x="2123" y="2494"/>
                <a:ext cx="1093" cy="137"/>
              </a:xfrm>
              <a:custGeom>
                <a:avLst/>
                <a:gdLst>
                  <a:gd name="T0" fmla="*/ 1 w 2186"/>
                  <a:gd name="T1" fmla="*/ 246 h 275"/>
                  <a:gd name="T2" fmla="*/ 4 w 2186"/>
                  <a:gd name="T3" fmla="*/ 241 h 275"/>
                  <a:gd name="T4" fmla="*/ 10 w 2186"/>
                  <a:gd name="T5" fmla="*/ 231 h 275"/>
                  <a:gd name="T6" fmla="*/ 20 w 2186"/>
                  <a:gd name="T7" fmla="*/ 218 h 275"/>
                  <a:gd name="T8" fmla="*/ 33 w 2186"/>
                  <a:gd name="T9" fmla="*/ 202 h 275"/>
                  <a:gd name="T10" fmla="*/ 46 w 2186"/>
                  <a:gd name="T11" fmla="*/ 182 h 275"/>
                  <a:gd name="T12" fmla="*/ 64 w 2186"/>
                  <a:gd name="T13" fmla="*/ 162 h 275"/>
                  <a:gd name="T14" fmla="*/ 81 w 2186"/>
                  <a:gd name="T15" fmla="*/ 140 h 275"/>
                  <a:gd name="T16" fmla="*/ 99 w 2186"/>
                  <a:gd name="T17" fmla="*/ 118 h 275"/>
                  <a:gd name="T18" fmla="*/ 119 w 2186"/>
                  <a:gd name="T19" fmla="*/ 96 h 275"/>
                  <a:gd name="T20" fmla="*/ 136 w 2186"/>
                  <a:gd name="T21" fmla="*/ 74 h 275"/>
                  <a:gd name="T22" fmla="*/ 154 w 2186"/>
                  <a:gd name="T23" fmla="*/ 55 h 275"/>
                  <a:gd name="T24" fmla="*/ 170 w 2186"/>
                  <a:gd name="T25" fmla="*/ 37 h 275"/>
                  <a:gd name="T26" fmla="*/ 182 w 2186"/>
                  <a:gd name="T27" fmla="*/ 22 h 275"/>
                  <a:gd name="T28" fmla="*/ 193 w 2186"/>
                  <a:gd name="T29" fmla="*/ 11 h 275"/>
                  <a:gd name="T30" fmla="*/ 201 w 2186"/>
                  <a:gd name="T31" fmla="*/ 3 h 275"/>
                  <a:gd name="T32" fmla="*/ 204 w 2186"/>
                  <a:gd name="T33" fmla="*/ 0 h 275"/>
                  <a:gd name="T34" fmla="*/ 1969 w 2186"/>
                  <a:gd name="T35" fmla="*/ 0 h 275"/>
                  <a:gd name="T36" fmla="*/ 1974 w 2186"/>
                  <a:gd name="T37" fmla="*/ 3 h 275"/>
                  <a:gd name="T38" fmla="*/ 1982 w 2186"/>
                  <a:gd name="T39" fmla="*/ 11 h 275"/>
                  <a:gd name="T40" fmla="*/ 1993 w 2186"/>
                  <a:gd name="T41" fmla="*/ 22 h 275"/>
                  <a:gd name="T42" fmla="*/ 2008 w 2186"/>
                  <a:gd name="T43" fmla="*/ 37 h 275"/>
                  <a:gd name="T44" fmla="*/ 2024 w 2186"/>
                  <a:gd name="T45" fmla="*/ 56 h 275"/>
                  <a:gd name="T46" fmla="*/ 2043 w 2186"/>
                  <a:gd name="T47" fmla="*/ 75 h 275"/>
                  <a:gd name="T48" fmla="*/ 2062 w 2186"/>
                  <a:gd name="T49" fmla="*/ 97 h 275"/>
                  <a:gd name="T50" fmla="*/ 2082 w 2186"/>
                  <a:gd name="T51" fmla="*/ 120 h 275"/>
                  <a:gd name="T52" fmla="*/ 2102 w 2186"/>
                  <a:gd name="T53" fmla="*/ 143 h 275"/>
                  <a:gd name="T54" fmla="*/ 2120 w 2186"/>
                  <a:gd name="T55" fmla="*/ 165 h 275"/>
                  <a:gd name="T56" fmla="*/ 2137 w 2186"/>
                  <a:gd name="T57" fmla="*/ 186 h 275"/>
                  <a:gd name="T58" fmla="*/ 2153 w 2186"/>
                  <a:gd name="T59" fmla="*/ 206 h 275"/>
                  <a:gd name="T60" fmla="*/ 2167 w 2186"/>
                  <a:gd name="T61" fmla="*/ 223 h 275"/>
                  <a:gd name="T62" fmla="*/ 2177 w 2186"/>
                  <a:gd name="T63" fmla="*/ 237 h 275"/>
                  <a:gd name="T64" fmla="*/ 2183 w 2186"/>
                  <a:gd name="T65" fmla="*/ 246 h 275"/>
                  <a:gd name="T66" fmla="*/ 2186 w 2186"/>
                  <a:gd name="T67" fmla="*/ 252 h 275"/>
                  <a:gd name="T68" fmla="*/ 2186 w 2186"/>
                  <a:gd name="T69" fmla="*/ 275 h 275"/>
                  <a:gd name="T70" fmla="*/ 2185 w 2186"/>
                  <a:gd name="T71" fmla="*/ 262 h 275"/>
                  <a:gd name="T72" fmla="*/ 2182 w 2186"/>
                  <a:gd name="T73" fmla="*/ 252 h 275"/>
                  <a:gd name="T74" fmla="*/ 2179 w 2186"/>
                  <a:gd name="T75" fmla="*/ 244 h 275"/>
                  <a:gd name="T76" fmla="*/ 2173 w 2186"/>
                  <a:gd name="T77" fmla="*/ 238 h 275"/>
                  <a:gd name="T78" fmla="*/ 2166 w 2186"/>
                  <a:gd name="T79" fmla="*/ 233 h 275"/>
                  <a:gd name="T80" fmla="*/ 2157 w 2186"/>
                  <a:gd name="T81" fmla="*/ 231 h 275"/>
                  <a:gd name="T82" fmla="*/ 2147 w 2186"/>
                  <a:gd name="T83" fmla="*/ 229 h 275"/>
                  <a:gd name="T84" fmla="*/ 2135 w 2186"/>
                  <a:gd name="T85" fmla="*/ 229 h 275"/>
                  <a:gd name="T86" fmla="*/ 42 w 2186"/>
                  <a:gd name="T87" fmla="*/ 229 h 275"/>
                  <a:gd name="T88" fmla="*/ 33 w 2186"/>
                  <a:gd name="T89" fmla="*/ 229 h 275"/>
                  <a:gd name="T90" fmla="*/ 26 w 2186"/>
                  <a:gd name="T91" fmla="*/ 230 h 275"/>
                  <a:gd name="T92" fmla="*/ 18 w 2186"/>
                  <a:gd name="T93" fmla="*/ 232 h 275"/>
                  <a:gd name="T94" fmla="*/ 12 w 2186"/>
                  <a:gd name="T95" fmla="*/ 235 h 275"/>
                  <a:gd name="T96" fmla="*/ 7 w 2186"/>
                  <a:gd name="T97" fmla="*/ 240 h 275"/>
                  <a:gd name="T98" fmla="*/ 4 w 2186"/>
                  <a:gd name="T99" fmla="*/ 246 h 275"/>
                  <a:gd name="T100" fmla="*/ 1 w 2186"/>
                  <a:gd name="T101" fmla="*/ 253 h 275"/>
                  <a:gd name="T102" fmla="*/ 0 w 2186"/>
                  <a:gd name="T103" fmla="*/ 262 h 275"/>
                  <a:gd name="T104" fmla="*/ 1 w 2186"/>
                  <a:gd name="T105" fmla="*/ 246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6"/>
                  <a:gd name="T160" fmla="*/ 0 h 275"/>
                  <a:gd name="T161" fmla="*/ 2186 w 2186"/>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6" h="275">
                    <a:moveTo>
                      <a:pt x="1" y="246"/>
                    </a:moveTo>
                    <a:lnTo>
                      <a:pt x="4" y="241"/>
                    </a:lnTo>
                    <a:lnTo>
                      <a:pt x="10" y="231"/>
                    </a:lnTo>
                    <a:lnTo>
                      <a:pt x="20" y="218"/>
                    </a:lnTo>
                    <a:lnTo>
                      <a:pt x="33" y="202"/>
                    </a:lnTo>
                    <a:lnTo>
                      <a:pt x="46" y="182"/>
                    </a:lnTo>
                    <a:lnTo>
                      <a:pt x="64" y="162"/>
                    </a:lnTo>
                    <a:lnTo>
                      <a:pt x="81" y="140"/>
                    </a:lnTo>
                    <a:lnTo>
                      <a:pt x="99" y="118"/>
                    </a:lnTo>
                    <a:lnTo>
                      <a:pt x="119" y="96"/>
                    </a:lnTo>
                    <a:lnTo>
                      <a:pt x="136" y="74"/>
                    </a:lnTo>
                    <a:lnTo>
                      <a:pt x="154" y="55"/>
                    </a:lnTo>
                    <a:lnTo>
                      <a:pt x="170" y="37"/>
                    </a:lnTo>
                    <a:lnTo>
                      <a:pt x="182" y="22"/>
                    </a:lnTo>
                    <a:lnTo>
                      <a:pt x="193" y="11"/>
                    </a:lnTo>
                    <a:lnTo>
                      <a:pt x="201" y="3"/>
                    </a:lnTo>
                    <a:lnTo>
                      <a:pt x="204" y="0"/>
                    </a:lnTo>
                    <a:lnTo>
                      <a:pt x="1969" y="0"/>
                    </a:lnTo>
                    <a:lnTo>
                      <a:pt x="1974" y="3"/>
                    </a:lnTo>
                    <a:lnTo>
                      <a:pt x="1982" y="11"/>
                    </a:lnTo>
                    <a:lnTo>
                      <a:pt x="1993" y="22"/>
                    </a:lnTo>
                    <a:lnTo>
                      <a:pt x="2008" y="37"/>
                    </a:lnTo>
                    <a:lnTo>
                      <a:pt x="2024" y="56"/>
                    </a:lnTo>
                    <a:lnTo>
                      <a:pt x="2043" y="75"/>
                    </a:lnTo>
                    <a:lnTo>
                      <a:pt x="2062" y="97"/>
                    </a:lnTo>
                    <a:lnTo>
                      <a:pt x="2082" y="120"/>
                    </a:lnTo>
                    <a:lnTo>
                      <a:pt x="2102" y="143"/>
                    </a:lnTo>
                    <a:lnTo>
                      <a:pt x="2120" y="165"/>
                    </a:lnTo>
                    <a:lnTo>
                      <a:pt x="2137" y="186"/>
                    </a:lnTo>
                    <a:lnTo>
                      <a:pt x="2153" y="206"/>
                    </a:lnTo>
                    <a:lnTo>
                      <a:pt x="2167" y="223"/>
                    </a:lnTo>
                    <a:lnTo>
                      <a:pt x="2177" y="237"/>
                    </a:lnTo>
                    <a:lnTo>
                      <a:pt x="2183" y="246"/>
                    </a:lnTo>
                    <a:lnTo>
                      <a:pt x="2186" y="252"/>
                    </a:lnTo>
                    <a:lnTo>
                      <a:pt x="2186" y="275"/>
                    </a:lnTo>
                    <a:lnTo>
                      <a:pt x="2185" y="262"/>
                    </a:lnTo>
                    <a:lnTo>
                      <a:pt x="2182" y="252"/>
                    </a:lnTo>
                    <a:lnTo>
                      <a:pt x="2179" y="244"/>
                    </a:lnTo>
                    <a:lnTo>
                      <a:pt x="2173" y="238"/>
                    </a:lnTo>
                    <a:lnTo>
                      <a:pt x="2166" y="233"/>
                    </a:lnTo>
                    <a:lnTo>
                      <a:pt x="2157" y="231"/>
                    </a:lnTo>
                    <a:lnTo>
                      <a:pt x="2147" y="229"/>
                    </a:lnTo>
                    <a:lnTo>
                      <a:pt x="2135" y="229"/>
                    </a:lnTo>
                    <a:lnTo>
                      <a:pt x="42" y="229"/>
                    </a:lnTo>
                    <a:lnTo>
                      <a:pt x="33" y="229"/>
                    </a:lnTo>
                    <a:lnTo>
                      <a:pt x="26" y="230"/>
                    </a:lnTo>
                    <a:lnTo>
                      <a:pt x="18" y="232"/>
                    </a:lnTo>
                    <a:lnTo>
                      <a:pt x="12" y="235"/>
                    </a:lnTo>
                    <a:lnTo>
                      <a:pt x="7" y="240"/>
                    </a:lnTo>
                    <a:lnTo>
                      <a:pt x="4" y="246"/>
                    </a:lnTo>
                    <a:lnTo>
                      <a:pt x="1" y="253"/>
                    </a:lnTo>
                    <a:lnTo>
                      <a:pt x="0" y="262"/>
                    </a:lnTo>
                    <a:lnTo>
                      <a:pt x="1" y="246"/>
                    </a:lnTo>
                    <a:close/>
                  </a:path>
                </a:pathLst>
              </a:custGeom>
              <a:solidFill>
                <a:srgbClr val="B5A59E"/>
              </a:solidFill>
              <a:ln w="9525">
                <a:noFill/>
                <a:round/>
                <a:headEnd/>
                <a:tailEnd/>
              </a:ln>
            </p:spPr>
            <p:txBody>
              <a:bodyPr/>
              <a:lstStyle/>
              <a:p>
                <a:pPr eaLnBrk="0" hangingPunct="0"/>
                <a:endParaRPr lang="en-US">
                  <a:cs typeface="Tahoma" pitchFamily="34" charset="0"/>
                </a:endParaRPr>
              </a:p>
            </p:txBody>
          </p:sp>
          <p:sp>
            <p:nvSpPr>
              <p:cNvPr id="3183" name="Freeform 572"/>
              <p:cNvSpPr>
                <a:spLocks/>
              </p:cNvSpPr>
              <p:nvPr/>
            </p:nvSpPr>
            <p:spPr bwMode="auto">
              <a:xfrm>
                <a:off x="2121" y="2491"/>
                <a:ext cx="104" cy="125"/>
              </a:xfrm>
              <a:custGeom>
                <a:avLst/>
                <a:gdLst>
                  <a:gd name="T0" fmla="*/ 208 w 208"/>
                  <a:gd name="T1" fmla="*/ 0 h 251"/>
                  <a:gd name="T2" fmla="*/ 208 w 208"/>
                  <a:gd name="T3" fmla="*/ 0 h 251"/>
                  <a:gd name="T4" fmla="*/ 201 w 208"/>
                  <a:gd name="T5" fmla="*/ 3 h 251"/>
                  <a:gd name="T6" fmla="*/ 193 w 208"/>
                  <a:gd name="T7" fmla="*/ 12 h 251"/>
                  <a:gd name="T8" fmla="*/ 182 w 208"/>
                  <a:gd name="T9" fmla="*/ 24 h 251"/>
                  <a:gd name="T10" fmla="*/ 169 w 208"/>
                  <a:gd name="T11" fmla="*/ 39 h 251"/>
                  <a:gd name="T12" fmla="*/ 153 w 208"/>
                  <a:gd name="T13" fmla="*/ 56 h 251"/>
                  <a:gd name="T14" fmla="*/ 136 w 208"/>
                  <a:gd name="T15" fmla="*/ 76 h 251"/>
                  <a:gd name="T16" fmla="*/ 118 w 208"/>
                  <a:gd name="T17" fmla="*/ 98 h 251"/>
                  <a:gd name="T18" fmla="*/ 99 w 208"/>
                  <a:gd name="T19" fmla="*/ 120 h 251"/>
                  <a:gd name="T20" fmla="*/ 80 w 208"/>
                  <a:gd name="T21" fmla="*/ 141 h 251"/>
                  <a:gd name="T22" fmla="*/ 63 w 208"/>
                  <a:gd name="T23" fmla="*/ 163 h 251"/>
                  <a:gd name="T24" fmla="*/ 46 w 208"/>
                  <a:gd name="T25" fmla="*/ 184 h 251"/>
                  <a:gd name="T26" fmla="*/ 32 w 208"/>
                  <a:gd name="T27" fmla="*/ 204 h 251"/>
                  <a:gd name="T28" fmla="*/ 19 w 208"/>
                  <a:gd name="T29" fmla="*/ 220 h 251"/>
                  <a:gd name="T30" fmla="*/ 9 w 208"/>
                  <a:gd name="T31" fmla="*/ 232 h 251"/>
                  <a:gd name="T32" fmla="*/ 3 w 208"/>
                  <a:gd name="T33" fmla="*/ 244 h 251"/>
                  <a:gd name="T34" fmla="*/ 0 w 208"/>
                  <a:gd name="T35" fmla="*/ 251 h 251"/>
                  <a:gd name="T36" fmla="*/ 11 w 208"/>
                  <a:gd name="T37" fmla="*/ 251 h 251"/>
                  <a:gd name="T38" fmla="*/ 12 w 208"/>
                  <a:gd name="T39" fmla="*/ 249 h 251"/>
                  <a:gd name="T40" fmla="*/ 18 w 208"/>
                  <a:gd name="T41" fmla="*/ 239 h 251"/>
                  <a:gd name="T42" fmla="*/ 28 w 208"/>
                  <a:gd name="T43" fmla="*/ 227 h 251"/>
                  <a:gd name="T44" fmla="*/ 41 w 208"/>
                  <a:gd name="T45" fmla="*/ 211 h 251"/>
                  <a:gd name="T46" fmla="*/ 55 w 208"/>
                  <a:gd name="T47" fmla="*/ 191 h 251"/>
                  <a:gd name="T48" fmla="*/ 72 w 208"/>
                  <a:gd name="T49" fmla="*/ 170 h 251"/>
                  <a:gd name="T50" fmla="*/ 90 w 208"/>
                  <a:gd name="T51" fmla="*/ 148 h 251"/>
                  <a:gd name="T52" fmla="*/ 108 w 208"/>
                  <a:gd name="T53" fmla="*/ 126 h 251"/>
                  <a:gd name="T54" fmla="*/ 128 w 208"/>
                  <a:gd name="T55" fmla="*/ 105 h 251"/>
                  <a:gd name="T56" fmla="*/ 145 w 208"/>
                  <a:gd name="T57" fmla="*/ 83 h 251"/>
                  <a:gd name="T58" fmla="*/ 162 w 208"/>
                  <a:gd name="T59" fmla="*/ 63 h 251"/>
                  <a:gd name="T60" fmla="*/ 178 w 208"/>
                  <a:gd name="T61" fmla="*/ 46 h 251"/>
                  <a:gd name="T62" fmla="*/ 191 w 208"/>
                  <a:gd name="T63" fmla="*/ 31 h 251"/>
                  <a:gd name="T64" fmla="*/ 200 w 208"/>
                  <a:gd name="T65" fmla="*/ 19 h 251"/>
                  <a:gd name="T66" fmla="*/ 208 w 208"/>
                  <a:gd name="T67" fmla="*/ 12 h 251"/>
                  <a:gd name="T68" fmla="*/ 208 w 208"/>
                  <a:gd name="T69" fmla="*/ 11 h 251"/>
                  <a:gd name="T70" fmla="*/ 208 w 208"/>
                  <a:gd name="T71" fmla="*/ 11 h 251"/>
                  <a:gd name="T72" fmla="*/ 208 w 208"/>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51"/>
                  <a:gd name="T113" fmla="*/ 208 w 208"/>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51">
                    <a:moveTo>
                      <a:pt x="208" y="0"/>
                    </a:moveTo>
                    <a:lnTo>
                      <a:pt x="208" y="0"/>
                    </a:lnTo>
                    <a:lnTo>
                      <a:pt x="201" y="3"/>
                    </a:lnTo>
                    <a:lnTo>
                      <a:pt x="193" y="12"/>
                    </a:lnTo>
                    <a:lnTo>
                      <a:pt x="182" y="24"/>
                    </a:lnTo>
                    <a:lnTo>
                      <a:pt x="169" y="39"/>
                    </a:lnTo>
                    <a:lnTo>
                      <a:pt x="153" y="56"/>
                    </a:lnTo>
                    <a:lnTo>
                      <a:pt x="136" y="76"/>
                    </a:lnTo>
                    <a:lnTo>
                      <a:pt x="118" y="98"/>
                    </a:lnTo>
                    <a:lnTo>
                      <a:pt x="99" y="120"/>
                    </a:lnTo>
                    <a:lnTo>
                      <a:pt x="80" y="141"/>
                    </a:lnTo>
                    <a:lnTo>
                      <a:pt x="63" y="163"/>
                    </a:lnTo>
                    <a:lnTo>
                      <a:pt x="46" y="184"/>
                    </a:lnTo>
                    <a:lnTo>
                      <a:pt x="32" y="204"/>
                    </a:lnTo>
                    <a:lnTo>
                      <a:pt x="19" y="220"/>
                    </a:lnTo>
                    <a:lnTo>
                      <a:pt x="9" y="232"/>
                    </a:lnTo>
                    <a:lnTo>
                      <a:pt x="3" y="244"/>
                    </a:lnTo>
                    <a:lnTo>
                      <a:pt x="0" y="251"/>
                    </a:lnTo>
                    <a:lnTo>
                      <a:pt x="11" y="251"/>
                    </a:lnTo>
                    <a:lnTo>
                      <a:pt x="12" y="249"/>
                    </a:lnTo>
                    <a:lnTo>
                      <a:pt x="18" y="239"/>
                    </a:lnTo>
                    <a:lnTo>
                      <a:pt x="28" y="227"/>
                    </a:lnTo>
                    <a:lnTo>
                      <a:pt x="41" y="211"/>
                    </a:lnTo>
                    <a:lnTo>
                      <a:pt x="55" y="191"/>
                    </a:lnTo>
                    <a:lnTo>
                      <a:pt x="72" y="170"/>
                    </a:lnTo>
                    <a:lnTo>
                      <a:pt x="90" y="148"/>
                    </a:lnTo>
                    <a:lnTo>
                      <a:pt x="108" y="126"/>
                    </a:lnTo>
                    <a:lnTo>
                      <a:pt x="128" y="105"/>
                    </a:lnTo>
                    <a:lnTo>
                      <a:pt x="145" y="83"/>
                    </a:lnTo>
                    <a:lnTo>
                      <a:pt x="162" y="63"/>
                    </a:lnTo>
                    <a:lnTo>
                      <a:pt x="178" y="46"/>
                    </a:lnTo>
                    <a:lnTo>
                      <a:pt x="191" y="31"/>
                    </a:lnTo>
                    <a:lnTo>
                      <a:pt x="200" y="19"/>
                    </a:lnTo>
                    <a:lnTo>
                      <a:pt x="208" y="12"/>
                    </a:lnTo>
                    <a:lnTo>
                      <a:pt x="208" y="11"/>
                    </a:lnTo>
                    <a:lnTo>
                      <a:pt x="20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4" name="Freeform 573"/>
              <p:cNvSpPr>
                <a:spLocks/>
              </p:cNvSpPr>
              <p:nvPr/>
            </p:nvSpPr>
            <p:spPr bwMode="auto">
              <a:xfrm>
                <a:off x="2225" y="2491"/>
                <a:ext cx="883" cy="6"/>
              </a:xfrm>
              <a:custGeom>
                <a:avLst/>
                <a:gdLst>
                  <a:gd name="T0" fmla="*/ 1765 w 1765"/>
                  <a:gd name="T1" fmla="*/ 0 h 11"/>
                  <a:gd name="T2" fmla="*/ 1765 w 1765"/>
                  <a:gd name="T3" fmla="*/ 0 h 11"/>
                  <a:gd name="T4" fmla="*/ 0 w 1765"/>
                  <a:gd name="T5" fmla="*/ 0 h 11"/>
                  <a:gd name="T6" fmla="*/ 0 w 1765"/>
                  <a:gd name="T7" fmla="*/ 11 h 11"/>
                  <a:gd name="T8" fmla="*/ 1765 w 1765"/>
                  <a:gd name="T9" fmla="*/ 11 h 11"/>
                  <a:gd name="T10" fmla="*/ 1765 w 1765"/>
                  <a:gd name="T11" fmla="*/ 11 h 11"/>
                  <a:gd name="T12" fmla="*/ 1765 w 1765"/>
                  <a:gd name="T13" fmla="*/ 0 h 11"/>
                  <a:gd name="T14" fmla="*/ 0 60000 65536"/>
                  <a:gd name="T15" fmla="*/ 0 60000 65536"/>
                  <a:gd name="T16" fmla="*/ 0 60000 65536"/>
                  <a:gd name="T17" fmla="*/ 0 60000 65536"/>
                  <a:gd name="T18" fmla="*/ 0 60000 65536"/>
                  <a:gd name="T19" fmla="*/ 0 60000 65536"/>
                  <a:gd name="T20" fmla="*/ 0 60000 65536"/>
                  <a:gd name="T21" fmla="*/ 0 w 1765"/>
                  <a:gd name="T22" fmla="*/ 0 h 11"/>
                  <a:gd name="T23" fmla="*/ 1765 w 176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11">
                    <a:moveTo>
                      <a:pt x="1765" y="0"/>
                    </a:moveTo>
                    <a:lnTo>
                      <a:pt x="1765" y="0"/>
                    </a:lnTo>
                    <a:lnTo>
                      <a:pt x="0" y="0"/>
                    </a:lnTo>
                    <a:lnTo>
                      <a:pt x="0" y="11"/>
                    </a:lnTo>
                    <a:lnTo>
                      <a:pt x="1765" y="11"/>
                    </a:lnTo>
                    <a:lnTo>
                      <a:pt x="176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5" name="Freeform 574"/>
              <p:cNvSpPr>
                <a:spLocks/>
              </p:cNvSpPr>
              <p:nvPr/>
            </p:nvSpPr>
            <p:spPr bwMode="auto">
              <a:xfrm>
                <a:off x="3108" y="2491"/>
                <a:ext cx="111" cy="128"/>
              </a:xfrm>
              <a:custGeom>
                <a:avLst/>
                <a:gdLst>
                  <a:gd name="T0" fmla="*/ 222 w 222"/>
                  <a:gd name="T1" fmla="*/ 257 h 257"/>
                  <a:gd name="T2" fmla="*/ 222 w 222"/>
                  <a:gd name="T3" fmla="*/ 257 h 257"/>
                  <a:gd name="T4" fmla="*/ 219 w 222"/>
                  <a:gd name="T5" fmla="*/ 249 h 257"/>
                  <a:gd name="T6" fmla="*/ 212 w 222"/>
                  <a:gd name="T7" fmla="*/ 238 h 257"/>
                  <a:gd name="T8" fmla="*/ 203 w 222"/>
                  <a:gd name="T9" fmla="*/ 224 h 257"/>
                  <a:gd name="T10" fmla="*/ 189 w 222"/>
                  <a:gd name="T11" fmla="*/ 207 h 257"/>
                  <a:gd name="T12" fmla="*/ 173 w 222"/>
                  <a:gd name="T13" fmla="*/ 187 h 257"/>
                  <a:gd name="T14" fmla="*/ 156 w 222"/>
                  <a:gd name="T15" fmla="*/ 167 h 257"/>
                  <a:gd name="T16" fmla="*/ 137 w 222"/>
                  <a:gd name="T17" fmla="*/ 145 h 257"/>
                  <a:gd name="T18" fmla="*/ 118 w 222"/>
                  <a:gd name="T19" fmla="*/ 122 h 257"/>
                  <a:gd name="T20" fmla="*/ 98 w 222"/>
                  <a:gd name="T21" fmla="*/ 99 h 257"/>
                  <a:gd name="T22" fmla="*/ 78 w 222"/>
                  <a:gd name="T23" fmla="*/ 77 h 257"/>
                  <a:gd name="T24" fmla="*/ 60 w 222"/>
                  <a:gd name="T25" fmla="*/ 57 h 257"/>
                  <a:gd name="T26" fmla="*/ 44 w 222"/>
                  <a:gd name="T27" fmla="*/ 39 h 257"/>
                  <a:gd name="T28" fmla="*/ 28 w 222"/>
                  <a:gd name="T29" fmla="*/ 24 h 257"/>
                  <a:gd name="T30" fmla="*/ 16 w 222"/>
                  <a:gd name="T31" fmla="*/ 12 h 257"/>
                  <a:gd name="T32" fmla="*/ 8 w 222"/>
                  <a:gd name="T33" fmla="*/ 3 h 257"/>
                  <a:gd name="T34" fmla="*/ 0 w 222"/>
                  <a:gd name="T35" fmla="*/ 0 h 257"/>
                  <a:gd name="T36" fmla="*/ 0 w 222"/>
                  <a:gd name="T37" fmla="*/ 11 h 257"/>
                  <a:gd name="T38" fmla="*/ 1 w 222"/>
                  <a:gd name="T39" fmla="*/ 12 h 257"/>
                  <a:gd name="T40" fmla="*/ 9 w 222"/>
                  <a:gd name="T41" fmla="*/ 19 h 257"/>
                  <a:gd name="T42" fmla="*/ 21 w 222"/>
                  <a:gd name="T43" fmla="*/ 31 h 257"/>
                  <a:gd name="T44" fmla="*/ 35 w 222"/>
                  <a:gd name="T45" fmla="*/ 46 h 257"/>
                  <a:gd name="T46" fmla="*/ 51 w 222"/>
                  <a:gd name="T47" fmla="*/ 64 h 257"/>
                  <a:gd name="T48" fmla="*/ 69 w 222"/>
                  <a:gd name="T49" fmla="*/ 84 h 257"/>
                  <a:gd name="T50" fmla="*/ 89 w 222"/>
                  <a:gd name="T51" fmla="*/ 106 h 257"/>
                  <a:gd name="T52" fmla="*/ 108 w 222"/>
                  <a:gd name="T53" fmla="*/ 129 h 257"/>
                  <a:gd name="T54" fmla="*/ 128 w 222"/>
                  <a:gd name="T55" fmla="*/ 152 h 257"/>
                  <a:gd name="T56" fmla="*/ 146 w 222"/>
                  <a:gd name="T57" fmla="*/ 174 h 257"/>
                  <a:gd name="T58" fmla="*/ 164 w 222"/>
                  <a:gd name="T59" fmla="*/ 194 h 257"/>
                  <a:gd name="T60" fmla="*/ 180 w 222"/>
                  <a:gd name="T61" fmla="*/ 214 h 257"/>
                  <a:gd name="T62" fmla="*/ 194 w 222"/>
                  <a:gd name="T63" fmla="*/ 231 h 257"/>
                  <a:gd name="T64" fmla="*/ 203 w 222"/>
                  <a:gd name="T65" fmla="*/ 245 h 257"/>
                  <a:gd name="T66" fmla="*/ 210 w 222"/>
                  <a:gd name="T67" fmla="*/ 253 h 257"/>
                  <a:gd name="T68" fmla="*/ 211 w 222"/>
                  <a:gd name="T69" fmla="*/ 257 h 257"/>
                  <a:gd name="T70" fmla="*/ 211 w 222"/>
                  <a:gd name="T71" fmla="*/ 257 h 257"/>
                  <a:gd name="T72" fmla="*/ 222 w 222"/>
                  <a:gd name="T73" fmla="*/ 257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57"/>
                  <a:gd name="T113" fmla="*/ 222 w 222"/>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57">
                    <a:moveTo>
                      <a:pt x="222" y="257"/>
                    </a:moveTo>
                    <a:lnTo>
                      <a:pt x="222" y="257"/>
                    </a:lnTo>
                    <a:lnTo>
                      <a:pt x="219" y="249"/>
                    </a:lnTo>
                    <a:lnTo>
                      <a:pt x="212" y="238"/>
                    </a:lnTo>
                    <a:lnTo>
                      <a:pt x="203" y="224"/>
                    </a:lnTo>
                    <a:lnTo>
                      <a:pt x="189" y="207"/>
                    </a:lnTo>
                    <a:lnTo>
                      <a:pt x="173" y="187"/>
                    </a:lnTo>
                    <a:lnTo>
                      <a:pt x="156" y="167"/>
                    </a:lnTo>
                    <a:lnTo>
                      <a:pt x="137" y="145"/>
                    </a:lnTo>
                    <a:lnTo>
                      <a:pt x="118" y="122"/>
                    </a:lnTo>
                    <a:lnTo>
                      <a:pt x="98" y="99"/>
                    </a:lnTo>
                    <a:lnTo>
                      <a:pt x="78" y="77"/>
                    </a:lnTo>
                    <a:lnTo>
                      <a:pt x="60" y="57"/>
                    </a:lnTo>
                    <a:lnTo>
                      <a:pt x="44" y="39"/>
                    </a:lnTo>
                    <a:lnTo>
                      <a:pt x="28" y="24"/>
                    </a:lnTo>
                    <a:lnTo>
                      <a:pt x="16" y="12"/>
                    </a:lnTo>
                    <a:lnTo>
                      <a:pt x="8" y="3"/>
                    </a:lnTo>
                    <a:lnTo>
                      <a:pt x="0" y="0"/>
                    </a:lnTo>
                    <a:lnTo>
                      <a:pt x="0" y="11"/>
                    </a:lnTo>
                    <a:lnTo>
                      <a:pt x="1" y="12"/>
                    </a:lnTo>
                    <a:lnTo>
                      <a:pt x="9" y="19"/>
                    </a:lnTo>
                    <a:lnTo>
                      <a:pt x="21" y="31"/>
                    </a:lnTo>
                    <a:lnTo>
                      <a:pt x="35" y="46"/>
                    </a:lnTo>
                    <a:lnTo>
                      <a:pt x="51" y="64"/>
                    </a:lnTo>
                    <a:lnTo>
                      <a:pt x="69" y="84"/>
                    </a:lnTo>
                    <a:lnTo>
                      <a:pt x="89" y="106"/>
                    </a:lnTo>
                    <a:lnTo>
                      <a:pt x="108" y="129"/>
                    </a:lnTo>
                    <a:lnTo>
                      <a:pt x="128" y="152"/>
                    </a:lnTo>
                    <a:lnTo>
                      <a:pt x="146" y="174"/>
                    </a:lnTo>
                    <a:lnTo>
                      <a:pt x="164" y="194"/>
                    </a:lnTo>
                    <a:lnTo>
                      <a:pt x="180" y="214"/>
                    </a:lnTo>
                    <a:lnTo>
                      <a:pt x="194" y="231"/>
                    </a:lnTo>
                    <a:lnTo>
                      <a:pt x="203" y="245"/>
                    </a:lnTo>
                    <a:lnTo>
                      <a:pt x="210" y="253"/>
                    </a:lnTo>
                    <a:lnTo>
                      <a:pt x="211" y="257"/>
                    </a:lnTo>
                    <a:lnTo>
                      <a:pt x="222" y="25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6" name="Freeform 575"/>
              <p:cNvSpPr>
                <a:spLocks/>
              </p:cNvSpPr>
              <p:nvPr/>
            </p:nvSpPr>
            <p:spPr bwMode="auto">
              <a:xfrm>
                <a:off x="3213" y="2619"/>
                <a:ext cx="6" cy="12"/>
              </a:xfrm>
              <a:custGeom>
                <a:avLst/>
                <a:gdLst>
                  <a:gd name="T0" fmla="*/ 0 w 11"/>
                  <a:gd name="T1" fmla="*/ 23 h 23"/>
                  <a:gd name="T2" fmla="*/ 11 w 11"/>
                  <a:gd name="T3" fmla="*/ 23 h 23"/>
                  <a:gd name="T4" fmla="*/ 11 w 11"/>
                  <a:gd name="T5" fmla="*/ 0 h 23"/>
                  <a:gd name="T6" fmla="*/ 0 w 11"/>
                  <a:gd name="T7" fmla="*/ 0 h 23"/>
                  <a:gd name="T8" fmla="*/ 0 w 11"/>
                  <a:gd name="T9" fmla="*/ 23 h 23"/>
                  <a:gd name="T10" fmla="*/ 11 w 11"/>
                  <a:gd name="T11" fmla="*/ 23 h 23"/>
                  <a:gd name="T12" fmla="*/ 0 w 11"/>
                  <a:gd name="T13" fmla="*/ 23 h 23"/>
                  <a:gd name="T14" fmla="*/ 0 60000 65536"/>
                  <a:gd name="T15" fmla="*/ 0 60000 65536"/>
                  <a:gd name="T16" fmla="*/ 0 60000 65536"/>
                  <a:gd name="T17" fmla="*/ 0 60000 65536"/>
                  <a:gd name="T18" fmla="*/ 0 60000 65536"/>
                  <a:gd name="T19" fmla="*/ 0 60000 65536"/>
                  <a:gd name="T20" fmla="*/ 0 60000 65536"/>
                  <a:gd name="T21" fmla="*/ 0 w 11"/>
                  <a:gd name="T22" fmla="*/ 0 h 23"/>
                  <a:gd name="T23" fmla="*/ 11 w 1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3">
                    <a:moveTo>
                      <a:pt x="0" y="23"/>
                    </a:moveTo>
                    <a:lnTo>
                      <a:pt x="11" y="23"/>
                    </a:lnTo>
                    <a:lnTo>
                      <a:pt x="11" y="0"/>
                    </a:lnTo>
                    <a:lnTo>
                      <a:pt x="0" y="0"/>
                    </a:lnTo>
                    <a:lnTo>
                      <a:pt x="0" y="23"/>
                    </a:lnTo>
                    <a:lnTo>
                      <a:pt x="11" y="23"/>
                    </a:lnTo>
                    <a:lnTo>
                      <a:pt x="0"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7" name="Freeform 576"/>
              <p:cNvSpPr>
                <a:spLocks/>
              </p:cNvSpPr>
              <p:nvPr/>
            </p:nvSpPr>
            <p:spPr bwMode="auto">
              <a:xfrm>
                <a:off x="3191" y="2605"/>
                <a:ext cx="28" cy="26"/>
              </a:xfrm>
              <a:custGeom>
                <a:avLst/>
                <a:gdLst>
                  <a:gd name="T0" fmla="*/ 0 w 56"/>
                  <a:gd name="T1" fmla="*/ 11 h 52"/>
                  <a:gd name="T2" fmla="*/ 0 w 56"/>
                  <a:gd name="T3" fmla="*/ 11 h 52"/>
                  <a:gd name="T4" fmla="*/ 12 w 56"/>
                  <a:gd name="T5" fmla="*/ 11 h 52"/>
                  <a:gd name="T6" fmla="*/ 21 w 56"/>
                  <a:gd name="T7" fmla="*/ 14 h 52"/>
                  <a:gd name="T8" fmla="*/ 29 w 56"/>
                  <a:gd name="T9" fmla="*/ 16 h 52"/>
                  <a:gd name="T10" fmla="*/ 35 w 56"/>
                  <a:gd name="T11" fmla="*/ 19 h 52"/>
                  <a:gd name="T12" fmla="*/ 39 w 56"/>
                  <a:gd name="T13" fmla="*/ 24 h 52"/>
                  <a:gd name="T14" fmla="*/ 42 w 56"/>
                  <a:gd name="T15" fmla="*/ 30 h 52"/>
                  <a:gd name="T16" fmla="*/ 44 w 56"/>
                  <a:gd name="T17" fmla="*/ 39 h 52"/>
                  <a:gd name="T18" fmla="*/ 45 w 56"/>
                  <a:gd name="T19" fmla="*/ 52 h 52"/>
                  <a:gd name="T20" fmla="*/ 56 w 56"/>
                  <a:gd name="T21" fmla="*/ 52 h 52"/>
                  <a:gd name="T22" fmla="*/ 55 w 56"/>
                  <a:gd name="T23" fmla="*/ 39 h 52"/>
                  <a:gd name="T24" fmla="*/ 53 w 56"/>
                  <a:gd name="T25" fmla="*/ 27 h 52"/>
                  <a:gd name="T26" fmla="*/ 48 w 56"/>
                  <a:gd name="T27" fmla="*/ 17 h 52"/>
                  <a:gd name="T28" fmla="*/ 42 w 56"/>
                  <a:gd name="T29" fmla="*/ 10 h 52"/>
                  <a:gd name="T30" fmla="*/ 33 w 56"/>
                  <a:gd name="T31" fmla="*/ 4 h 52"/>
                  <a:gd name="T32" fmla="*/ 23 w 56"/>
                  <a:gd name="T33" fmla="*/ 2 h 52"/>
                  <a:gd name="T34" fmla="*/ 12 w 56"/>
                  <a:gd name="T35" fmla="*/ 0 h 52"/>
                  <a:gd name="T36" fmla="*/ 0 w 56"/>
                  <a:gd name="T37" fmla="*/ 0 h 52"/>
                  <a:gd name="T38" fmla="*/ 0 w 56"/>
                  <a:gd name="T39" fmla="*/ 0 h 52"/>
                  <a:gd name="T40" fmla="*/ 0 w 56"/>
                  <a:gd name="T41" fmla="*/ 1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2"/>
                  <a:gd name="T65" fmla="*/ 56 w 5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2">
                    <a:moveTo>
                      <a:pt x="0" y="11"/>
                    </a:moveTo>
                    <a:lnTo>
                      <a:pt x="0" y="11"/>
                    </a:lnTo>
                    <a:lnTo>
                      <a:pt x="12" y="11"/>
                    </a:lnTo>
                    <a:lnTo>
                      <a:pt x="21" y="14"/>
                    </a:lnTo>
                    <a:lnTo>
                      <a:pt x="29" y="16"/>
                    </a:lnTo>
                    <a:lnTo>
                      <a:pt x="35" y="19"/>
                    </a:lnTo>
                    <a:lnTo>
                      <a:pt x="39" y="24"/>
                    </a:lnTo>
                    <a:lnTo>
                      <a:pt x="42" y="30"/>
                    </a:lnTo>
                    <a:lnTo>
                      <a:pt x="44" y="39"/>
                    </a:lnTo>
                    <a:lnTo>
                      <a:pt x="45" y="52"/>
                    </a:lnTo>
                    <a:lnTo>
                      <a:pt x="56" y="52"/>
                    </a:lnTo>
                    <a:lnTo>
                      <a:pt x="55" y="39"/>
                    </a:lnTo>
                    <a:lnTo>
                      <a:pt x="53" y="27"/>
                    </a:lnTo>
                    <a:lnTo>
                      <a:pt x="48" y="17"/>
                    </a:lnTo>
                    <a:lnTo>
                      <a:pt x="42" y="10"/>
                    </a:lnTo>
                    <a:lnTo>
                      <a:pt x="33" y="4"/>
                    </a:lnTo>
                    <a:lnTo>
                      <a:pt x="23" y="2"/>
                    </a:lnTo>
                    <a:lnTo>
                      <a:pt x="12"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8" name="Freeform 577"/>
              <p:cNvSpPr>
                <a:spLocks/>
              </p:cNvSpPr>
              <p:nvPr/>
            </p:nvSpPr>
            <p:spPr bwMode="auto">
              <a:xfrm>
                <a:off x="2144" y="2605"/>
                <a:ext cx="1047" cy="6"/>
              </a:xfrm>
              <a:custGeom>
                <a:avLst/>
                <a:gdLst>
                  <a:gd name="T0" fmla="*/ 0 w 2093"/>
                  <a:gd name="T1" fmla="*/ 11 h 11"/>
                  <a:gd name="T2" fmla="*/ 0 w 2093"/>
                  <a:gd name="T3" fmla="*/ 11 h 11"/>
                  <a:gd name="T4" fmla="*/ 2093 w 2093"/>
                  <a:gd name="T5" fmla="*/ 11 h 11"/>
                  <a:gd name="T6" fmla="*/ 2093 w 2093"/>
                  <a:gd name="T7" fmla="*/ 0 h 11"/>
                  <a:gd name="T8" fmla="*/ 0 w 2093"/>
                  <a:gd name="T9" fmla="*/ 0 h 11"/>
                  <a:gd name="T10" fmla="*/ 0 w 2093"/>
                  <a:gd name="T11" fmla="*/ 0 h 11"/>
                  <a:gd name="T12" fmla="*/ 0 w 2093"/>
                  <a:gd name="T13" fmla="*/ 11 h 11"/>
                  <a:gd name="T14" fmla="*/ 0 60000 65536"/>
                  <a:gd name="T15" fmla="*/ 0 60000 65536"/>
                  <a:gd name="T16" fmla="*/ 0 60000 65536"/>
                  <a:gd name="T17" fmla="*/ 0 60000 65536"/>
                  <a:gd name="T18" fmla="*/ 0 60000 65536"/>
                  <a:gd name="T19" fmla="*/ 0 60000 65536"/>
                  <a:gd name="T20" fmla="*/ 0 60000 65536"/>
                  <a:gd name="T21" fmla="*/ 0 w 2093"/>
                  <a:gd name="T22" fmla="*/ 0 h 11"/>
                  <a:gd name="T23" fmla="*/ 2093 w 209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3" h="11">
                    <a:moveTo>
                      <a:pt x="0" y="11"/>
                    </a:moveTo>
                    <a:lnTo>
                      <a:pt x="0" y="11"/>
                    </a:lnTo>
                    <a:lnTo>
                      <a:pt x="2093" y="11"/>
                    </a:lnTo>
                    <a:lnTo>
                      <a:pt x="2093"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89" name="Freeform 578"/>
              <p:cNvSpPr>
                <a:spLocks/>
              </p:cNvSpPr>
              <p:nvPr/>
            </p:nvSpPr>
            <p:spPr bwMode="auto">
              <a:xfrm>
                <a:off x="2120" y="2605"/>
                <a:ext cx="24" cy="19"/>
              </a:xfrm>
              <a:custGeom>
                <a:avLst/>
                <a:gdLst>
                  <a:gd name="T0" fmla="*/ 0 w 47"/>
                  <a:gd name="T1" fmla="*/ 39 h 39"/>
                  <a:gd name="T2" fmla="*/ 11 w 47"/>
                  <a:gd name="T3" fmla="*/ 39 h 39"/>
                  <a:gd name="T4" fmla="*/ 12 w 47"/>
                  <a:gd name="T5" fmla="*/ 31 h 39"/>
                  <a:gd name="T6" fmla="*/ 15 w 47"/>
                  <a:gd name="T7" fmla="*/ 25 h 39"/>
                  <a:gd name="T8" fmla="*/ 17 w 47"/>
                  <a:gd name="T9" fmla="*/ 21 h 39"/>
                  <a:gd name="T10" fmla="*/ 20 w 47"/>
                  <a:gd name="T11" fmla="*/ 17 h 39"/>
                  <a:gd name="T12" fmla="*/ 25 w 47"/>
                  <a:gd name="T13" fmla="*/ 15 h 39"/>
                  <a:gd name="T14" fmla="*/ 32 w 47"/>
                  <a:gd name="T15" fmla="*/ 12 h 39"/>
                  <a:gd name="T16" fmla="*/ 38 w 47"/>
                  <a:gd name="T17" fmla="*/ 11 h 39"/>
                  <a:gd name="T18" fmla="*/ 47 w 47"/>
                  <a:gd name="T19" fmla="*/ 11 h 39"/>
                  <a:gd name="T20" fmla="*/ 47 w 47"/>
                  <a:gd name="T21" fmla="*/ 0 h 39"/>
                  <a:gd name="T22" fmla="*/ 38 w 47"/>
                  <a:gd name="T23" fmla="*/ 0 h 39"/>
                  <a:gd name="T24" fmla="*/ 29 w 47"/>
                  <a:gd name="T25" fmla="*/ 1 h 39"/>
                  <a:gd name="T26" fmla="*/ 20 w 47"/>
                  <a:gd name="T27" fmla="*/ 3 h 39"/>
                  <a:gd name="T28" fmla="*/ 13 w 47"/>
                  <a:gd name="T29" fmla="*/ 8 h 39"/>
                  <a:gd name="T30" fmla="*/ 8 w 47"/>
                  <a:gd name="T31" fmla="*/ 14 h 39"/>
                  <a:gd name="T32" fmla="*/ 3 w 47"/>
                  <a:gd name="T33" fmla="*/ 21 h 39"/>
                  <a:gd name="T34" fmla="*/ 1 w 47"/>
                  <a:gd name="T35" fmla="*/ 29 h 39"/>
                  <a:gd name="T36" fmla="*/ 0 w 47"/>
                  <a:gd name="T37" fmla="*/ 39 h 39"/>
                  <a:gd name="T38" fmla="*/ 11 w 47"/>
                  <a:gd name="T39" fmla="*/ 39 h 39"/>
                  <a:gd name="T40" fmla="*/ 0 w 47"/>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
                  <a:gd name="T65" fmla="*/ 47 w 4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
                    <a:moveTo>
                      <a:pt x="0" y="39"/>
                    </a:moveTo>
                    <a:lnTo>
                      <a:pt x="11" y="39"/>
                    </a:lnTo>
                    <a:lnTo>
                      <a:pt x="12" y="31"/>
                    </a:lnTo>
                    <a:lnTo>
                      <a:pt x="15" y="25"/>
                    </a:lnTo>
                    <a:lnTo>
                      <a:pt x="17" y="21"/>
                    </a:lnTo>
                    <a:lnTo>
                      <a:pt x="20" y="17"/>
                    </a:lnTo>
                    <a:lnTo>
                      <a:pt x="25" y="15"/>
                    </a:lnTo>
                    <a:lnTo>
                      <a:pt x="32" y="12"/>
                    </a:lnTo>
                    <a:lnTo>
                      <a:pt x="38" y="11"/>
                    </a:lnTo>
                    <a:lnTo>
                      <a:pt x="47" y="11"/>
                    </a:lnTo>
                    <a:lnTo>
                      <a:pt x="47" y="0"/>
                    </a:lnTo>
                    <a:lnTo>
                      <a:pt x="38" y="0"/>
                    </a:lnTo>
                    <a:lnTo>
                      <a:pt x="29" y="1"/>
                    </a:lnTo>
                    <a:lnTo>
                      <a:pt x="20" y="3"/>
                    </a:lnTo>
                    <a:lnTo>
                      <a:pt x="13" y="8"/>
                    </a:lnTo>
                    <a:lnTo>
                      <a:pt x="8" y="14"/>
                    </a:lnTo>
                    <a:lnTo>
                      <a:pt x="3" y="21"/>
                    </a:lnTo>
                    <a:lnTo>
                      <a:pt x="1" y="29"/>
                    </a:lnTo>
                    <a:lnTo>
                      <a:pt x="0" y="39"/>
                    </a:lnTo>
                    <a:lnTo>
                      <a:pt x="11" y="39"/>
                    </a:lnTo>
                    <a:lnTo>
                      <a:pt x="0" y="3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0" name="Freeform 579"/>
              <p:cNvSpPr>
                <a:spLocks/>
              </p:cNvSpPr>
              <p:nvPr/>
            </p:nvSpPr>
            <p:spPr bwMode="auto">
              <a:xfrm>
                <a:off x="2120" y="2616"/>
                <a:ext cx="7" cy="8"/>
              </a:xfrm>
              <a:custGeom>
                <a:avLst/>
                <a:gdLst>
                  <a:gd name="T0" fmla="*/ 1 w 12"/>
                  <a:gd name="T1" fmla="*/ 0 h 16"/>
                  <a:gd name="T2" fmla="*/ 1 w 12"/>
                  <a:gd name="T3" fmla="*/ 0 h 16"/>
                  <a:gd name="T4" fmla="*/ 0 w 12"/>
                  <a:gd name="T5" fmla="*/ 16 h 16"/>
                  <a:gd name="T6" fmla="*/ 11 w 12"/>
                  <a:gd name="T7" fmla="*/ 16 h 16"/>
                  <a:gd name="T8" fmla="*/ 12 w 12"/>
                  <a:gd name="T9" fmla="*/ 0 h 16"/>
                  <a:gd name="T10" fmla="*/ 12 w 12"/>
                  <a:gd name="T11" fmla="*/ 0 h 16"/>
                  <a:gd name="T12" fmla="*/ 1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0"/>
                    </a:moveTo>
                    <a:lnTo>
                      <a:pt x="1" y="0"/>
                    </a:lnTo>
                    <a:lnTo>
                      <a:pt x="0" y="16"/>
                    </a:lnTo>
                    <a:lnTo>
                      <a:pt x="11" y="16"/>
                    </a:lnTo>
                    <a:lnTo>
                      <a:pt x="12" y="0"/>
                    </a:lnTo>
                    <a:lnTo>
                      <a:pt x="1"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1" name="Freeform 580"/>
              <p:cNvSpPr>
                <a:spLocks/>
              </p:cNvSpPr>
              <p:nvPr/>
            </p:nvSpPr>
            <p:spPr bwMode="auto">
              <a:xfrm>
                <a:off x="2139" y="2621"/>
                <a:ext cx="1058" cy="199"/>
              </a:xfrm>
              <a:custGeom>
                <a:avLst/>
                <a:gdLst>
                  <a:gd name="T0" fmla="*/ 0 w 2116"/>
                  <a:gd name="T1" fmla="*/ 365 h 399"/>
                  <a:gd name="T2" fmla="*/ 0 w 2116"/>
                  <a:gd name="T3" fmla="*/ 30 h 399"/>
                  <a:gd name="T4" fmla="*/ 1 w 2116"/>
                  <a:gd name="T5" fmla="*/ 22 h 399"/>
                  <a:gd name="T6" fmla="*/ 2 w 2116"/>
                  <a:gd name="T7" fmla="*/ 16 h 399"/>
                  <a:gd name="T8" fmla="*/ 5 w 2116"/>
                  <a:gd name="T9" fmla="*/ 10 h 399"/>
                  <a:gd name="T10" fmla="*/ 10 w 2116"/>
                  <a:gd name="T11" fmla="*/ 7 h 399"/>
                  <a:gd name="T12" fmla="*/ 16 w 2116"/>
                  <a:gd name="T13" fmla="*/ 4 h 399"/>
                  <a:gd name="T14" fmla="*/ 21 w 2116"/>
                  <a:gd name="T15" fmla="*/ 1 h 399"/>
                  <a:gd name="T16" fmla="*/ 30 w 2116"/>
                  <a:gd name="T17" fmla="*/ 0 h 399"/>
                  <a:gd name="T18" fmla="*/ 38 w 2116"/>
                  <a:gd name="T19" fmla="*/ 0 h 399"/>
                  <a:gd name="T20" fmla="*/ 2071 w 2116"/>
                  <a:gd name="T21" fmla="*/ 0 h 399"/>
                  <a:gd name="T22" fmla="*/ 2081 w 2116"/>
                  <a:gd name="T23" fmla="*/ 0 h 399"/>
                  <a:gd name="T24" fmla="*/ 2091 w 2116"/>
                  <a:gd name="T25" fmla="*/ 2 h 399"/>
                  <a:gd name="T26" fmla="*/ 2099 w 2116"/>
                  <a:gd name="T27" fmla="*/ 5 h 399"/>
                  <a:gd name="T28" fmla="*/ 2104 w 2116"/>
                  <a:gd name="T29" fmla="*/ 8 h 399"/>
                  <a:gd name="T30" fmla="*/ 2110 w 2116"/>
                  <a:gd name="T31" fmla="*/ 14 h 399"/>
                  <a:gd name="T32" fmla="*/ 2114 w 2116"/>
                  <a:gd name="T33" fmla="*/ 21 h 399"/>
                  <a:gd name="T34" fmla="*/ 2115 w 2116"/>
                  <a:gd name="T35" fmla="*/ 30 h 399"/>
                  <a:gd name="T36" fmla="*/ 2116 w 2116"/>
                  <a:gd name="T37" fmla="*/ 42 h 399"/>
                  <a:gd name="T38" fmla="*/ 2116 w 2116"/>
                  <a:gd name="T39" fmla="*/ 376 h 399"/>
                  <a:gd name="T40" fmla="*/ 2115 w 2116"/>
                  <a:gd name="T41" fmla="*/ 387 h 399"/>
                  <a:gd name="T42" fmla="*/ 2111 w 2116"/>
                  <a:gd name="T43" fmla="*/ 394 h 399"/>
                  <a:gd name="T44" fmla="*/ 2103 w 2116"/>
                  <a:gd name="T45" fmla="*/ 398 h 399"/>
                  <a:gd name="T46" fmla="*/ 2091 w 2116"/>
                  <a:gd name="T47" fmla="*/ 399 h 399"/>
                  <a:gd name="T48" fmla="*/ 34 w 2116"/>
                  <a:gd name="T49" fmla="*/ 399 h 399"/>
                  <a:gd name="T50" fmla="*/ 27 w 2116"/>
                  <a:gd name="T51" fmla="*/ 399 h 399"/>
                  <a:gd name="T52" fmla="*/ 20 w 2116"/>
                  <a:gd name="T53" fmla="*/ 398 h 399"/>
                  <a:gd name="T54" fmla="*/ 15 w 2116"/>
                  <a:gd name="T55" fmla="*/ 396 h 399"/>
                  <a:gd name="T56" fmla="*/ 10 w 2116"/>
                  <a:gd name="T57" fmla="*/ 393 h 399"/>
                  <a:gd name="T58" fmla="*/ 5 w 2116"/>
                  <a:gd name="T59" fmla="*/ 389 h 399"/>
                  <a:gd name="T60" fmla="*/ 2 w 2116"/>
                  <a:gd name="T61" fmla="*/ 383 h 399"/>
                  <a:gd name="T62" fmla="*/ 1 w 2116"/>
                  <a:gd name="T63" fmla="*/ 376 h 399"/>
                  <a:gd name="T64" fmla="*/ 0 w 2116"/>
                  <a:gd name="T65" fmla="*/ 36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6"/>
                  <a:gd name="T100" fmla="*/ 0 h 399"/>
                  <a:gd name="T101" fmla="*/ 2116 w 2116"/>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6" h="399">
                    <a:moveTo>
                      <a:pt x="0" y="365"/>
                    </a:moveTo>
                    <a:lnTo>
                      <a:pt x="0" y="30"/>
                    </a:lnTo>
                    <a:lnTo>
                      <a:pt x="1" y="22"/>
                    </a:lnTo>
                    <a:lnTo>
                      <a:pt x="2" y="16"/>
                    </a:lnTo>
                    <a:lnTo>
                      <a:pt x="5" y="10"/>
                    </a:lnTo>
                    <a:lnTo>
                      <a:pt x="10" y="7"/>
                    </a:lnTo>
                    <a:lnTo>
                      <a:pt x="16" y="4"/>
                    </a:lnTo>
                    <a:lnTo>
                      <a:pt x="21" y="1"/>
                    </a:lnTo>
                    <a:lnTo>
                      <a:pt x="30" y="0"/>
                    </a:lnTo>
                    <a:lnTo>
                      <a:pt x="38" y="0"/>
                    </a:lnTo>
                    <a:lnTo>
                      <a:pt x="2071" y="0"/>
                    </a:lnTo>
                    <a:lnTo>
                      <a:pt x="2081" y="0"/>
                    </a:lnTo>
                    <a:lnTo>
                      <a:pt x="2091" y="2"/>
                    </a:lnTo>
                    <a:lnTo>
                      <a:pt x="2099" y="5"/>
                    </a:lnTo>
                    <a:lnTo>
                      <a:pt x="2104" y="8"/>
                    </a:lnTo>
                    <a:lnTo>
                      <a:pt x="2110" y="14"/>
                    </a:lnTo>
                    <a:lnTo>
                      <a:pt x="2114" y="21"/>
                    </a:lnTo>
                    <a:lnTo>
                      <a:pt x="2115" y="30"/>
                    </a:lnTo>
                    <a:lnTo>
                      <a:pt x="2116" y="42"/>
                    </a:lnTo>
                    <a:lnTo>
                      <a:pt x="2116" y="376"/>
                    </a:lnTo>
                    <a:lnTo>
                      <a:pt x="2115" y="387"/>
                    </a:lnTo>
                    <a:lnTo>
                      <a:pt x="2111" y="394"/>
                    </a:lnTo>
                    <a:lnTo>
                      <a:pt x="2103" y="398"/>
                    </a:lnTo>
                    <a:lnTo>
                      <a:pt x="2091" y="399"/>
                    </a:lnTo>
                    <a:lnTo>
                      <a:pt x="34" y="399"/>
                    </a:lnTo>
                    <a:lnTo>
                      <a:pt x="27" y="399"/>
                    </a:lnTo>
                    <a:lnTo>
                      <a:pt x="20" y="398"/>
                    </a:lnTo>
                    <a:lnTo>
                      <a:pt x="15" y="396"/>
                    </a:lnTo>
                    <a:lnTo>
                      <a:pt x="10" y="393"/>
                    </a:lnTo>
                    <a:lnTo>
                      <a:pt x="5" y="389"/>
                    </a:lnTo>
                    <a:lnTo>
                      <a:pt x="2" y="383"/>
                    </a:lnTo>
                    <a:lnTo>
                      <a:pt x="1" y="376"/>
                    </a:lnTo>
                    <a:lnTo>
                      <a:pt x="0" y="365"/>
                    </a:lnTo>
                    <a:close/>
                  </a:path>
                </a:pathLst>
              </a:custGeom>
              <a:solidFill>
                <a:srgbClr val="E5DDDD"/>
              </a:solidFill>
              <a:ln w="9525">
                <a:noFill/>
                <a:round/>
                <a:headEnd/>
                <a:tailEnd/>
              </a:ln>
            </p:spPr>
            <p:txBody>
              <a:bodyPr/>
              <a:lstStyle/>
              <a:p>
                <a:pPr eaLnBrk="0" hangingPunct="0"/>
                <a:endParaRPr lang="en-US">
                  <a:cs typeface="Tahoma" pitchFamily="34" charset="0"/>
                </a:endParaRPr>
              </a:p>
            </p:txBody>
          </p:sp>
          <p:sp>
            <p:nvSpPr>
              <p:cNvPr id="3192" name="Freeform 581"/>
              <p:cNvSpPr>
                <a:spLocks/>
              </p:cNvSpPr>
              <p:nvPr/>
            </p:nvSpPr>
            <p:spPr bwMode="auto">
              <a:xfrm>
                <a:off x="2135" y="2636"/>
                <a:ext cx="8" cy="168"/>
              </a:xfrm>
              <a:custGeom>
                <a:avLst/>
                <a:gdLst>
                  <a:gd name="T0" fmla="*/ 0 w 17"/>
                  <a:gd name="T1" fmla="*/ 0 h 335"/>
                  <a:gd name="T2" fmla="*/ 0 w 17"/>
                  <a:gd name="T3" fmla="*/ 0 h 335"/>
                  <a:gd name="T4" fmla="*/ 0 w 17"/>
                  <a:gd name="T5" fmla="*/ 335 h 335"/>
                  <a:gd name="T6" fmla="*/ 17 w 17"/>
                  <a:gd name="T7" fmla="*/ 335 h 335"/>
                  <a:gd name="T8" fmla="*/ 17 w 17"/>
                  <a:gd name="T9" fmla="*/ 0 h 335"/>
                  <a:gd name="T10" fmla="*/ 17 w 17"/>
                  <a:gd name="T11" fmla="*/ 0 h 335"/>
                  <a:gd name="T12" fmla="*/ 0 w 17"/>
                  <a:gd name="T13" fmla="*/ 0 h 335"/>
                  <a:gd name="T14" fmla="*/ 0 60000 65536"/>
                  <a:gd name="T15" fmla="*/ 0 60000 65536"/>
                  <a:gd name="T16" fmla="*/ 0 60000 65536"/>
                  <a:gd name="T17" fmla="*/ 0 60000 65536"/>
                  <a:gd name="T18" fmla="*/ 0 60000 65536"/>
                  <a:gd name="T19" fmla="*/ 0 60000 65536"/>
                  <a:gd name="T20" fmla="*/ 0 60000 65536"/>
                  <a:gd name="T21" fmla="*/ 0 w 17"/>
                  <a:gd name="T22" fmla="*/ 0 h 335"/>
                  <a:gd name="T23" fmla="*/ 17 w 17"/>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5">
                    <a:moveTo>
                      <a:pt x="0" y="0"/>
                    </a:moveTo>
                    <a:lnTo>
                      <a:pt x="0" y="0"/>
                    </a:lnTo>
                    <a:lnTo>
                      <a:pt x="0" y="335"/>
                    </a:lnTo>
                    <a:lnTo>
                      <a:pt x="17" y="335"/>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3" name="Freeform 582"/>
              <p:cNvSpPr>
                <a:spLocks/>
              </p:cNvSpPr>
              <p:nvPr/>
            </p:nvSpPr>
            <p:spPr bwMode="auto">
              <a:xfrm>
                <a:off x="2135" y="2617"/>
                <a:ext cx="23" cy="19"/>
              </a:xfrm>
              <a:custGeom>
                <a:avLst/>
                <a:gdLst>
                  <a:gd name="T0" fmla="*/ 47 w 47"/>
                  <a:gd name="T1" fmla="*/ 0 h 38"/>
                  <a:gd name="T2" fmla="*/ 47 w 47"/>
                  <a:gd name="T3" fmla="*/ 0 h 38"/>
                  <a:gd name="T4" fmla="*/ 39 w 47"/>
                  <a:gd name="T5" fmla="*/ 1 h 38"/>
                  <a:gd name="T6" fmla="*/ 29 w 47"/>
                  <a:gd name="T7" fmla="*/ 2 h 38"/>
                  <a:gd name="T8" fmla="*/ 21 w 47"/>
                  <a:gd name="T9" fmla="*/ 5 h 38"/>
                  <a:gd name="T10" fmla="*/ 15 w 47"/>
                  <a:gd name="T11" fmla="*/ 9 h 38"/>
                  <a:gd name="T12" fmla="*/ 9 w 47"/>
                  <a:gd name="T13" fmla="*/ 14 h 38"/>
                  <a:gd name="T14" fmla="*/ 4 w 47"/>
                  <a:gd name="T15" fmla="*/ 22 h 38"/>
                  <a:gd name="T16" fmla="*/ 3 w 47"/>
                  <a:gd name="T17" fmla="*/ 29 h 38"/>
                  <a:gd name="T18" fmla="*/ 0 w 47"/>
                  <a:gd name="T19" fmla="*/ 38 h 38"/>
                  <a:gd name="T20" fmla="*/ 17 w 47"/>
                  <a:gd name="T21" fmla="*/ 38 h 38"/>
                  <a:gd name="T22" fmla="*/ 17 w 47"/>
                  <a:gd name="T23" fmla="*/ 31 h 38"/>
                  <a:gd name="T24" fmla="*/ 18 w 47"/>
                  <a:gd name="T25" fmla="*/ 26 h 38"/>
                  <a:gd name="T26" fmla="*/ 20 w 47"/>
                  <a:gd name="T27" fmla="*/ 23 h 38"/>
                  <a:gd name="T28" fmla="*/ 22 w 47"/>
                  <a:gd name="T29" fmla="*/ 21 h 38"/>
                  <a:gd name="T30" fmla="*/ 28 w 47"/>
                  <a:gd name="T31" fmla="*/ 18 h 38"/>
                  <a:gd name="T32" fmla="*/ 32 w 47"/>
                  <a:gd name="T33" fmla="*/ 16 h 38"/>
                  <a:gd name="T34" fmla="*/ 39 w 47"/>
                  <a:gd name="T35" fmla="*/ 15 h 38"/>
                  <a:gd name="T36" fmla="*/ 47 w 47"/>
                  <a:gd name="T37" fmla="*/ 16 h 38"/>
                  <a:gd name="T38" fmla="*/ 47 w 47"/>
                  <a:gd name="T39" fmla="*/ 16 h 38"/>
                  <a:gd name="T40" fmla="*/ 47 w 47"/>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0"/>
                    </a:moveTo>
                    <a:lnTo>
                      <a:pt x="47" y="0"/>
                    </a:lnTo>
                    <a:lnTo>
                      <a:pt x="39" y="1"/>
                    </a:lnTo>
                    <a:lnTo>
                      <a:pt x="29" y="2"/>
                    </a:lnTo>
                    <a:lnTo>
                      <a:pt x="21" y="5"/>
                    </a:lnTo>
                    <a:lnTo>
                      <a:pt x="15" y="9"/>
                    </a:lnTo>
                    <a:lnTo>
                      <a:pt x="9" y="14"/>
                    </a:lnTo>
                    <a:lnTo>
                      <a:pt x="4" y="22"/>
                    </a:lnTo>
                    <a:lnTo>
                      <a:pt x="3" y="29"/>
                    </a:lnTo>
                    <a:lnTo>
                      <a:pt x="0" y="38"/>
                    </a:lnTo>
                    <a:lnTo>
                      <a:pt x="17" y="38"/>
                    </a:lnTo>
                    <a:lnTo>
                      <a:pt x="17" y="31"/>
                    </a:lnTo>
                    <a:lnTo>
                      <a:pt x="18" y="26"/>
                    </a:lnTo>
                    <a:lnTo>
                      <a:pt x="20" y="23"/>
                    </a:lnTo>
                    <a:lnTo>
                      <a:pt x="22" y="21"/>
                    </a:lnTo>
                    <a:lnTo>
                      <a:pt x="28" y="18"/>
                    </a:lnTo>
                    <a:lnTo>
                      <a:pt x="32" y="16"/>
                    </a:lnTo>
                    <a:lnTo>
                      <a:pt x="39" y="15"/>
                    </a:lnTo>
                    <a:lnTo>
                      <a:pt x="47" y="16"/>
                    </a:lnTo>
                    <a:lnTo>
                      <a:pt x="4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4" name="Freeform 583"/>
              <p:cNvSpPr>
                <a:spLocks/>
              </p:cNvSpPr>
              <p:nvPr/>
            </p:nvSpPr>
            <p:spPr bwMode="auto">
              <a:xfrm>
                <a:off x="2158" y="2617"/>
                <a:ext cx="1017" cy="8"/>
              </a:xfrm>
              <a:custGeom>
                <a:avLst/>
                <a:gdLst>
                  <a:gd name="T0" fmla="*/ 2033 w 2033"/>
                  <a:gd name="T1" fmla="*/ 0 h 16"/>
                  <a:gd name="T2" fmla="*/ 2033 w 2033"/>
                  <a:gd name="T3" fmla="*/ 0 h 16"/>
                  <a:gd name="T4" fmla="*/ 0 w 2033"/>
                  <a:gd name="T5" fmla="*/ 0 h 16"/>
                  <a:gd name="T6" fmla="*/ 0 w 2033"/>
                  <a:gd name="T7" fmla="*/ 16 h 16"/>
                  <a:gd name="T8" fmla="*/ 2033 w 2033"/>
                  <a:gd name="T9" fmla="*/ 16 h 16"/>
                  <a:gd name="T10" fmla="*/ 2033 w 2033"/>
                  <a:gd name="T11" fmla="*/ 16 h 16"/>
                  <a:gd name="T12" fmla="*/ 2033 w 2033"/>
                  <a:gd name="T13" fmla="*/ 0 h 16"/>
                  <a:gd name="T14" fmla="*/ 0 60000 65536"/>
                  <a:gd name="T15" fmla="*/ 0 60000 65536"/>
                  <a:gd name="T16" fmla="*/ 0 60000 65536"/>
                  <a:gd name="T17" fmla="*/ 0 60000 65536"/>
                  <a:gd name="T18" fmla="*/ 0 60000 65536"/>
                  <a:gd name="T19" fmla="*/ 0 60000 65536"/>
                  <a:gd name="T20" fmla="*/ 0 60000 65536"/>
                  <a:gd name="T21" fmla="*/ 0 w 2033"/>
                  <a:gd name="T22" fmla="*/ 0 h 16"/>
                  <a:gd name="T23" fmla="*/ 2033 w 203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3" h="16">
                    <a:moveTo>
                      <a:pt x="2033" y="0"/>
                    </a:moveTo>
                    <a:lnTo>
                      <a:pt x="2033" y="0"/>
                    </a:lnTo>
                    <a:lnTo>
                      <a:pt x="0" y="0"/>
                    </a:lnTo>
                    <a:lnTo>
                      <a:pt x="0" y="16"/>
                    </a:lnTo>
                    <a:lnTo>
                      <a:pt x="2033" y="16"/>
                    </a:lnTo>
                    <a:lnTo>
                      <a:pt x="2033"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5" name="Freeform 584"/>
              <p:cNvSpPr>
                <a:spLocks/>
              </p:cNvSpPr>
              <p:nvPr/>
            </p:nvSpPr>
            <p:spPr bwMode="auto">
              <a:xfrm>
                <a:off x="3175" y="2617"/>
                <a:ext cx="26" cy="25"/>
              </a:xfrm>
              <a:custGeom>
                <a:avLst/>
                <a:gdLst>
                  <a:gd name="T0" fmla="*/ 53 w 53"/>
                  <a:gd name="T1" fmla="*/ 50 h 50"/>
                  <a:gd name="T2" fmla="*/ 53 w 53"/>
                  <a:gd name="T3" fmla="*/ 50 h 50"/>
                  <a:gd name="T4" fmla="*/ 51 w 53"/>
                  <a:gd name="T5" fmla="*/ 38 h 50"/>
                  <a:gd name="T6" fmla="*/ 49 w 53"/>
                  <a:gd name="T7" fmla="*/ 28 h 50"/>
                  <a:gd name="T8" fmla="*/ 45 w 53"/>
                  <a:gd name="T9" fmla="*/ 17 h 50"/>
                  <a:gd name="T10" fmla="*/ 38 w 53"/>
                  <a:gd name="T11" fmla="*/ 10 h 50"/>
                  <a:gd name="T12" fmla="*/ 30 w 53"/>
                  <a:gd name="T13" fmla="*/ 6 h 50"/>
                  <a:gd name="T14" fmla="*/ 21 w 53"/>
                  <a:gd name="T15" fmla="*/ 3 h 50"/>
                  <a:gd name="T16" fmla="*/ 10 w 53"/>
                  <a:gd name="T17" fmla="*/ 1 h 50"/>
                  <a:gd name="T18" fmla="*/ 0 w 53"/>
                  <a:gd name="T19" fmla="*/ 0 h 50"/>
                  <a:gd name="T20" fmla="*/ 0 w 53"/>
                  <a:gd name="T21" fmla="*/ 16 h 50"/>
                  <a:gd name="T22" fmla="*/ 10 w 53"/>
                  <a:gd name="T23" fmla="*/ 15 h 50"/>
                  <a:gd name="T24" fmla="*/ 18 w 53"/>
                  <a:gd name="T25" fmla="*/ 17 h 50"/>
                  <a:gd name="T26" fmla="*/ 25 w 53"/>
                  <a:gd name="T27" fmla="*/ 20 h 50"/>
                  <a:gd name="T28" fmla="*/ 29 w 53"/>
                  <a:gd name="T29" fmla="*/ 22 h 50"/>
                  <a:gd name="T30" fmla="*/ 33 w 53"/>
                  <a:gd name="T31" fmla="*/ 26 h 50"/>
                  <a:gd name="T32" fmla="*/ 36 w 53"/>
                  <a:gd name="T33" fmla="*/ 30 h 50"/>
                  <a:gd name="T34" fmla="*/ 37 w 53"/>
                  <a:gd name="T35" fmla="*/ 38 h 50"/>
                  <a:gd name="T36" fmla="*/ 37 w 53"/>
                  <a:gd name="T37" fmla="*/ 50 h 50"/>
                  <a:gd name="T38" fmla="*/ 37 w 53"/>
                  <a:gd name="T39" fmla="*/ 50 h 50"/>
                  <a:gd name="T40" fmla="*/ 53 w 53"/>
                  <a:gd name="T41" fmla="*/ 5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0"/>
                  <a:gd name="T65" fmla="*/ 53 w 5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0">
                    <a:moveTo>
                      <a:pt x="53" y="50"/>
                    </a:moveTo>
                    <a:lnTo>
                      <a:pt x="53" y="50"/>
                    </a:lnTo>
                    <a:lnTo>
                      <a:pt x="51" y="38"/>
                    </a:lnTo>
                    <a:lnTo>
                      <a:pt x="49" y="28"/>
                    </a:lnTo>
                    <a:lnTo>
                      <a:pt x="45" y="17"/>
                    </a:lnTo>
                    <a:lnTo>
                      <a:pt x="38" y="10"/>
                    </a:lnTo>
                    <a:lnTo>
                      <a:pt x="30" y="6"/>
                    </a:lnTo>
                    <a:lnTo>
                      <a:pt x="21" y="3"/>
                    </a:lnTo>
                    <a:lnTo>
                      <a:pt x="10" y="1"/>
                    </a:lnTo>
                    <a:lnTo>
                      <a:pt x="0" y="0"/>
                    </a:lnTo>
                    <a:lnTo>
                      <a:pt x="0" y="16"/>
                    </a:lnTo>
                    <a:lnTo>
                      <a:pt x="10" y="15"/>
                    </a:lnTo>
                    <a:lnTo>
                      <a:pt x="18" y="17"/>
                    </a:lnTo>
                    <a:lnTo>
                      <a:pt x="25" y="20"/>
                    </a:lnTo>
                    <a:lnTo>
                      <a:pt x="29" y="22"/>
                    </a:lnTo>
                    <a:lnTo>
                      <a:pt x="33" y="26"/>
                    </a:lnTo>
                    <a:lnTo>
                      <a:pt x="36" y="30"/>
                    </a:lnTo>
                    <a:lnTo>
                      <a:pt x="37" y="38"/>
                    </a:lnTo>
                    <a:lnTo>
                      <a:pt x="37" y="50"/>
                    </a:lnTo>
                    <a:lnTo>
                      <a:pt x="53" y="5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6" name="Freeform 585"/>
              <p:cNvSpPr>
                <a:spLocks/>
              </p:cNvSpPr>
              <p:nvPr/>
            </p:nvSpPr>
            <p:spPr bwMode="auto">
              <a:xfrm>
                <a:off x="3193" y="2642"/>
                <a:ext cx="8" cy="167"/>
              </a:xfrm>
              <a:custGeom>
                <a:avLst/>
                <a:gdLst>
                  <a:gd name="T0" fmla="*/ 16 w 16"/>
                  <a:gd name="T1" fmla="*/ 334 h 334"/>
                  <a:gd name="T2" fmla="*/ 16 w 16"/>
                  <a:gd name="T3" fmla="*/ 334 h 334"/>
                  <a:gd name="T4" fmla="*/ 16 w 16"/>
                  <a:gd name="T5" fmla="*/ 0 h 334"/>
                  <a:gd name="T6" fmla="*/ 0 w 16"/>
                  <a:gd name="T7" fmla="*/ 0 h 334"/>
                  <a:gd name="T8" fmla="*/ 0 w 16"/>
                  <a:gd name="T9" fmla="*/ 334 h 334"/>
                  <a:gd name="T10" fmla="*/ 0 w 16"/>
                  <a:gd name="T11" fmla="*/ 334 h 334"/>
                  <a:gd name="T12" fmla="*/ 16 w 16"/>
                  <a:gd name="T13" fmla="*/ 334 h 334"/>
                  <a:gd name="T14" fmla="*/ 0 60000 65536"/>
                  <a:gd name="T15" fmla="*/ 0 60000 65536"/>
                  <a:gd name="T16" fmla="*/ 0 60000 65536"/>
                  <a:gd name="T17" fmla="*/ 0 60000 65536"/>
                  <a:gd name="T18" fmla="*/ 0 60000 65536"/>
                  <a:gd name="T19" fmla="*/ 0 60000 65536"/>
                  <a:gd name="T20" fmla="*/ 0 60000 65536"/>
                  <a:gd name="T21" fmla="*/ 0 w 16"/>
                  <a:gd name="T22" fmla="*/ 0 h 334"/>
                  <a:gd name="T23" fmla="*/ 16 w 1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4">
                    <a:moveTo>
                      <a:pt x="16" y="334"/>
                    </a:moveTo>
                    <a:lnTo>
                      <a:pt x="16" y="334"/>
                    </a:lnTo>
                    <a:lnTo>
                      <a:pt x="16" y="0"/>
                    </a:lnTo>
                    <a:lnTo>
                      <a:pt x="0" y="0"/>
                    </a:lnTo>
                    <a:lnTo>
                      <a:pt x="0" y="334"/>
                    </a:lnTo>
                    <a:lnTo>
                      <a:pt x="16" y="33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7" name="Freeform 586"/>
              <p:cNvSpPr>
                <a:spLocks/>
              </p:cNvSpPr>
              <p:nvPr/>
            </p:nvSpPr>
            <p:spPr bwMode="auto">
              <a:xfrm>
                <a:off x="3185" y="2809"/>
                <a:ext cx="16" cy="15"/>
              </a:xfrm>
              <a:custGeom>
                <a:avLst/>
                <a:gdLst>
                  <a:gd name="T0" fmla="*/ 0 w 33"/>
                  <a:gd name="T1" fmla="*/ 31 h 31"/>
                  <a:gd name="T2" fmla="*/ 0 w 33"/>
                  <a:gd name="T3" fmla="*/ 31 h 31"/>
                  <a:gd name="T4" fmla="*/ 13 w 33"/>
                  <a:gd name="T5" fmla="*/ 28 h 31"/>
                  <a:gd name="T6" fmla="*/ 25 w 33"/>
                  <a:gd name="T7" fmla="*/ 24 h 31"/>
                  <a:gd name="T8" fmla="*/ 31 w 33"/>
                  <a:gd name="T9" fmla="*/ 12 h 31"/>
                  <a:gd name="T10" fmla="*/ 33 w 33"/>
                  <a:gd name="T11" fmla="*/ 0 h 31"/>
                  <a:gd name="T12" fmla="*/ 17 w 33"/>
                  <a:gd name="T13" fmla="*/ 0 h 31"/>
                  <a:gd name="T14" fmla="*/ 17 w 33"/>
                  <a:gd name="T15" fmla="*/ 10 h 31"/>
                  <a:gd name="T16" fmla="*/ 16 w 33"/>
                  <a:gd name="T17" fmla="*/ 12 h 31"/>
                  <a:gd name="T18" fmla="*/ 11 w 33"/>
                  <a:gd name="T19" fmla="*/ 15 h 31"/>
                  <a:gd name="T20" fmla="*/ 0 w 33"/>
                  <a:gd name="T21" fmla="*/ 15 h 31"/>
                  <a:gd name="T22" fmla="*/ 0 w 33"/>
                  <a:gd name="T23" fmla="*/ 15 h 31"/>
                  <a:gd name="T24" fmla="*/ 0 w 33"/>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0" y="31"/>
                    </a:moveTo>
                    <a:lnTo>
                      <a:pt x="0" y="31"/>
                    </a:lnTo>
                    <a:lnTo>
                      <a:pt x="13" y="28"/>
                    </a:lnTo>
                    <a:lnTo>
                      <a:pt x="25" y="24"/>
                    </a:lnTo>
                    <a:lnTo>
                      <a:pt x="31" y="12"/>
                    </a:lnTo>
                    <a:lnTo>
                      <a:pt x="33" y="0"/>
                    </a:lnTo>
                    <a:lnTo>
                      <a:pt x="17" y="0"/>
                    </a:lnTo>
                    <a:lnTo>
                      <a:pt x="17" y="10"/>
                    </a:lnTo>
                    <a:lnTo>
                      <a:pt x="16" y="12"/>
                    </a:lnTo>
                    <a:lnTo>
                      <a:pt x="11" y="15"/>
                    </a:lnTo>
                    <a:lnTo>
                      <a:pt x="0" y="15"/>
                    </a:lnTo>
                    <a:lnTo>
                      <a:pt x="0" y="3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8" name="Freeform 587"/>
              <p:cNvSpPr>
                <a:spLocks/>
              </p:cNvSpPr>
              <p:nvPr/>
            </p:nvSpPr>
            <p:spPr bwMode="auto">
              <a:xfrm>
                <a:off x="2157" y="2816"/>
                <a:ext cx="1028" cy="8"/>
              </a:xfrm>
              <a:custGeom>
                <a:avLst/>
                <a:gdLst>
                  <a:gd name="T0" fmla="*/ 0 w 2057"/>
                  <a:gd name="T1" fmla="*/ 16 h 16"/>
                  <a:gd name="T2" fmla="*/ 0 w 2057"/>
                  <a:gd name="T3" fmla="*/ 16 h 16"/>
                  <a:gd name="T4" fmla="*/ 2057 w 2057"/>
                  <a:gd name="T5" fmla="*/ 16 h 16"/>
                  <a:gd name="T6" fmla="*/ 2057 w 2057"/>
                  <a:gd name="T7" fmla="*/ 0 h 16"/>
                  <a:gd name="T8" fmla="*/ 0 w 2057"/>
                  <a:gd name="T9" fmla="*/ 0 h 16"/>
                  <a:gd name="T10" fmla="*/ 0 w 2057"/>
                  <a:gd name="T11" fmla="*/ 0 h 16"/>
                  <a:gd name="T12" fmla="*/ 0 w 2057"/>
                  <a:gd name="T13" fmla="*/ 16 h 16"/>
                  <a:gd name="T14" fmla="*/ 0 60000 65536"/>
                  <a:gd name="T15" fmla="*/ 0 60000 65536"/>
                  <a:gd name="T16" fmla="*/ 0 60000 65536"/>
                  <a:gd name="T17" fmla="*/ 0 60000 65536"/>
                  <a:gd name="T18" fmla="*/ 0 60000 65536"/>
                  <a:gd name="T19" fmla="*/ 0 60000 65536"/>
                  <a:gd name="T20" fmla="*/ 0 60000 65536"/>
                  <a:gd name="T21" fmla="*/ 0 w 2057"/>
                  <a:gd name="T22" fmla="*/ 0 h 16"/>
                  <a:gd name="T23" fmla="*/ 2057 w 20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 h="16">
                    <a:moveTo>
                      <a:pt x="0" y="16"/>
                    </a:moveTo>
                    <a:lnTo>
                      <a:pt x="0" y="16"/>
                    </a:lnTo>
                    <a:lnTo>
                      <a:pt x="2057" y="16"/>
                    </a:lnTo>
                    <a:lnTo>
                      <a:pt x="2057" y="0"/>
                    </a:lnTo>
                    <a:lnTo>
                      <a:pt x="0" y="0"/>
                    </a:lnTo>
                    <a:lnTo>
                      <a:pt x="0" y="1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99" name="Freeform 588"/>
              <p:cNvSpPr>
                <a:spLocks/>
              </p:cNvSpPr>
              <p:nvPr/>
            </p:nvSpPr>
            <p:spPr bwMode="auto">
              <a:xfrm>
                <a:off x="2135" y="2804"/>
                <a:ext cx="22" cy="20"/>
              </a:xfrm>
              <a:custGeom>
                <a:avLst/>
                <a:gdLst>
                  <a:gd name="T0" fmla="*/ 0 w 43"/>
                  <a:gd name="T1" fmla="*/ 0 h 42"/>
                  <a:gd name="T2" fmla="*/ 0 w 43"/>
                  <a:gd name="T3" fmla="*/ 0 h 42"/>
                  <a:gd name="T4" fmla="*/ 3 w 43"/>
                  <a:gd name="T5" fmla="*/ 11 h 42"/>
                  <a:gd name="T6" fmla="*/ 4 w 43"/>
                  <a:gd name="T7" fmla="*/ 20 h 42"/>
                  <a:gd name="T8" fmla="*/ 9 w 43"/>
                  <a:gd name="T9" fmla="*/ 29 h 42"/>
                  <a:gd name="T10" fmla="*/ 14 w 43"/>
                  <a:gd name="T11" fmla="*/ 34 h 42"/>
                  <a:gd name="T12" fmla="*/ 21 w 43"/>
                  <a:gd name="T13" fmla="*/ 38 h 42"/>
                  <a:gd name="T14" fmla="*/ 28 w 43"/>
                  <a:gd name="T15" fmla="*/ 39 h 42"/>
                  <a:gd name="T16" fmla="*/ 36 w 43"/>
                  <a:gd name="T17" fmla="*/ 41 h 42"/>
                  <a:gd name="T18" fmla="*/ 43 w 43"/>
                  <a:gd name="T19" fmla="*/ 42 h 42"/>
                  <a:gd name="T20" fmla="*/ 43 w 43"/>
                  <a:gd name="T21" fmla="*/ 26 h 42"/>
                  <a:gd name="T22" fmla="*/ 36 w 43"/>
                  <a:gd name="T23" fmla="*/ 27 h 42"/>
                  <a:gd name="T24" fmla="*/ 30 w 43"/>
                  <a:gd name="T25" fmla="*/ 26 h 42"/>
                  <a:gd name="T26" fmla="*/ 26 w 43"/>
                  <a:gd name="T27" fmla="*/ 24 h 42"/>
                  <a:gd name="T28" fmla="*/ 24 w 43"/>
                  <a:gd name="T29" fmla="*/ 22 h 42"/>
                  <a:gd name="T30" fmla="*/ 20 w 43"/>
                  <a:gd name="T31" fmla="*/ 20 h 42"/>
                  <a:gd name="T32" fmla="*/ 18 w 43"/>
                  <a:gd name="T33" fmla="*/ 15 h 42"/>
                  <a:gd name="T34" fmla="*/ 17 w 43"/>
                  <a:gd name="T35" fmla="*/ 11 h 42"/>
                  <a:gd name="T36" fmla="*/ 17 w 43"/>
                  <a:gd name="T37" fmla="*/ 0 h 42"/>
                  <a:gd name="T38" fmla="*/ 17 w 43"/>
                  <a:gd name="T39" fmla="*/ 0 h 42"/>
                  <a:gd name="T40" fmla="*/ 0 w 43"/>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2"/>
                  <a:gd name="T65" fmla="*/ 43 w 4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2">
                    <a:moveTo>
                      <a:pt x="0" y="0"/>
                    </a:moveTo>
                    <a:lnTo>
                      <a:pt x="0" y="0"/>
                    </a:lnTo>
                    <a:lnTo>
                      <a:pt x="3" y="11"/>
                    </a:lnTo>
                    <a:lnTo>
                      <a:pt x="4" y="20"/>
                    </a:lnTo>
                    <a:lnTo>
                      <a:pt x="9" y="29"/>
                    </a:lnTo>
                    <a:lnTo>
                      <a:pt x="14" y="34"/>
                    </a:lnTo>
                    <a:lnTo>
                      <a:pt x="21" y="38"/>
                    </a:lnTo>
                    <a:lnTo>
                      <a:pt x="28" y="39"/>
                    </a:lnTo>
                    <a:lnTo>
                      <a:pt x="36" y="41"/>
                    </a:lnTo>
                    <a:lnTo>
                      <a:pt x="43" y="42"/>
                    </a:lnTo>
                    <a:lnTo>
                      <a:pt x="43" y="26"/>
                    </a:lnTo>
                    <a:lnTo>
                      <a:pt x="36" y="27"/>
                    </a:lnTo>
                    <a:lnTo>
                      <a:pt x="30" y="26"/>
                    </a:lnTo>
                    <a:lnTo>
                      <a:pt x="26" y="24"/>
                    </a:lnTo>
                    <a:lnTo>
                      <a:pt x="24" y="22"/>
                    </a:lnTo>
                    <a:lnTo>
                      <a:pt x="20" y="20"/>
                    </a:lnTo>
                    <a:lnTo>
                      <a:pt x="18" y="15"/>
                    </a:lnTo>
                    <a:lnTo>
                      <a:pt x="17" y="11"/>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0" name="Freeform 589"/>
              <p:cNvSpPr>
                <a:spLocks/>
              </p:cNvSpPr>
              <p:nvPr/>
            </p:nvSpPr>
            <p:spPr bwMode="auto">
              <a:xfrm>
                <a:off x="2206" y="2650"/>
                <a:ext cx="98" cy="63"/>
              </a:xfrm>
              <a:custGeom>
                <a:avLst/>
                <a:gdLst>
                  <a:gd name="T0" fmla="*/ 135 w 197"/>
                  <a:gd name="T1" fmla="*/ 125 h 125"/>
                  <a:gd name="T2" fmla="*/ 147 w 197"/>
                  <a:gd name="T3" fmla="*/ 124 h 125"/>
                  <a:gd name="T4" fmla="*/ 159 w 197"/>
                  <a:gd name="T5" fmla="*/ 121 h 125"/>
                  <a:gd name="T6" fmla="*/ 169 w 197"/>
                  <a:gd name="T7" fmla="*/ 115 h 125"/>
                  <a:gd name="T8" fmla="*/ 179 w 197"/>
                  <a:gd name="T9" fmla="*/ 107 h 125"/>
                  <a:gd name="T10" fmla="*/ 187 w 197"/>
                  <a:gd name="T11" fmla="*/ 98 h 125"/>
                  <a:gd name="T12" fmla="*/ 192 w 197"/>
                  <a:gd name="T13" fmla="*/ 87 h 125"/>
                  <a:gd name="T14" fmla="*/ 196 w 197"/>
                  <a:gd name="T15" fmla="*/ 76 h 125"/>
                  <a:gd name="T16" fmla="*/ 197 w 197"/>
                  <a:gd name="T17" fmla="*/ 63 h 125"/>
                  <a:gd name="T18" fmla="*/ 196 w 197"/>
                  <a:gd name="T19" fmla="*/ 51 h 125"/>
                  <a:gd name="T20" fmla="*/ 192 w 197"/>
                  <a:gd name="T21" fmla="*/ 39 h 125"/>
                  <a:gd name="T22" fmla="*/ 187 w 197"/>
                  <a:gd name="T23" fmla="*/ 27 h 125"/>
                  <a:gd name="T24" fmla="*/ 179 w 197"/>
                  <a:gd name="T25" fmla="*/ 18 h 125"/>
                  <a:gd name="T26" fmla="*/ 169 w 197"/>
                  <a:gd name="T27" fmla="*/ 10 h 125"/>
                  <a:gd name="T28" fmla="*/ 159 w 197"/>
                  <a:gd name="T29" fmla="*/ 4 h 125"/>
                  <a:gd name="T30" fmla="*/ 147 w 197"/>
                  <a:gd name="T31" fmla="*/ 1 h 125"/>
                  <a:gd name="T32" fmla="*/ 135 w 197"/>
                  <a:gd name="T33" fmla="*/ 0 h 125"/>
                  <a:gd name="T34" fmla="*/ 62 w 197"/>
                  <a:gd name="T35" fmla="*/ 0 h 125"/>
                  <a:gd name="T36" fmla="*/ 50 w 197"/>
                  <a:gd name="T37" fmla="*/ 1 h 125"/>
                  <a:gd name="T38" fmla="*/ 38 w 197"/>
                  <a:gd name="T39" fmla="*/ 4 h 125"/>
                  <a:gd name="T40" fmla="*/ 28 w 197"/>
                  <a:gd name="T41" fmla="*/ 10 h 125"/>
                  <a:gd name="T42" fmla="*/ 18 w 197"/>
                  <a:gd name="T43" fmla="*/ 18 h 125"/>
                  <a:gd name="T44" fmla="*/ 10 w 197"/>
                  <a:gd name="T45" fmla="*/ 27 h 125"/>
                  <a:gd name="T46" fmla="*/ 5 w 197"/>
                  <a:gd name="T47" fmla="*/ 39 h 125"/>
                  <a:gd name="T48" fmla="*/ 1 w 197"/>
                  <a:gd name="T49" fmla="*/ 51 h 125"/>
                  <a:gd name="T50" fmla="*/ 0 w 197"/>
                  <a:gd name="T51" fmla="*/ 63 h 125"/>
                  <a:gd name="T52" fmla="*/ 1 w 197"/>
                  <a:gd name="T53" fmla="*/ 76 h 125"/>
                  <a:gd name="T54" fmla="*/ 5 w 197"/>
                  <a:gd name="T55" fmla="*/ 87 h 125"/>
                  <a:gd name="T56" fmla="*/ 10 w 197"/>
                  <a:gd name="T57" fmla="*/ 98 h 125"/>
                  <a:gd name="T58" fmla="*/ 18 w 197"/>
                  <a:gd name="T59" fmla="*/ 107 h 125"/>
                  <a:gd name="T60" fmla="*/ 28 w 197"/>
                  <a:gd name="T61" fmla="*/ 115 h 125"/>
                  <a:gd name="T62" fmla="*/ 38 w 197"/>
                  <a:gd name="T63" fmla="*/ 121 h 125"/>
                  <a:gd name="T64" fmla="*/ 50 w 197"/>
                  <a:gd name="T65" fmla="*/ 124 h 125"/>
                  <a:gd name="T66" fmla="*/ 62 w 197"/>
                  <a:gd name="T67" fmla="*/ 125 h 125"/>
                  <a:gd name="T68" fmla="*/ 135 w 197"/>
                  <a:gd name="T69" fmla="*/ 125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25"/>
                  <a:gd name="T107" fmla="*/ 197 w 197"/>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25">
                    <a:moveTo>
                      <a:pt x="135" y="125"/>
                    </a:moveTo>
                    <a:lnTo>
                      <a:pt x="147" y="124"/>
                    </a:lnTo>
                    <a:lnTo>
                      <a:pt x="159" y="121"/>
                    </a:lnTo>
                    <a:lnTo>
                      <a:pt x="169" y="115"/>
                    </a:lnTo>
                    <a:lnTo>
                      <a:pt x="179" y="107"/>
                    </a:lnTo>
                    <a:lnTo>
                      <a:pt x="187" y="98"/>
                    </a:lnTo>
                    <a:lnTo>
                      <a:pt x="192" y="87"/>
                    </a:lnTo>
                    <a:lnTo>
                      <a:pt x="196" y="76"/>
                    </a:lnTo>
                    <a:lnTo>
                      <a:pt x="197" y="63"/>
                    </a:lnTo>
                    <a:lnTo>
                      <a:pt x="196" y="51"/>
                    </a:lnTo>
                    <a:lnTo>
                      <a:pt x="192" y="39"/>
                    </a:lnTo>
                    <a:lnTo>
                      <a:pt x="187" y="27"/>
                    </a:lnTo>
                    <a:lnTo>
                      <a:pt x="179" y="18"/>
                    </a:lnTo>
                    <a:lnTo>
                      <a:pt x="169" y="10"/>
                    </a:lnTo>
                    <a:lnTo>
                      <a:pt x="159" y="4"/>
                    </a:lnTo>
                    <a:lnTo>
                      <a:pt x="147" y="1"/>
                    </a:lnTo>
                    <a:lnTo>
                      <a:pt x="135" y="0"/>
                    </a:lnTo>
                    <a:lnTo>
                      <a:pt x="62" y="0"/>
                    </a:lnTo>
                    <a:lnTo>
                      <a:pt x="50" y="1"/>
                    </a:lnTo>
                    <a:lnTo>
                      <a:pt x="38" y="4"/>
                    </a:lnTo>
                    <a:lnTo>
                      <a:pt x="28" y="10"/>
                    </a:lnTo>
                    <a:lnTo>
                      <a:pt x="18" y="18"/>
                    </a:lnTo>
                    <a:lnTo>
                      <a:pt x="10" y="27"/>
                    </a:lnTo>
                    <a:lnTo>
                      <a:pt x="5" y="39"/>
                    </a:lnTo>
                    <a:lnTo>
                      <a:pt x="1" y="51"/>
                    </a:lnTo>
                    <a:lnTo>
                      <a:pt x="0" y="63"/>
                    </a:lnTo>
                    <a:lnTo>
                      <a:pt x="1" y="76"/>
                    </a:lnTo>
                    <a:lnTo>
                      <a:pt x="5" y="87"/>
                    </a:lnTo>
                    <a:lnTo>
                      <a:pt x="10" y="98"/>
                    </a:lnTo>
                    <a:lnTo>
                      <a:pt x="18" y="107"/>
                    </a:lnTo>
                    <a:lnTo>
                      <a:pt x="28" y="115"/>
                    </a:lnTo>
                    <a:lnTo>
                      <a:pt x="38" y="121"/>
                    </a:lnTo>
                    <a:lnTo>
                      <a:pt x="50" y="124"/>
                    </a:lnTo>
                    <a:lnTo>
                      <a:pt x="62" y="125"/>
                    </a:lnTo>
                    <a:lnTo>
                      <a:pt x="135" y="12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1" name="Freeform 590"/>
              <p:cNvSpPr>
                <a:spLocks/>
              </p:cNvSpPr>
              <p:nvPr/>
            </p:nvSpPr>
            <p:spPr bwMode="auto">
              <a:xfrm>
                <a:off x="21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2" name="Freeform 591"/>
              <p:cNvSpPr>
                <a:spLocks/>
              </p:cNvSpPr>
              <p:nvPr/>
            </p:nvSpPr>
            <p:spPr bwMode="auto">
              <a:xfrm>
                <a:off x="21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3" name="Freeform 592"/>
              <p:cNvSpPr>
                <a:spLocks/>
              </p:cNvSpPr>
              <p:nvPr/>
            </p:nvSpPr>
            <p:spPr bwMode="auto">
              <a:xfrm>
                <a:off x="21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4" name="Freeform 593"/>
              <p:cNvSpPr>
                <a:spLocks/>
              </p:cNvSpPr>
              <p:nvPr/>
            </p:nvSpPr>
            <p:spPr bwMode="auto">
              <a:xfrm>
                <a:off x="215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5" name="Freeform 594"/>
              <p:cNvSpPr>
                <a:spLocks/>
              </p:cNvSpPr>
              <p:nvPr/>
            </p:nvSpPr>
            <p:spPr bwMode="auto">
              <a:xfrm>
                <a:off x="215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6" name="Freeform 595"/>
              <p:cNvSpPr>
                <a:spLocks/>
              </p:cNvSpPr>
              <p:nvPr/>
            </p:nvSpPr>
            <p:spPr bwMode="auto">
              <a:xfrm>
                <a:off x="215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7" name="Freeform 596"/>
              <p:cNvSpPr>
                <a:spLocks/>
              </p:cNvSpPr>
              <p:nvPr/>
            </p:nvSpPr>
            <p:spPr bwMode="auto">
              <a:xfrm>
                <a:off x="21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8" name="Freeform 597"/>
              <p:cNvSpPr>
                <a:spLocks/>
              </p:cNvSpPr>
              <p:nvPr/>
            </p:nvSpPr>
            <p:spPr bwMode="auto">
              <a:xfrm>
                <a:off x="21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09" name="Freeform 598"/>
              <p:cNvSpPr>
                <a:spLocks/>
              </p:cNvSpPr>
              <p:nvPr/>
            </p:nvSpPr>
            <p:spPr bwMode="auto">
              <a:xfrm>
                <a:off x="21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0" name="Freeform 599"/>
              <p:cNvSpPr>
                <a:spLocks/>
              </p:cNvSpPr>
              <p:nvPr/>
            </p:nvSpPr>
            <p:spPr bwMode="auto">
              <a:xfrm>
                <a:off x="216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1" name="Freeform 600"/>
              <p:cNvSpPr>
                <a:spLocks/>
              </p:cNvSpPr>
              <p:nvPr/>
            </p:nvSpPr>
            <p:spPr bwMode="auto">
              <a:xfrm>
                <a:off x="216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2" name="Freeform 601"/>
              <p:cNvSpPr>
                <a:spLocks/>
              </p:cNvSpPr>
              <p:nvPr/>
            </p:nvSpPr>
            <p:spPr bwMode="auto">
              <a:xfrm>
                <a:off x="216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3" name="Freeform 602"/>
              <p:cNvSpPr>
                <a:spLocks/>
              </p:cNvSpPr>
              <p:nvPr/>
            </p:nvSpPr>
            <p:spPr bwMode="auto">
              <a:xfrm>
                <a:off x="2215"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4" name="Freeform 603"/>
              <p:cNvSpPr>
                <a:spLocks/>
              </p:cNvSpPr>
              <p:nvPr/>
            </p:nvSpPr>
            <p:spPr bwMode="auto">
              <a:xfrm>
                <a:off x="2215"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5" name="Freeform 604"/>
              <p:cNvSpPr>
                <a:spLocks/>
              </p:cNvSpPr>
              <p:nvPr/>
            </p:nvSpPr>
            <p:spPr bwMode="auto">
              <a:xfrm>
                <a:off x="2215"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6" name="Freeform 605"/>
              <p:cNvSpPr>
                <a:spLocks/>
              </p:cNvSpPr>
              <p:nvPr/>
            </p:nvSpPr>
            <p:spPr bwMode="auto">
              <a:xfrm>
                <a:off x="220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7" name="Freeform 606"/>
              <p:cNvSpPr>
                <a:spLocks/>
              </p:cNvSpPr>
              <p:nvPr/>
            </p:nvSpPr>
            <p:spPr bwMode="auto">
              <a:xfrm>
                <a:off x="220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8" name="Freeform 607"/>
              <p:cNvSpPr>
                <a:spLocks/>
              </p:cNvSpPr>
              <p:nvPr/>
            </p:nvSpPr>
            <p:spPr bwMode="auto">
              <a:xfrm>
                <a:off x="220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19" name="Freeform 608"/>
              <p:cNvSpPr>
                <a:spLocks/>
              </p:cNvSpPr>
              <p:nvPr/>
            </p:nvSpPr>
            <p:spPr bwMode="auto">
              <a:xfrm>
                <a:off x="2188"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0" name="Freeform 609"/>
              <p:cNvSpPr>
                <a:spLocks/>
              </p:cNvSpPr>
              <p:nvPr/>
            </p:nvSpPr>
            <p:spPr bwMode="auto">
              <a:xfrm>
                <a:off x="2188"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1" name="Freeform 610"/>
              <p:cNvSpPr>
                <a:spLocks/>
              </p:cNvSpPr>
              <p:nvPr/>
            </p:nvSpPr>
            <p:spPr bwMode="auto">
              <a:xfrm>
                <a:off x="2188"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2" name="Freeform 611"/>
              <p:cNvSpPr>
                <a:spLocks/>
              </p:cNvSpPr>
              <p:nvPr/>
            </p:nvSpPr>
            <p:spPr bwMode="auto">
              <a:xfrm>
                <a:off x="229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3" name="Freeform 612"/>
              <p:cNvSpPr>
                <a:spLocks/>
              </p:cNvSpPr>
              <p:nvPr/>
            </p:nvSpPr>
            <p:spPr bwMode="auto">
              <a:xfrm>
                <a:off x="22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4" name="Freeform 613"/>
              <p:cNvSpPr>
                <a:spLocks/>
              </p:cNvSpPr>
              <p:nvPr/>
            </p:nvSpPr>
            <p:spPr bwMode="auto">
              <a:xfrm>
                <a:off x="229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5" name="Freeform 614"/>
              <p:cNvSpPr>
                <a:spLocks/>
              </p:cNvSpPr>
              <p:nvPr/>
            </p:nvSpPr>
            <p:spPr bwMode="auto">
              <a:xfrm>
                <a:off x="228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6" name="Freeform 615"/>
              <p:cNvSpPr>
                <a:spLocks/>
              </p:cNvSpPr>
              <p:nvPr/>
            </p:nvSpPr>
            <p:spPr bwMode="auto">
              <a:xfrm>
                <a:off x="228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7" name="Freeform 616"/>
              <p:cNvSpPr>
                <a:spLocks/>
              </p:cNvSpPr>
              <p:nvPr/>
            </p:nvSpPr>
            <p:spPr bwMode="auto">
              <a:xfrm>
                <a:off x="228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8" name="Freeform 617"/>
              <p:cNvSpPr>
                <a:spLocks/>
              </p:cNvSpPr>
              <p:nvPr/>
            </p:nvSpPr>
            <p:spPr bwMode="auto">
              <a:xfrm>
                <a:off x="22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29" name="Freeform 618"/>
              <p:cNvSpPr>
                <a:spLocks/>
              </p:cNvSpPr>
              <p:nvPr/>
            </p:nvSpPr>
            <p:spPr bwMode="auto">
              <a:xfrm>
                <a:off x="22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0" name="Freeform 619"/>
              <p:cNvSpPr>
                <a:spLocks/>
              </p:cNvSpPr>
              <p:nvPr/>
            </p:nvSpPr>
            <p:spPr bwMode="auto">
              <a:xfrm>
                <a:off x="22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1" name="Freeform 620"/>
              <p:cNvSpPr>
                <a:spLocks/>
              </p:cNvSpPr>
              <p:nvPr/>
            </p:nvSpPr>
            <p:spPr bwMode="auto">
              <a:xfrm>
                <a:off x="226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2" name="Freeform 621"/>
              <p:cNvSpPr>
                <a:spLocks/>
              </p:cNvSpPr>
              <p:nvPr/>
            </p:nvSpPr>
            <p:spPr bwMode="auto">
              <a:xfrm>
                <a:off x="226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3" name="Freeform 622"/>
              <p:cNvSpPr>
                <a:spLocks/>
              </p:cNvSpPr>
              <p:nvPr/>
            </p:nvSpPr>
            <p:spPr bwMode="auto">
              <a:xfrm>
                <a:off x="226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4" name="Freeform 623"/>
              <p:cNvSpPr>
                <a:spLocks/>
              </p:cNvSpPr>
              <p:nvPr/>
            </p:nvSpPr>
            <p:spPr bwMode="auto">
              <a:xfrm>
                <a:off x="222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5" name="Freeform 624"/>
              <p:cNvSpPr>
                <a:spLocks/>
              </p:cNvSpPr>
              <p:nvPr/>
            </p:nvSpPr>
            <p:spPr bwMode="auto">
              <a:xfrm>
                <a:off x="222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6" name="Freeform 625"/>
              <p:cNvSpPr>
                <a:spLocks/>
              </p:cNvSpPr>
              <p:nvPr/>
            </p:nvSpPr>
            <p:spPr bwMode="auto">
              <a:xfrm>
                <a:off x="222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7" name="Freeform 626"/>
              <p:cNvSpPr>
                <a:spLocks/>
              </p:cNvSpPr>
              <p:nvPr/>
            </p:nvSpPr>
            <p:spPr bwMode="auto">
              <a:xfrm>
                <a:off x="224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8" name="Freeform 627"/>
              <p:cNvSpPr>
                <a:spLocks/>
              </p:cNvSpPr>
              <p:nvPr/>
            </p:nvSpPr>
            <p:spPr bwMode="auto">
              <a:xfrm>
                <a:off x="224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39" name="Freeform 628"/>
              <p:cNvSpPr>
                <a:spLocks/>
              </p:cNvSpPr>
              <p:nvPr/>
            </p:nvSpPr>
            <p:spPr bwMode="auto">
              <a:xfrm>
                <a:off x="224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0" name="Freeform 629"/>
              <p:cNvSpPr>
                <a:spLocks/>
              </p:cNvSpPr>
              <p:nvPr/>
            </p:nvSpPr>
            <p:spPr bwMode="auto">
              <a:xfrm>
                <a:off x="244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1" name="Freeform 630"/>
              <p:cNvSpPr>
                <a:spLocks/>
              </p:cNvSpPr>
              <p:nvPr/>
            </p:nvSpPr>
            <p:spPr bwMode="auto">
              <a:xfrm>
                <a:off x="244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2" name="Freeform 631"/>
              <p:cNvSpPr>
                <a:spLocks/>
              </p:cNvSpPr>
              <p:nvPr/>
            </p:nvSpPr>
            <p:spPr bwMode="auto">
              <a:xfrm>
                <a:off x="2449"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3" name="Freeform 632"/>
              <p:cNvSpPr>
                <a:spLocks/>
              </p:cNvSpPr>
              <p:nvPr/>
            </p:nvSpPr>
            <p:spPr bwMode="auto">
              <a:xfrm>
                <a:off x="2437"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4" name="Freeform 633"/>
              <p:cNvSpPr>
                <a:spLocks/>
              </p:cNvSpPr>
              <p:nvPr/>
            </p:nvSpPr>
            <p:spPr bwMode="auto">
              <a:xfrm>
                <a:off x="243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5" name="Freeform 634"/>
              <p:cNvSpPr>
                <a:spLocks/>
              </p:cNvSpPr>
              <p:nvPr/>
            </p:nvSpPr>
            <p:spPr bwMode="auto">
              <a:xfrm>
                <a:off x="2437"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6" name="Freeform 635"/>
              <p:cNvSpPr>
                <a:spLocks/>
              </p:cNvSpPr>
              <p:nvPr/>
            </p:nvSpPr>
            <p:spPr bwMode="auto">
              <a:xfrm>
                <a:off x="24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7" name="Freeform 636"/>
              <p:cNvSpPr>
                <a:spLocks/>
              </p:cNvSpPr>
              <p:nvPr/>
            </p:nvSpPr>
            <p:spPr bwMode="auto">
              <a:xfrm>
                <a:off x="24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8" name="Freeform 637"/>
              <p:cNvSpPr>
                <a:spLocks/>
              </p:cNvSpPr>
              <p:nvPr/>
            </p:nvSpPr>
            <p:spPr bwMode="auto">
              <a:xfrm>
                <a:off x="24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49" name="Freeform 638"/>
              <p:cNvSpPr>
                <a:spLocks/>
              </p:cNvSpPr>
              <p:nvPr/>
            </p:nvSpPr>
            <p:spPr bwMode="auto">
              <a:xfrm>
                <a:off x="242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0" name="Freeform 639"/>
              <p:cNvSpPr>
                <a:spLocks/>
              </p:cNvSpPr>
              <p:nvPr/>
            </p:nvSpPr>
            <p:spPr bwMode="auto">
              <a:xfrm>
                <a:off x="242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1" name="Freeform 640"/>
              <p:cNvSpPr>
                <a:spLocks/>
              </p:cNvSpPr>
              <p:nvPr/>
            </p:nvSpPr>
            <p:spPr bwMode="auto">
              <a:xfrm>
                <a:off x="242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2" name="Freeform 641"/>
              <p:cNvSpPr>
                <a:spLocks/>
              </p:cNvSpPr>
              <p:nvPr/>
            </p:nvSpPr>
            <p:spPr bwMode="auto">
              <a:xfrm>
                <a:off x="23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3" name="Freeform 642"/>
              <p:cNvSpPr>
                <a:spLocks/>
              </p:cNvSpPr>
              <p:nvPr/>
            </p:nvSpPr>
            <p:spPr bwMode="auto">
              <a:xfrm>
                <a:off x="23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4" name="Freeform 643"/>
              <p:cNvSpPr>
                <a:spLocks/>
              </p:cNvSpPr>
              <p:nvPr/>
            </p:nvSpPr>
            <p:spPr bwMode="auto">
              <a:xfrm>
                <a:off x="23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5" name="Freeform 644"/>
              <p:cNvSpPr>
                <a:spLocks/>
              </p:cNvSpPr>
              <p:nvPr/>
            </p:nvSpPr>
            <p:spPr bwMode="auto">
              <a:xfrm>
                <a:off x="238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6" name="Freeform 645"/>
              <p:cNvSpPr>
                <a:spLocks/>
              </p:cNvSpPr>
              <p:nvPr/>
            </p:nvSpPr>
            <p:spPr bwMode="auto">
              <a:xfrm>
                <a:off x="238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7" name="Freeform 646"/>
              <p:cNvSpPr>
                <a:spLocks/>
              </p:cNvSpPr>
              <p:nvPr/>
            </p:nvSpPr>
            <p:spPr bwMode="auto">
              <a:xfrm>
                <a:off x="238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8" name="Freeform 647"/>
              <p:cNvSpPr>
                <a:spLocks/>
              </p:cNvSpPr>
              <p:nvPr/>
            </p:nvSpPr>
            <p:spPr bwMode="auto">
              <a:xfrm>
                <a:off x="239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59" name="Freeform 648"/>
              <p:cNvSpPr>
                <a:spLocks/>
              </p:cNvSpPr>
              <p:nvPr/>
            </p:nvSpPr>
            <p:spPr bwMode="auto">
              <a:xfrm>
                <a:off x="239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0" name="Freeform 649"/>
              <p:cNvSpPr>
                <a:spLocks/>
              </p:cNvSpPr>
              <p:nvPr/>
            </p:nvSpPr>
            <p:spPr bwMode="auto">
              <a:xfrm>
                <a:off x="239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1" name="Freeform 650"/>
              <p:cNvSpPr>
                <a:spLocks/>
              </p:cNvSpPr>
              <p:nvPr/>
            </p:nvSpPr>
            <p:spPr bwMode="auto">
              <a:xfrm>
                <a:off x="2306"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2" name="Freeform 651"/>
              <p:cNvSpPr>
                <a:spLocks/>
              </p:cNvSpPr>
              <p:nvPr/>
            </p:nvSpPr>
            <p:spPr bwMode="auto">
              <a:xfrm>
                <a:off x="2306"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3" name="Freeform 652"/>
              <p:cNvSpPr>
                <a:spLocks/>
              </p:cNvSpPr>
              <p:nvPr/>
            </p:nvSpPr>
            <p:spPr bwMode="auto">
              <a:xfrm>
                <a:off x="2306"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4" name="Freeform 653"/>
              <p:cNvSpPr>
                <a:spLocks/>
              </p:cNvSpPr>
              <p:nvPr/>
            </p:nvSpPr>
            <p:spPr bwMode="auto">
              <a:xfrm>
                <a:off x="2332"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5" name="Freeform 654"/>
              <p:cNvSpPr>
                <a:spLocks/>
              </p:cNvSpPr>
              <p:nvPr/>
            </p:nvSpPr>
            <p:spPr bwMode="auto">
              <a:xfrm>
                <a:off x="2332"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6" name="Freeform 655"/>
              <p:cNvSpPr>
                <a:spLocks/>
              </p:cNvSpPr>
              <p:nvPr/>
            </p:nvSpPr>
            <p:spPr bwMode="auto">
              <a:xfrm>
                <a:off x="2332"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7" name="Freeform 656"/>
              <p:cNvSpPr>
                <a:spLocks/>
              </p:cNvSpPr>
              <p:nvPr/>
            </p:nvSpPr>
            <p:spPr bwMode="auto">
              <a:xfrm>
                <a:off x="232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8" name="Freeform 657"/>
              <p:cNvSpPr>
                <a:spLocks/>
              </p:cNvSpPr>
              <p:nvPr/>
            </p:nvSpPr>
            <p:spPr bwMode="auto">
              <a:xfrm>
                <a:off x="232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69" name="Freeform 658"/>
              <p:cNvSpPr>
                <a:spLocks/>
              </p:cNvSpPr>
              <p:nvPr/>
            </p:nvSpPr>
            <p:spPr bwMode="auto">
              <a:xfrm>
                <a:off x="232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0" name="Freeform 659"/>
              <p:cNvSpPr>
                <a:spLocks/>
              </p:cNvSpPr>
              <p:nvPr/>
            </p:nvSpPr>
            <p:spPr bwMode="auto">
              <a:xfrm>
                <a:off x="2359" y="2847"/>
                <a:ext cx="8" cy="4"/>
              </a:xfrm>
              <a:custGeom>
                <a:avLst/>
                <a:gdLst>
                  <a:gd name="T0" fmla="*/ 17 w 17"/>
                  <a:gd name="T1" fmla="*/ 8 h 8"/>
                  <a:gd name="T2" fmla="*/ 14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9"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1" name="Freeform 660"/>
              <p:cNvSpPr>
                <a:spLocks/>
              </p:cNvSpPr>
              <p:nvPr/>
            </p:nvSpPr>
            <p:spPr bwMode="auto">
              <a:xfrm>
                <a:off x="2359" y="2851"/>
                <a:ext cx="8" cy="73"/>
              </a:xfrm>
              <a:custGeom>
                <a:avLst/>
                <a:gdLst>
                  <a:gd name="T0" fmla="*/ 9 w 17"/>
                  <a:gd name="T1" fmla="*/ 145 h 145"/>
                  <a:gd name="T2" fmla="*/ 17 w 17"/>
                  <a:gd name="T3" fmla="*/ 145 h 145"/>
                  <a:gd name="T4" fmla="*/ 17 w 17"/>
                  <a:gd name="T5" fmla="*/ 0 h 145"/>
                  <a:gd name="T6" fmla="*/ 0 w 17"/>
                  <a:gd name="T7" fmla="*/ 0 h 145"/>
                  <a:gd name="T8" fmla="*/ 0 w 17"/>
                  <a:gd name="T9" fmla="*/ 145 h 145"/>
                  <a:gd name="T10" fmla="*/ 9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9" y="145"/>
                    </a:moveTo>
                    <a:lnTo>
                      <a:pt x="17" y="145"/>
                    </a:lnTo>
                    <a:lnTo>
                      <a:pt x="17" y="0"/>
                    </a:lnTo>
                    <a:lnTo>
                      <a:pt x="0" y="0"/>
                    </a:lnTo>
                    <a:lnTo>
                      <a:pt x="0" y="145"/>
                    </a:lnTo>
                    <a:lnTo>
                      <a:pt x="9"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2" name="Freeform 661"/>
              <p:cNvSpPr>
                <a:spLocks/>
              </p:cNvSpPr>
              <p:nvPr/>
            </p:nvSpPr>
            <p:spPr bwMode="auto">
              <a:xfrm>
                <a:off x="2359" y="2924"/>
                <a:ext cx="8" cy="4"/>
              </a:xfrm>
              <a:custGeom>
                <a:avLst/>
                <a:gdLst>
                  <a:gd name="T0" fmla="*/ 0 w 17"/>
                  <a:gd name="T1" fmla="*/ 0 h 8"/>
                  <a:gd name="T2" fmla="*/ 3 w 17"/>
                  <a:gd name="T3" fmla="*/ 6 h 8"/>
                  <a:gd name="T4" fmla="*/ 9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9"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3" name="Freeform 662"/>
              <p:cNvSpPr>
                <a:spLocks/>
              </p:cNvSpPr>
              <p:nvPr/>
            </p:nvSpPr>
            <p:spPr bwMode="auto">
              <a:xfrm>
                <a:off x="234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4" name="Freeform 663"/>
              <p:cNvSpPr>
                <a:spLocks/>
              </p:cNvSpPr>
              <p:nvPr/>
            </p:nvSpPr>
            <p:spPr bwMode="auto">
              <a:xfrm>
                <a:off x="234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5" name="Freeform 664"/>
              <p:cNvSpPr>
                <a:spLocks/>
              </p:cNvSpPr>
              <p:nvPr/>
            </p:nvSpPr>
            <p:spPr bwMode="auto">
              <a:xfrm>
                <a:off x="234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6" name="Freeform 665"/>
              <p:cNvSpPr>
                <a:spLocks/>
              </p:cNvSpPr>
              <p:nvPr/>
            </p:nvSpPr>
            <p:spPr bwMode="auto">
              <a:xfrm>
                <a:off x="2761"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7" name="Freeform 666"/>
              <p:cNvSpPr>
                <a:spLocks/>
              </p:cNvSpPr>
              <p:nvPr/>
            </p:nvSpPr>
            <p:spPr bwMode="auto">
              <a:xfrm>
                <a:off x="276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8" name="Freeform 667"/>
              <p:cNvSpPr>
                <a:spLocks/>
              </p:cNvSpPr>
              <p:nvPr/>
            </p:nvSpPr>
            <p:spPr bwMode="auto">
              <a:xfrm>
                <a:off x="2761"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79" name="Freeform 668"/>
              <p:cNvSpPr>
                <a:spLocks/>
              </p:cNvSpPr>
              <p:nvPr/>
            </p:nvSpPr>
            <p:spPr bwMode="auto">
              <a:xfrm>
                <a:off x="2749"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0" name="Freeform 669"/>
              <p:cNvSpPr>
                <a:spLocks/>
              </p:cNvSpPr>
              <p:nvPr/>
            </p:nvSpPr>
            <p:spPr bwMode="auto">
              <a:xfrm>
                <a:off x="2749"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1" name="Freeform 670"/>
              <p:cNvSpPr>
                <a:spLocks/>
              </p:cNvSpPr>
              <p:nvPr/>
            </p:nvSpPr>
            <p:spPr bwMode="auto">
              <a:xfrm>
                <a:off x="2749"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2" name="Freeform 671"/>
              <p:cNvSpPr>
                <a:spLocks/>
              </p:cNvSpPr>
              <p:nvPr/>
            </p:nvSpPr>
            <p:spPr bwMode="auto">
              <a:xfrm>
                <a:off x="2722" y="2847"/>
                <a:ext cx="8" cy="4"/>
              </a:xfrm>
              <a:custGeom>
                <a:avLst/>
                <a:gdLst>
                  <a:gd name="T0" fmla="*/ 17 w 17"/>
                  <a:gd name="T1" fmla="*/ 8 h 8"/>
                  <a:gd name="T2" fmla="*/ 14 w 17"/>
                  <a:gd name="T3" fmla="*/ 2 h 8"/>
                  <a:gd name="T4" fmla="*/ 8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3" y="2"/>
                    </a:lnTo>
                    <a:lnTo>
                      <a:pt x="0" y="8"/>
                    </a:lnTo>
                    <a:lnTo>
                      <a:pt x="17"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3" name="Freeform 672"/>
              <p:cNvSpPr>
                <a:spLocks/>
              </p:cNvSpPr>
              <p:nvPr/>
            </p:nvSpPr>
            <p:spPr bwMode="auto">
              <a:xfrm>
                <a:off x="2722" y="2851"/>
                <a:ext cx="8" cy="73"/>
              </a:xfrm>
              <a:custGeom>
                <a:avLst/>
                <a:gdLst>
                  <a:gd name="T0" fmla="*/ 8 w 17"/>
                  <a:gd name="T1" fmla="*/ 145 h 145"/>
                  <a:gd name="T2" fmla="*/ 17 w 17"/>
                  <a:gd name="T3" fmla="*/ 145 h 145"/>
                  <a:gd name="T4" fmla="*/ 17 w 17"/>
                  <a:gd name="T5" fmla="*/ 0 h 145"/>
                  <a:gd name="T6" fmla="*/ 0 w 17"/>
                  <a:gd name="T7" fmla="*/ 0 h 145"/>
                  <a:gd name="T8" fmla="*/ 0 w 17"/>
                  <a:gd name="T9" fmla="*/ 145 h 145"/>
                  <a:gd name="T10" fmla="*/ 8 w 17"/>
                  <a:gd name="T11" fmla="*/ 145 h 145"/>
                  <a:gd name="T12" fmla="*/ 0 60000 65536"/>
                  <a:gd name="T13" fmla="*/ 0 60000 65536"/>
                  <a:gd name="T14" fmla="*/ 0 60000 65536"/>
                  <a:gd name="T15" fmla="*/ 0 60000 65536"/>
                  <a:gd name="T16" fmla="*/ 0 60000 65536"/>
                  <a:gd name="T17" fmla="*/ 0 60000 65536"/>
                  <a:gd name="T18" fmla="*/ 0 w 17"/>
                  <a:gd name="T19" fmla="*/ 0 h 145"/>
                  <a:gd name="T20" fmla="*/ 17 w 1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7" h="145">
                    <a:moveTo>
                      <a:pt x="8" y="145"/>
                    </a:moveTo>
                    <a:lnTo>
                      <a:pt x="17" y="145"/>
                    </a:lnTo>
                    <a:lnTo>
                      <a:pt x="17"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4" name="Freeform 673"/>
              <p:cNvSpPr>
                <a:spLocks/>
              </p:cNvSpPr>
              <p:nvPr/>
            </p:nvSpPr>
            <p:spPr bwMode="auto">
              <a:xfrm>
                <a:off x="2722" y="2924"/>
                <a:ext cx="8" cy="4"/>
              </a:xfrm>
              <a:custGeom>
                <a:avLst/>
                <a:gdLst>
                  <a:gd name="T0" fmla="*/ 0 w 17"/>
                  <a:gd name="T1" fmla="*/ 0 h 8"/>
                  <a:gd name="T2" fmla="*/ 3 w 17"/>
                  <a:gd name="T3" fmla="*/ 6 h 8"/>
                  <a:gd name="T4" fmla="*/ 8 w 17"/>
                  <a:gd name="T5" fmla="*/ 8 h 8"/>
                  <a:gd name="T6" fmla="*/ 14 w 17"/>
                  <a:gd name="T7" fmla="*/ 6 h 8"/>
                  <a:gd name="T8" fmla="*/ 17 w 17"/>
                  <a:gd name="T9" fmla="*/ 0 h 8"/>
                  <a:gd name="T10" fmla="*/ 0 w 17"/>
                  <a:gd name="T11" fmla="*/ 0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0" y="0"/>
                    </a:moveTo>
                    <a:lnTo>
                      <a:pt x="3" y="6"/>
                    </a:lnTo>
                    <a:lnTo>
                      <a:pt x="8" y="8"/>
                    </a:lnTo>
                    <a:lnTo>
                      <a:pt x="14" y="6"/>
                    </a:lnTo>
                    <a:lnTo>
                      <a:pt x="17"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5" name="Freeform 674"/>
              <p:cNvSpPr>
                <a:spLocks/>
              </p:cNvSpPr>
              <p:nvPr/>
            </p:nvSpPr>
            <p:spPr bwMode="auto">
              <a:xfrm>
                <a:off x="2734"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6" name="Freeform 675"/>
              <p:cNvSpPr>
                <a:spLocks/>
              </p:cNvSpPr>
              <p:nvPr/>
            </p:nvSpPr>
            <p:spPr bwMode="auto">
              <a:xfrm>
                <a:off x="273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7" name="Freeform 676"/>
              <p:cNvSpPr>
                <a:spLocks/>
              </p:cNvSpPr>
              <p:nvPr/>
            </p:nvSpPr>
            <p:spPr bwMode="auto">
              <a:xfrm>
                <a:off x="2734"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8" name="Freeform 677"/>
              <p:cNvSpPr>
                <a:spLocks/>
              </p:cNvSpPr>
              <p:nvPr/>
            </p:nvSpPr>
            <p:spPr bwMode="auto">
              <a:xfrm>
                <a:off x="268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89" name="Freeform 678"/>
              <p:cNvSpPr>
                <a:spLocks/>
              </p:cNvSpPr>
              <p:nvPr/>
            </p:nvSpPr>
            <p:spPr bwMode="auto">
              <a:xfrm>
                <a:off x="268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0" name="Freeform 679"/>
              <p:cNvSpPr>
                <a:spLocks/>
              </p:cNvSpPr>
              <p:nvPr/>
            </p:nvSpPr>
            <p:spPr bwMode="auto">
              <a:xfrm>
                <a:off x="268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1" name="Freeform 680"/>
              <p:cNvSpPr>
                <a:spLocks/>
              </p:cNvSpPr>
              <p:nvPr/>
            </p:nvSpPr>
            <p:spPr bwMode="auto">
              <a:xfrm>
                <a:off x="2695"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2" name="Freeform 681"/>
              <p:cNvSpPr>
                <a:spLocks/>
              </p:cNvSpPr>
              <p:nvPr/>
            </p:nvSpPr>
            <p:spPr bwMode="auto">
              <a:xfrm>
                <a:off x="269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3" name="Freeform 682"/>
              <p:cNvSpPr>
                <a:spLocks/>
              </p:cNvSpPr>
              <p:nvPr/>
            </p:nvSpPr>
            <p:spPr bwMode="auto">
              <a:xfrm>
                <a:off x="2695"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4" name="Freeform 683"/>
              <p:cNvSpPr>
                <a:spLocks/>
              </p:cNvSpPr>
              <p:nvPr/>
            </p:nvSpPr>
            <p:spPr bwMode="auto">
              <a:xfrm>
                <a:off x="271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5" name="Freeform 684"/>
              <p:cNvSpPr>
                <a:spLocks/>
              </p:cNvSpPr>
              <p:nvPr/>
            </p:nvSpPr>
            <p:spPr bwMode="auto">
              <a:xfrm>
                <a:off x="271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6" name="Freeform 685"/>
              <p:cNvSpPr>
                <a:spLocks/>
              </p:cNvSpPr>
              <p:nvPr/>
            </p:nvSpPr>
            <p:spPr bwMode="auto">
              <a:xfrm>
                <a:off x="271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7" name="Freeform 686"/>
              <p:cNvSpPr>
                <a:spLocks/>
              </p:cNvSpPr>
              <p:nvPr/>
            </p:nvSpPr>
            <p:spPr bwMode="auto">
              <a:xfrm>
                <a:off x="2605"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8" name="Freeform 687"/>
              <p:cNvSpPr>
                <a:spLocks/>
              </p:cNvSpPr>
              <p:nvPr/>
            </p:nvSpPr>
            <p:spPr bwMode="auto">
              <a:xfrm>
                <a:off x="260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299" name="Freeform 688"/>
              <p:cNvSpPr>
                <a:spLocks/>
              </p:cNvSpPr>
              <p:nvPr/>
            </p:nvSpPr>
            <p:spPr bwMode="auto">
              <a:xfrm>
                <a:off x="2605"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0" name="Freeform 689"/>
              <p:cNvSpPr>
                <a:spLocks/>
              </p:cNvSpPr>
              <p:nvPr/>
            </p:nvSpPr>
            <p:spPr bwMode="auto">
              <a:xfrm>
                <a:off x="261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1" name="Freeform 690"/>
              <p:cNvSpPr>
                <a:spLocks/>
              </p:cNvSpPr>
              <p:nvPr/>
            </p:nvSpPr>
            <p:spPr bwMode="auto">
              <a:xfrm>
                <a:off x="261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2" name="Freeform 691"/>
              <p:cNvSpPr>
                <a:spLocks/>
              </p:cNvSpPr>
              <p:nvPr/>
            </p:nvSpPr>
            <p:spPr bwMode="auto">
              <a:xfrm>
                <a:off x="261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3" name="Freeform 692"/>
              <p:cNvSpPr>
                <a:spLocks/>
              </p:cNvSpPr>
              <p:nvPr/>
            </p:nvSpPr>
            <p:spPr bwMode="auto">
              <a:xfrm>
                <a:off x="2644"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4" name="Freeform 693"/>
              <p:cNvSpPr>
                <a:spLocks/>
              </p:cNvSpPr>
              <p:nvPr/>
            </p:nvSpPr>
            <p:spPr bwMode="auto">
              <a:xfrm>
                <a:off x="2644"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5" name="Freeform 694"/>
              <p:cNvSpPr>
                <a:spLocks/>
              </p:cNvSpPr>
              <p:nvPr/>
            </p:nvSpPr>
            <p:spPr bwMode="auto">
              <a:xfrm>
                <a:off x="2644"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6" name="Freeform 695"/>
              <p:cNvSpPr>
                <a:spLocks/>
              </p:cNvSpPr>
              <p:nvPr/>
            </p:nvSpPr>
            <p:spPr bwMode="auto">
              <a:xfrm>
                <a:off x="2632"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7" name="Freeform 696"/>
              <p:cNvSpPr>
                <a:spLocks/>
              </p:cNvSpPr>
              <p:nvPr/>
            </p:nvSpPr>
            <p:spPr bwMode="auto">
              <a:xfrm>
                <a:off x="263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8" name="Freeform 697"/>
              <p:cNvSpPr>
                <a:spLocks/>
              </p:cNvSpPr>
              <p:nvPr/>
            </p:nvSpPr>
            <p:spPr bwMode="auto">
              <a:xfrm>
                <a:off x="2632"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09" name="Freeform 698"/>
              <p:cNvSpPr>
                <a:spLocks/>
              </p:cNvSpPr>
              <p:nvPr/>
            </p:nvSpPr>
            <p:spPr bwMode="auto">
              <a:xfrm>
                <a:off x="267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0" name="Freeform 699"/>
              <p:cNvSpPr>
                <a:spLocks/>
              </p:cNvSpPr>
              <p:nvPr/>
            </p:nvSpPr>
            <p:spPr bwMode="auto">
              <a:xfrm>
                <a:off x="267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1" name="Freeform 700"/>
              <p:cNvSpPr>
                <a:spLocks/>
              </p:cNvSpPr>
              <p:nvPr/>
            </p:nvSpPr>
            <p:spPr bwMode="auto">
              <a:xfrm>
                <a:off x="267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2" name="Freeform 701"/>
              <p:cNvSpPr>
                <a:spLocks/>
              </p:cNvSpPr>
              <p:nvPr/>
            </p:nvSpPr>
            <p:spPr bwMode="auto">
              <a:xfrm>
                <a:off x="2657"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3" name="Freeform 702"/>
              <p:cNvSpPr>
                <a:spLocks/>
              </p:cNvSpPr>
              <p:nvPr/>
            </p:nvSpPr>
            <p:spPr bwMode="auto">
              <a:xfrm>
                <a:off x="265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4" name="Freeform 703"/>
              <p:cNvSpPr>
                <a:spLocks/>
              </p:cNvSpPr>
              <p:nvPr/>
            </p:nvSpPr>
            <p:spPr bwMode="auto">
              <a:xfrm>
                <a:off x="2657"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5" name="Freeform 704"/>
              <p:cNvSpPr>
                <a:spLocks/>
              </p:cNvSpPr>
              <p:nvPr/>
            </p:nvSpPr>
            <p:spPr bwMode="auto">
              <a:xfrm>
                <a:off x="2462"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6" name="Freeform 705"/>
              <p:cNvSpPr>
                <a:spLocks/>
              </p:cNvSpPr>
              <p:nvPr/>
            </p:nvSpPr>
            <p:spPr bwMode="auto">
              <a:xfrm>
                <a:off x="246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7" name="Freeform 706"/>
              <p:cNvSpPr>
                <a:spLocks/>
              </p:cNvSpPr>
              <p:nvPr/>
            </p:nvSpPr>
            <p:spPr bwMode="auto">
              <a:xfrm>
                <a:off x="2462"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8" name="Freeform 707"/>
              <p:cNvSpPr>
                <a:spLocks/>
              </p:cNvSpPr>
              <p:nvPr/>
            </p:nvSpPr>
            <p:spPr bwMode="auto">
              <a:xfrm>
                <a:off x="248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19" name="Freeform 708"/>
              <p:cNvSpPr>
                <a:spLocks/>
              </p:cNvSpPr>
              <p:nvPr/>
            </p:nvSpPr>
            <p:spPr bwMode="auto">
              <a:xfrm>
                <a:off x="248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0" name="Freeform 709"/>
              <p:cNvSpPr>
                <a:spLocks/>
              </p:cNvSpPr>
              <p:nvPr/>
            </p:nvSpPr>
            <p:spPr bwMode="auto">
              <a:xfrm>
                <a:off x="248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1" name="Freeform 710"/>
              <p:cNvSpPr>
                <a:spLocks/>
              </p:cNvSpPr>
              <p:nvPr/>
            </p:nvSpPr>
            <p:spPr bwMode="auto">
              <a:xfrm>
                <a:off x="247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2" name="Freeform 711"/>
              <p:cNvSpPr>
                <a:spLocks/>
              </p:cNvSpPr>
              <p:nvPr/>
            </p:nvSpPr>
            <p:spPr bwMode="auto">
              <a:xfrm>
                <a:off x="247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3" name="Freeform 712"/>
              <p:cNvSpPr>
                <a:spLocks/>
              </p:cNvSpPr>
              <p:nvPr/>
            </p:nvSpPr>
            <p:spPr bwMode="auto">
              <a:xfrm>
                <a:off x="247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4" name="Freeform 713"/>
              <p:cNvSpPr>
                <a:spLocks/>
              </p:cNvSpPr>
              <p:nvPr/>
            </p:nvSpPr>
            <p:spPr bwMode="auto">
              <a:xfrm>
                <a:off x="2528"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5" name="Freeform 714"/>
              <p:cNvSpPr>
                <a:spLocks/>
              </p:cNvSpPr>
              <p:nvPr/>
            </p:nvSpPr>
            <p:spPr bwMode="auto">
              <a:xfrm>
                <a:off x="2528"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6" name="Freeform 715"/>
              <p:cNvSpPr>
                <a:spLocks/>
              </p:cNvSpPr>
              <p:nvPr/>
            </p:nvSpPr>
            <p:spPr bwMode="auto">
              <a:xfrm>
                <a:off x="2528"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7" name="Freeform 716"/>
              <p:cNvSpPr>
                <a:spLocks/>
              </p:cNvSpPr>
              <p:nvPr/>
            </p:nvSpPr>
            <p:spPr bwMode="auto">
              <a:xfrm>
                <a:off x="251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8" name="Freeform 717"/>
              <p:cNvSpPr>
                <a:spLocks/>
              </p:cNvSpPr>
              <p:nvPr/>
            </p:nvSpPr>
            <p:spPr bwMode="auto">
              <a:xfrm>
                <a:off x="251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29" name="Freeform 718"/>
              <p:cNvSpPr>
                <a:spLocks/>
              </p:cNvSpPr>
              <p:nvPr/>
            </p:nvSpPr>
            <p:spPr bwMode="auto">
              <a:xfrm>
                <a:off x="251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0" name="Freeform 719"/>
              <p:cNvSpPr>
                <a:spLocks/>
              </p:cNvSpPr>
              <p:nvPr/>
            </p:nvSpPr>
            <p:spPr bwMode="auto">
              <a:xfrm>
                <a:off x="2501"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1" name="Freeform 720"/>
              <p:cNvSpPr>
                <a:spLocks/>
              </p:cNvSpPr>
              <p:nvPr/>
            </p:nvSpPr>
            <p:spPr bwMode="auto">
              <a:xfrm>
                <a:off x="2501"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2" name="Freeform 721"/>
              <p:cNvSpPr>
                <a:spLocks/>
              </p:cNvSpPr>
              <p:nvPr/>
            </p:nvSpPr>
            <p:spPr bwMode="auto">
              <a:xfrm>
                <a:off x="2501"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3" name="Freeform 722"/>
              <p:cNvSpPr>
                <a:spLocks/>
              </p:cNvSpPr>
              <p:nvPr/>
            </p:nvSpPr>
            <p:spPr bwMode="auto">
              <a:xfrm>
                <a:off x="2593"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4" name="Freeform 723"/>
              <p:cNvSpPr>
                <a:spLocks/>
              </p:cNvSpPr>
              <p:nvPr/>
            </p:nvSpPr>
            <p:spPr bwMode="auto">
              <a:xfrm>
                <a:off x="259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5" name="Freeform 724"/>
              <p:cNvSpPr>
                <a:spLocks/>
              </p:cNvSpPr>
              <p:nvPr/>
            </p:nvSpPr>
            <p:spPr bwMode="auto">
              <a:xfrm>
                <a:off x="2593"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6" name="Freeform 725"/>
              <p:cNvSpPr>
                <a:spLocks/>
              </p:cNvSpPr>
              <p:nvPr/>
            </p:nvSpPr>
            <p:spPr bwMode="auto">
              <a:xfrm>
                <a:off x="256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7" name="Freeform 726"/>
              <p:cNvSpPr>
                <a:spLocks/>
              </p:cNvSpPr>
              <p:nvPr/>
            </p:nvSpPr>
            <p:spPr bwMode="auto">
              <a:xfrm>
                <a:off x="256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8" name="Freeform 727"/>
              <p:cNvSpPr>
                <a:spLocks/>
              </p:cNvSpPr>
              <p:nvPr/>
            </p:nvSpPr>
            <p:spPr bwMode="auto">
              <a:xfrm>
                <a:off x="256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39" name="Freeform 728"/>
              <p:cNvSpPr>
                <a:spLocks/>
              </p:cNvSpPr>
              <p:nvPr/>
            </p:nvSpPr>
            <p:spPr bwMode="auto">
              <a:xfrm>
                <a:off x="2579"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0" name="Freeform 729"/>
              <p:cNvSpPr>
                <a:spLocks/>
              </p:cNvSpPr>
              <p:nvPr/>
            </p:nvSpPr>
            <p:spPr bwMode="auto">
              <a:xfrm>
                <a:off x="2579"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1" name="Freeform 730"/>
              <p:cNvSpPr>
                <a:spLocks/>
              </p:cNvSpPr>
              <p:nvPr/>
            </p:nvSpPr>
            <p:spPr bwMode="auto">
              <a:xfrm>
                <a:off x="2579"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2" name="Freeform 731"/>
              <p:cNvSpPr>
                <a:spLocks/>
              </p:cNvSpPr>
              <p:nvPr/>
            </p:nvSpPr>
            <p:spPr bwMode="auto">
              <a:xfrm>
                <a:off x="2540"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3" name="Freeform 732"/>
              <p:cNvSpPr>
                <a:spLocks/>
              </p:cNvSpPr>
              <p:nvPr/>
            </p:nvSpPr>
            <p:spPr bwMode="auto">
              <a:xfrm>
                <a:off x="254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4" name="Freeform 733"/>
              <p:cNvSpPr>
                <a:spLocks/>
              </p:cNvSpPr>
              <p:nvPr/>
            </p:nvSpPr>
            <p:spPr bwMode="auto">
              <a:xfrm>
                <a:off x="2540"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5" name="Freeform 734"/>
              <p:cNvSpPr>
                <a:spLocks/>
              </p:cNvSpPr>
              <p:nvPr/>
            </p:nvSpPr>
            <p:spPr bwMode="auto">
              <a:xfrm>
                <a:off x="2554"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6" name="Freeform 735"/>
              <p:cNvSpPr>
                <a:spLocks/>
              </p:cNvSpPr>
              <p:nvPr/>
            </p:nvSpPr>
            <p:spPr bwMode="auto">
              <a:xfrm>
                <a:off x="2554"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7" name="Freeform 736"/>
              <p:cNvSpPr>
                <a:spLocks/>
              </p:cNvSpPr>
              <p:nvPr/>
            </p:nvSpPr>
            <p:spPr bwMode="auto">
              <a:xfrm>
                <a:off x="2554"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8" name="Freeform 737"/>
              <p:cNvSpPr>
                <a:spLocks/>
              </p:cNvSpPr>
              <p:nvPr/>
            </p:nvSpPr>
            <p:spPr bwMode="auto">
              <a:xfrm>
                <a:off x="3073"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49" name="Freeform 738"/>
              <p:cNvSpPr>
                <a:spLocks/>
              </p:cNvSpPr>
              <p:nvPr/>
            </p:nvSpPr>
            <p:spPr bwMode="auto">
              <a:xfrm>
                <a:off x="3073"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0" name="Freeform 739"/>
              <p:cNvSpPr>
                <a:spLocks/>
              </p:cNvSpPr>
              <p:nvPr/>
            </p:nvSpPr>
            <p:spPr bwMode="auto">
              <a:xfrm>
                <a:off x="3073"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1" name="Freeform 740"/>
              <p:cNvSpPr>
                <a:spLocks/>
              </p:cNvSpPr>
              <p:nvPr/>
            </p:nvSpPr>
            <p:spPr bwMode="auto">
              <a:xfrm>
                <a:off x="3086"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2" name="Freeform 741"/>
              <p:cNvSpPr>
                <a:spLocks/>
              </p:cNvSpPr>
              <p:nvPr/>
            </p:nvSpPr>
            <p:spPr bwMode="auto">
              <a:xfrm>
                <a:off x="3086"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3" name="Freeform 742"/>
              <p:cNvSpPr>
                <a:spLocks/>
              </p:cNvSpPr>
              <p:nvPr/>
            </p:nvSpPr>
            <p:spPr bwMode="auto">
              <a:xfrm>
                <a:off x="3086"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4" name="Freeform 743"/>
              <p:cNvSpPr>
                <a:spLocks/>
              </p:cNvSpPr>
              <p:nvPr/>
            </p:nvSpPr>
            <p:spPr bwMode="auto">
              <a:xfrm>
                <a:off x="3112"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5" name="Freeform 744"/>
              <p:cNvSpPr>
                <a:spLocks/>
              </p:cNvSpPr>
              <p:nvPr/>
            </p:nvSpPr>
            <p:spPr bwMode="auto">
              <a:xfrm>
                <a:off x="3112"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6" name="Freeform 745"/>
              <p:cNvSpPr>
                <a:spLocks/>
              </p:cNvSpPr>
              <p:nvPr/>
            </p:nvSpPr>
            <p:spPr bwMode="auto">
              <a:xfrm>
                <a:off x="3112" y="2924"/>
                <a:ext cx="8" cy="4"/>
              </a:xfrm>
              <a:custGeom>
                <a:avLst/>
                <a:gdLst>
                  <a:gd name="T0" fmla="*/ 0 w 16"/>
                  <a:gd name="T1" fmla="*/ 0 h 8"/>
                  <a:gd name="T2" fmla="*/ 3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3"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7" name="Freeform 746"/>
              <p:cNvSpPr>
                <a:spLocks/>
              </p:cNvSpPr>
              <p:nvPr/>
            </p:nvSpPr>
            <p:spPr bwMode="auto">
              <a:xfrm>
                <a:off x="31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8" name="Freeform 747"/>
              <p:cNvSpPr>
                <a:spLocks/>
              </p:cNvSpPr>
              <p:nvPr/>
            </p:nvSpPr>
            <p:spPr bwMode="auto">
              <a:xfrm>
                <a:off x="31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59" name="Freeform 748"/>
              <p:cNvSpPr>
                <a:spLocks/>
              </p:cNvSpPr>
              <p:nvPr/>
            </p:nvSpPr>
            <p:spPr bwMode="auto">
              <a:xfrm>
                <a:off x="31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0" name="Freeform 749"/>
              <p:cNvSpPr>
                <a:spLocks/>
              </p:cNvSpPr>
              <p:nvPr/>
            </p:nvSpPr>
            <p:spPr bwMode="auto">
              <a:xfrm>
                <a:off x="3125"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1" name="Freeform 750"/>
              <p:cNvSpPr>
                <a:spLocks/>
              </p:cNvSpPr>
              <p:nvPr/>
            </p:nvSpPr>
            <p:spPr bwMode="auto">
              <a:xfrm>
                <a:off x="3125"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2" name="Freeform 751"/>
              <p:cNvSpPr>
                <a:spLocks/>
              </p:cNvSpPr>
              <p:nvPr/>
            </p:nvSpPr>
            <p:spPr bwMode="auto">
              <a:xfrm>
                <a:off x="3125"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3" name="Freeform 752"/>
              <p:cNvSpPr>
                <a:spLocks/>
              </p:cNvSpPr>
              <p:nvPr/>
            </p:nvSpPr>
            <p:spPr bwMode="auto">
              <a:xfrm>
                <a:off x="2773" y="2847"/>
                <a:ext cx="9"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4" name="Freeform 753"/>
              <p:cNvSpPr>
                <a:spLocks/>
              </p:cNvSpPr>
              <p:nvPr/>
            </p:nvSpPr>
            <p:spPr bwMode="auto">
              <a:xfrm>
                <a:off x="2773" y="2851"/>
                <a:ext cx="9"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5" name="Freeform 754"/>
              <p:cNvSpPr>
                <a:spLocks/>
              </p:cNvSpPr>
              <p:nvPr/>
            </p:nvSpPr>
            <p:spPr bwMode="auto">
              <a:xfrm>
                <a:off x="2773" y="2924"/>
                <a:ext cx="9"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6" name="Freeform 755"/>
              <p:cNvSpPr>
                <a:spLocks/>
              </p:cNvSpPr>
              <p:nvPr/>
            </p:nvSpPr>
            <p:spPr bwMode="auto">
              <a:xfrm>
                <a:off x="2800" y="2847"/>
                <a:ext cx="8" cy="4"/>
              </a:xfrm>
              <a:custGeom>
                <a:avLst/>
                <a:gdLst>
                  <a:gd name="T0" fmla="*/ 16 w 16"/>
                  <a:gd name="T1" fmla="*/ 8 h 8"/>
                  <a:gd name="T2" fmla="*/ 14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7" name="Freeform 756"/>
              <p:cNvSpPr>
                <a:spLocks/>
              </p:cNvSpPr>
              <p:nvPr/>
            </p:nvSpPr>
            <p:spPr bwMode="auto">
              <a:xfrm>
                <a:off x="2800"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8" name="Freeform 757"/>
              <p:cNvSpPr>
                <a:spLocks/>
              </p:cNvSpPr>
              <p:nvPr/>
            </p:nvSpPr>
            <p:spPr bwMode="auto">
              <a:xfrm>
                <a:off x="2800" y="2924"/>
                <a:ext cx="8" cy="4"/>
              </a:xfrm>
              <a:custGeom>
                <a:avLst/>
                <a:gdLst>
                  <a:gd name="T0" fmla="*/ 0 w 16"/>
                  <a:gd name="T1" fmla="*/ 0 h 8"/>
                  <a:gd name="T2" fmla="*/ 2 w 16"/>
                  <a:gd name="T3" fmla="*/ 6 h 8"/>
                  <a:gd name="T4" fmla="*/ 8 w 16"/>
                  <a:gd name="T5" fmla="*/ 8 h 8"/>
                  <a:gd name="T6" fmla="*/ 14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4"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69" name="Freeform 758"/>
              <p:cNvSpPr>
                <a:spLocks/>
              </p:cNvSpPr>
              <p:nvPr/>
            </p:nvSpPr>
            <p:spPr bwMode="auto">
              <a:xfrm>
                <a:off x="2787" y="2847"/>
                <a:ext cx="8" cy="4"/>
              </a:xfrm>
              <a:custGeom>
                <a:avLst/>
                <a:gdLst>
                  <a:gd name="T0" fmla="*/ 16 w 16"/>
                  <a:gd name="T1" fmla="*/ 8 h 8"/>
                  <a:gd name="T2" fmla="*/ 13 w 16"/>
                  <a:gd name="T3" fmla="*/ 2 h 8"/>
                  <a:gd name="T4" fmla="*/ 8 w 16"/>
                  <a:gd name="T5" fmla="*/ 0 h 8"/>
                  <a:gd name="T6" fmla="*/ 2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3" y="2"/>
                    </a:lnTo>
                    <a:lnTo>
                      <a:pt x="8" y="0"/>
                    </a:lnTo>
                    <a:lnTo>
                      <a:pt x="2"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0" name="Freeform 759"/>
              <p:cNvSpPr>
                <a:spLocks/>
              </p:cNvSpPr>
              <p:nvPr/>
            </p:nvSpPr>
            <p:spPr bwMode="auto">
              <a:xfrm>
                <a:off x="2787" y="2851"/>
                <a:ext cx="8" cy="73"/>
              </a:xfrm>
              <a:custGeom>
                <a:avLst/>
                <a:gdLst>
                  <a:gd name="T0" fmla="*/ 8 w 16"/>
                  <a:gd name="T1" fmla="*/ 145 h 145"/>
                  <a:gd name="T2" fmla="*/ 16 w 16"/>
                  <a:gd name="T3" fmla="*/ 145 h 145"/>
                  <a:gd name="T4" fmla="*/ 16 w 16"/>
                  <a:gd name="T5" fmla="*/ 0 h 145"/>
                  <a:gd name="T6" fmla="*/ 0 w 16"/>
                  <a:gd name="T7" fmla="*/ 0 h 145"/>
                  <a:gd name="T8" fmla="*/ 0 w 16"/>
                  <a:gd name="T9" fmla="*/ 145 h 145"/>
                  <a:gd name="T10" fmla="*/ 8 w 16"/>
                  <a:gd name="T11" fmla="*/ 145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8" y="145"/>
                    </a:moveTo>
                    <a:lnTo>
                      <a:pt x="16" y="145"/>
                    </a:lnTo>
                    <a:lnTo>
                      <a:pt x="16" y="0"/>
                    </a:lnTo>
                    <a:lnTo>
                      <a:pt x="0" y="0"/>
                    </a:lnTo>
                    <a:lnTo>
                      <a:pt x="0" y="145"/>
                    </a:lnTo>
                    <a:lnTo>
                      <a:pt x="8" y="14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1" name="Freeform 760"/>
              <p:cNvSpPr>
                <a:spLocks/>
              </p:cNvSpPr>
              <p:nvPr/>
            </p:nvSpPr>
            <p:spPr bwMode="auto">
              <a:xfrm>
                <a:off x="2787" y="2924"/>
                <a:ext cx="8" cy="4"/>
              </a:xfrm>
              <a:custGeom>
                <a:avLst/>
                <a:gdLst>
                  <a:gd name="T0" fmla="*/ 0 w 16"/>
                  <a:gd name="T1" fmla="*/ 0 h 8"/>
                  <a:gd name="T2" fmla="*/ 2 w 16"/>
                  <a:gd name="T3" fmla="*/ 6 h 8"/>
                  <a:gd name="T4" fmla="*/ 8 w 16"/>
                  <a:gd name="T5" fmla="*/ 8 h 8"/>
                  <a:gd name="T6" fmla="*/ 13 w 16"/>
                  <a:gd name="T7" fmla="*/ 6 h 8"/>
                  <a:gd name="T8" fmla="*/ 16 w 16"/>
                  <a:gd name="T9" fmla="*/ 0 h 8"/>
                  <a:gd name="T10" fmla="*/ 0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0"/>
                    </a:moveTo>
                    <a:lnTo>
                      <a:pt x="2" y="6"/>
                    </a:lnTo>
                    <a:lnTo>
                      <a:pt x="8" y="8"/>
                    </a:lnTo>
                    <a:lnTo>
                      <a:pt x="13" y="6"/>
                    </a:lnTo>
                    <a:lnTo>
                      <a:pt x="16"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372" name="Freeform 761"/>
              <p:cNvSpPr>
                <a:spLocks/>
              </p:cNvSpPr>
              <p:nvPr/>
            </p:nvSpPr>
            <p:spPr bwMode="auto">
              <a:xfrm>
                <a:off x="2839" y="2847"/>
                <a:ext cx="8" cy="4"/>
              </a:xfrm>
              <a:custGeom>
                <a:avLst/>
                <a:gdLst>
                  <a:gd name="T0" fmla="*/ 16 w 16"/>
                  <a:gd name="T1" fmla="*/ 8 h 8"/>
                  <a:gd name="T2" fmla="*/ 14 w 16"/>
                  <a:gd name="T3" fmla="*/ 2 h 8"/>
                  <a:gd name="T4" fmla="*/ 8 w 16"/>
                  <a:gd name="T5" fmla="*/ 0 h 8"/>
                  <a:gd name="T6" fmla="*/ 3 w 16"/>
                  <a:gd name="T7" fmla="*/ 2 h 8"/>
                  <a:gd name="T8" fmla="*/ 0 w 16"/>
                  <a:gd name="T9" fmla="*/ 8 h 8"/>
                  <a:gd name="T10" fmla="*/ 16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8"/>
                    </a:moveTo>
                    <a:lnTo>
                      <a:pt x="14" y="2"/>
                    </a:lnTo>
                    <a:lnTo>
                      <a:pt x="8" y="0"/>
                    </a:lnTo>
                    <a:lnTo>
                      <a:pt x="3" y="2"/>
                    </a:lnTo>
                    <a:lnTo>
                      <a:pt x="0" y="8"/>
                    </a:lnTo>
                    <a:lnTo>
                      <a:pt x="16" y="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3107" name="Freeform 762"/>
            <p:cNvSpPr>
              <a:spLocks/>
            </p:cNvSpPr>
            <p:nvPr/>
          </p:nvSpPr>
          <p:spPr bwMode="auto">
            <a:xfrm>
              <a:off x="3012"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08" name="Freeform 763"/>
            <p:cNvSpPr>
              <a:spLocks/>
            </p:cNvSpPr>
            <p:nvPr/>
          </p:nvSpPr>
          <p:spPr bwMode="auto">
            <a:xfrm>
              <a:off x="2697" y="2621"/>
              <a:ext cx="9"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09" name="Freeform 764"/>
            <p:cNvSpPr>
              <a:spLocks/>
            </p:cNvSpPr>
            <p:nvPr/>
          </p:nvSpPr>
          <p:spPr bwMode="auto">
            <a:xfrm>
              <a:off x="2381" y="2621"/>
              <a:ext cx="8" cy="199"/>
            </a:xfrm>
            <a:custGeom>
              <a:avLst/>
              <a:gdLst>
                <a:gd name="T0" fmla="*/ 8 w 16"/>
                <a:gd name="T1" fmla="*/ 399 h 399"/>
                <a:gd name="T2" fmla="*/ 16 w 16"/>
                <a:gd name="T3" fmla="*/ 399 h 399"/>
                <a:gd name="T4" fmla="*/ 16 w 16"/>
                <a:gd name="T5" fmla="*/ 0 h 399"/>
                <a:gd name="T6" fmla="*/ 0 w 16"/>
                <a:gd name="T7" fmla="*/ 0 h 399"/>
                <a:gd name="T8" fmla="*/ 0 w 16"/>
                <a:gd name="T9" fmla="*/ 399 h 399"/>
                <a:gd name="T10" fmla="*/ 8 w 16"/>
                <a:gd name="T11" fmla="*/ 399 h 399"/>
                <a:gd name="T12" fmla="*/ 0 60000 65536"/>
                <a:gd name="T13" fmla="*/ 0 60000 65536"/>
                <a:gd name="T14" fmla="*/ 0 60000 65536"/>
                <a:gd name="T15" fmla="*/ 0 60000 65536"/>
                <a:gd name="T16" fmla="*/ 0 60000 65536"/>
                <a:gd name="T17" fmla="*/ 0 60000 65536"/>
                <a:gd name="T18" fmla="*/ 0 w 16"/>
                <a:gd name="T19" fmla="*/ 0 h 399"/>
                <a:gd name="T20" fmla="*/ 16 w 16"/>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16" h="399">
                  <a:moveTo>
                    <a:pt x="8" y="399"/>
                  </a:moveTo>
                  <a:lnTo>
                    <a:pt x="16" y="399"/>
                  </a:lnTo>
                  <a:lnTo>
                    <a:pt x="16" y="0"/>
                  </a:lnTo>
                  <a:lnTo>
                    <a:pt x="0" y="0"/>
                  </a:lnTo>
                  <a:lnTo>
                    <a:pt x="0" y="399"/>
                  </a:lnTo>
                  <a:lnTo>
                    <a:pt x="8" y="39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0" name="Freeform 765"/>
            <p:cNvSpPr>
              <a:spLocks/>
            </p:cNvSpPr>
            <p:nvPr/>
          </p:nvSpPr>
          <p:spPr bwMode="auto">
            <a:xfrm>
              <a:off x="2403" y="2688"/>
              <a:ext cx="278" cy="46"/>
            </a:xfrm>
            <a:custGeom>
              <a:avLst/>
              <a:gdLst>
                <a:gd name="T0" fmla="*/ 555 w 555"/>
                <a:gd name="T1" fmla="*/ 67 h 92"/>
                <a:gd name="T2" fmla="*/ 382 w 555"/>
                <a:gd name="T3" fmla="*/ 67 h 92"/>
                <a:gd name="T4" fmla="*/ 382 w 555"/>
                <a:gd name="T5" fmla="*/ 92 h 92"/>
                <a:gd name="T6" fmla="*/ 173 w 555"/>
                <a:gd name="T7" fmla="*/ 92 h 92"/>
                <a:gd name="T8" fmla="*/ 173 w 555"/>
                <a:gd name="T9" fmla="*/ 64 h 92"/>
                <a:gd name="T10" fmla="*/ 0 w 555"/>
                <a:gd name="T11" fmla="*/ 64 h 92"/>
                <a:gd name="T12" fmla="*/ 0 w 555"/>
                <a:gd name="T13" fmla="*/ 26 h 92"/>
                <a:gd name="T14" fmla="*/ 173 w 555"/>
                <a:gd name="T15" fmla="*/ 26 h 92"/>
                <a:gd name="T16" fmla="*/ 173 w 555"/>
                <a:gd name="T17" fmla="*/ 0 h 92"/>
                <a:gd name="T18" fmla="*/ 382 w 555"/>
                <a:gd name="T19" fmla="*/ 0 h 92"/>
                <a:gd name="T20" fmla="*/ 382 w 555"/>
                <a:gd name="T21" fmla="*/ 25 h 92"/>
                <a:gd name="T22" fmla="*/ 555 w 555"/>
                <a:gd name="T23" fmla="*/ 25 h 92"/>
                <a:gd name="T24" fmla="*/ 555 w 555"/>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92"/>
                <a:gd name="T41" fmla="*/ 555 w 55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92">
                  <a:moveTo>
                    <a:pt x="555" y="67"/>
                  </a:moveTo>
                  <a:lnTo>
                    <a:pt x="382" y="67"/>
                  </a:lnTo>
                  <a:lnTo>
                    <a:pt x="382" y="92"/>
                  </a:lnTo>
                  <a:lnTo>
                    <a:pt x="173" y="92"/>
                  </a:lnTo>
                  <a:lnTo>
                    <a:pt x="173" y="64"/>
                  </a:lnTo>
                  <a:lnTo>
                    <a:pt x="0" y="64"/>
                  </a:lnTo>
                  <a:lnTo>
                    <a:pt x="0" y="26"/>
                  </a:lnTo>
                  <a:lnTo>
                    <a:pt x="173" y="26"/>
                  </a:lnTo>
                  <a:lnTo>
                    <a:pt x="173" y="0"/>
                  </a:lnTo>
                  <a:lnTo>
                    <a:pt x="382" y="0"/>
                  </a:lnTo>
                  <a:lnTo>
                    <a:pt x="382" y="25"/>
                  </a:lnTo>
                  <a:lnTo>
                    <a:pt x="555" y="25"/>
                  </a:lnTo>
                  <a:lnTo>
                    <a:pt x="555" y="6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1" name="Freeform 766"/>
            <p:cNvSpPr>
              <a:spLocks/>
            </p:cNvSpPr>
            <p:nvPr/>
          </p:nvSpPr>
          <p:spPr bwMode="auto">
            <a:xfrm>
              <a:off x="2400" y="2665"/>
              <a:ext cx="19" cy="19"/>
            </a:xfrm>
            <a:custGeom>
              <a:avLst/>
              <a:gdLst>
                <a:gd name="T0" fmla="*/ 19 w 38"/>
                <a:gd name="T1" fmla="*/ 38 h 38"/>
                <a:gd name="T2" fmla="*/ 26 w 38"/>
                <a:gd name="T3" fmla="*/ 36 h 38"/>
                <a:gd name="T4" fmla="*/ 33 w 38"/>
                <a:gd name="T5" fmla="*/ 32 h 38"/>
                <a:gd name="T6" fmla="*/ 37 w 38"/>
                <a:gd name="T7" fmla="*/ 26 h 38"/>
                <a:gd name="T8" fmla="*/ 38 w 38"/>
                <a:gd name="T9" fmla="*/ 18 h 38"/>
                <a:gd name="T10" fmla="*/ 37 w 38"/>
                <a:gd name="T11" fmla="*/ 11 h 38"/>
                <a:gd name="T12" fmla="*/ 33 w 38"/>
                <a:gd name="T13" fmla="*/ 5 h 38"/>
                <a:gd name="T14" fmla="*/ 26 w 38"/>
                <a:gd name="T15" fmla="*/ 1 h 38"/>
                <a:gd name="T16" fmla="*/ 19 w 38"/>
                <a:gd name="T17" fmla="*/ 0 h 38"/>
                <a:gd name="T18" fmla="*/ 12 w 38"/>
                <a:gd name="T19" fmla="*/ 1 h 38"/>
                <a:gd name="T20" fmla="*/ 6 w 38"/>
                <a:gd name="T21" fmla="*/ 5 h 38"/>
                <a:gd name="T22" fmla="*/ 2 w 38"/>
                <a:gd name="T23" fmla="*/ 11 h 38"/>
                <a:gd name="T24" fmla="*/ 0 w 38"/>
                <a:gd name="T25" fmla="*/ 18 h 38"/>
                <a:gd name="T26" fmla="*/ 2 w 38"/>
                <a:gd name="T27" fmla="*/ 26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3" y="32"/>
                  </a:lnTo>
                  <a:lnTo>
                    <a:pt x="37" y="26"/>
                  </a:lnTo>
                  <a:lnTo>
                    <a:pt x="38" y="18"/>
                  </a:lnTo>
                  <a:lnTo>
                    <a:pt x="37" y="11"/>
                  </a:lnTo>
                  <a:lnTo>
                    <a:pt x="33" y="5"/>
                  </a:lnTo>
                  <a:lnTo>
                    <a:pt x="26" y="1"/>
                  </a:lnTo>
                  <a:lnTo>
                    <a:pt x="19" y="0"/>
                  </a:lnTo>
                  <a:lnTo>
                    <a:pt x="12" y="1"/>
                  </a:lnTo>
                  <a:lnTo>
                    <a:pt x="6" y="5"/>
                  </a:lnTo>
                  <a:lnTo>
                    <a:pt x="2" y="11"/>
                  </a:lnTo>
                  <a:lnTo>
                    <a:pt x="0" y="18"/>
                  </a:lnTo>
                  <a:lnTo>
                    <a:pt x="2" y="26"/>
                  </a:lnTo>
                  <a:lnTo>
                    <a:pt x="6" y="32"/>
                  </a:lnTo>
                  <a:lnTo>
                    <a:pt x="12" y="36"/>
                  </a:lnTo>
                  <a:lnTo>
                    <a:pt x="19" y="38"/>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112" name="Freeform 767"/>
            <p:cNvSpPr>
              <a:spLocks/>
            </p:cNvSpPr>
            <p:nvPr/>
          </p:nvSpPr>
          <p:spPr bwMode="auto">
            <a:xfrm>
              <a:off x="2409" y="2674"/>
              <a:ext cx="13" cy="12"/>
            </a:xfrm>
            <a:custGeom>
              <a:avLst/>
              <a:gdLst>
                <a:gd name="T0" fmla="*/ 15 w 24"/>
                <a:gd name="T1" fmla="*/ 0 h 24"/>
                <a:gd name="T2" fmla="*/ 15 w 24"/>
                <a:gd name="T3" fmla="*/ 0 h 24"/>
                <a:gd name="T4" fmla="*/ 15 w 24"/>
                <a:gd name="T5" fmla="*/ 7 h 24"/>
                <a:gd name="T6" fmla="*/ 11 w 24"/>
                <a:gd name="T7" fmla="*/ 12 h 24"/>
                <a:gd name="T8" fmla="*/ 6 w 24"/>
                <a:gd name="T9" fmla="*/ 15 h 24"/>
                <a:gd name="T10" fmla="*/ 0 w 24"/>
                <a:gd name="T11" fmla="*/ 15 h 24"/>
                <a:gd name="T12" fmla="*/ 0 w 24"/>
                <a:gd name="T13" fmla="*/ 24 h 24"/>
                <a:gd name="T14" fmla="*/ 8 w 24"/>
                <a:gd name="T15" fmla="*/ 22 h 24"/>
                <a:gd name="T16" fmla="*/ 16 w 24"/>
                <a:gd name="T17" fmla="*/ 16 h 24"/>
                <a:gd name="T18" fmla="*/ 22 w 24"/>
                <a:gd name="T19" fmla="*/ 9 h 24"/>
                <a:gd name="T20" fmla="*/ 24 w 24"/>
                <a:gd name="T21" fmla="*/ 0 h 24"/>
                <a:gd name="T22" fmla="*/ 24 w 24"/>
                <a:gd name="T23" fmla="*/ 0 h 24"/>
                <a:gd name="T24" fmla="*/ 15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0"/>
                  </a:moveTo>
                  <a:lnTo>
                    <a:pt x="15" y="0"/>
                  </a:lnTo>
                  <a:lnTo>
                    <a:pt x="15" y="7"/>
                  </a:lnTo>
                  <a:lnTo>
                    <a:pt x="11" y="12"/>
                  </a:lnTo>
                  <a:lnTo>
                    <a:pt x="6" y="15"/>
                  </a:lnTo>
                  <a:lnTo>
                    <a:pt x="0" y="15"/>
                  </a:lnTo>
                  <a:lnTo>
                    <a:pt x="0" y="24"/>
                  </a:lnTo>
                  <a:lnTo>
                    <a:pt x="8" y="22"/>
                  </a:lnTo>
                  <a:lnTo>
                    <a:pt x="16" y="16"/>
                  </a:lnTo>
                  <a:lnTo>
                    <a:pt x="22" y="9"/>
                  </a:lnTo>
                  <a:lnTo>
                    <a:pt x="24" y="0"/>
                  </a:lnTo>
                  <a:lnTo>
                    <a:pt x="15"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3" name="Freeform 768"/>
            <p:cNvSpPr>
              <a:spLocks/>
            </p:cNvSpPr>
            <p:nvPr/>
          </p:nvSpPr>
          <p:spPr bwMode="auto">
            <a:xfrm>
              <a:off x="2409" y="2663"/>
              <a:ext cx="13" cy="11"/>
            </a:xfrm>
            <a:custGeom>
              <a:avLst/>
              <a:gdLst>
                <a:gd name="T0" fmla="*/ 0 w 24"/>
                <a:gd name="T1" fmla="*/ 9 h 23"/>
                <a:gd name="T2" fmla="*/ 0 w 24"/>
                <a:gd name="T3" fmla="*/ 9 h 23"/>
                <a:gd name="T4" fmla="*/ 6 w 24"/>
                <a:gd name="T5" fmla="*/ 9 h 23"/>
                <a:gd name="T6" fmla="*/ 11 w 24"/>
                <a:gd name="T7" fmla="*/ 13 h 23"/>
                <a:gd name="T8" fmla="*/ 15 w 24"/>
                <a:gd name="T9" fmla="*/ 17 h 23"/>
                <a:gd name="T10" fmla="*/ 15 w 24"/>
                <a:gd name="T11" fmla="*/ 23 h 23"/>
                <a:gd name="T12" fmla="*/ 24 w 24"/>
                <a:gd name="T13" fmla="*/ 23 h 23"/>
                <a:gd name="T14" fmla="*/ 22 w 24"/>
                <a:gd name="T15" fmla="*/ 15 h 23"/>
                <a:gd name="T16" fmla="*/ 16 w 24"/>
                <a:gd name="T17" fmla="*/ 8 h 23"/>
                <a:gd name="T18" fmla="*/ 8 w 24"/>
                <a:gd name="T19" fmla="*/ 2 h 23"/>
                <a:gd name="T20" fmla="*/ 0 w 24"/>
                <a:gd name="T21" fmla="*/ 0 h 23"/>
                <a:gd name="T22" fmla="*/ 0 w 24"/>
                <a:gd name="T23" fmla="*/ 0 h 23"/>
                <a:gd name="T24" fmla="*/ 0 w 24"/>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9"/>
                  </a:moveTo>
                  <a:lnTo>
                    <a:pt x="0" y="9"/>
                  </a:lnTo>
                  <a:lnTo>
                    <a:pt x="6" y="9"/>
                  </a:lnTo>
                  <a:lnTo>
                    <a:pt x="11" y="13"/>
                  </a:lnTo>
                  <a:lnTo>
                    <a:pt x="15" y="17"/>
                  </a:lnTo>
                  <a:lnTo>
                    <a:pt x="15" y="23"/>
                  </a:lnTo>
                  <a:lnTo>
                    <a:pt x="24" y="23"/>
                  </a:lnTo>
                  <a:lnTo>
                    <a:pt x="22" y="15"/>
                  </a:lnTo>
                  <a:lnTo>
                    <a:pt x="16" y="8"/>
                  </a:lnTo>
                  <a:lnTo>
                    <a:pt x="8" y="2"/>
                  </a:lnTo>
                  <a:lnTo>
                    <a:pt x="0" y="0"/>
                  </a:lnTo>
                  <a:lnTo>
                    <a:pt x="0" y="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4" name="Freeform 769"/>
            <p:cNvSpPr>
              <a:spLocks/>
            </p:cNvSpPr>
            <p:nvPr/>
          </p:nvSpPr>
          <p:spPr bwMode="auto">
            <a:xfrm>
              <a:off x="2398" y="2663"/>
              <a:ext cx="11" cy="11"/>
            </a:xfrm>
            <a:custGeom>
              <a:avLst/>
              <a:gdLst>
                <a:gd name="T0" fmla="*/ 9 w 23"/>
                <a:gd name="T1" fmla="*/ 23 h 23"/>
                <a:gd name="T2" fmla="*/ 9 w 23"/>
                <a:gd name="T3" fmla="*/ 23 h 23"/>
                <a:gd name="T4" fmla="*/ 9 w 23"/>
                <a:gd name="T5" fmla="*/ 17 h 23"/>
                <a:gd name="T6" fmla="*/ 12 w 23"/>
                <a:gd name="T7" fmla="*/ 13 h 23"/>
                <a:gd name="T8" fmla="*/ 17 w 23"/>
                <a:gd name="T9" fmla="*/ 9 h 23"/>
                <a:gd name="T10" fmla="*/ 23 w 23"/>
                <a:gd name="T11" fmla="*/ 9 h 23"/>
                <a:gd name="T12" fmla="*/ 23 w 23"/>
                <a:gd name="T13" fmla="*/ 0 h 23"/>
                <a:gd name="T14" fmla="*/ 15 w 23"/>
                <a:gd name="T15" fmla="*/ 2 h 23"/>
                <a:gd name="T16" fmla="*/ 8 w 23"/>
                <a:gd name="T17" fmla="*/ 8 h 23"/>
                <a:gd name="T18" fmla="*/ 2 w 23"/>
                <a:gd name="T19" fmla="*/ 15 h 23"/>
                <a:gd name="T20" fmla="*/ 0 w 23"/>
                <a:gd name="T21" fmla="*/ 23 h 23"/>
                <a:gd name="T22" fmla="*/ 0 w 23"/>
                <a:gd name="T23" fmla="*/ 23 h 23"/>
                <a:gd name="T24" fmla="*/ 9 w 2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9" y="23"/>
                  </a:moveTo>
                  <a:lnTo>
                    <a:pt x="9" y="23"/>
                  </a:lnTo>
                  <a:lnTo>
                    <a:pt x="9" y="17"/>
                  </a:lnTo>
                  <a:lnTo>
                    <a:pt x="12" y="13"/>
                  </a:lnTo>
                  <a:lnTo>
                    <a:pt x="17" y="9"/>
                  </a:lnTo>
                  <a:lnTo>
                    <a:pt x="23" y="9"/>
                  </a:lnTo>
                  <a:lnTo>
                    <a:pt x="23" y="0"/>
                  </a:lnTo>
                  <a:lnTo>
                    <a:pt x="15" y="2"/>
                  </a:lnTo>
                  <a:lnTo>
                    <a:pt x="8" y="8"/>
                  </a:lnTo>
                  <a:lnTo>
                    <a:pt x="2" y="15"/>
                  </a:lnTo>
                  <a:lnTo>
                    <a:pt x="0" y="23"/>
                  </a:lnTo>
                  <a:lnTo>
                    <a:pt x="9" y="2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5" name="Freeform 770"/>
            <p:cNvSpPr>
              <a:spLocks/>
            </p:cNvSpPr>
            <p:nvPr/>
          </p:nvSpPr>
          <p:spPr bwMode="auto">
            <a:xfrm>
              <a:off x="2398" y="2674"/>
              <a:ext cx="11" cy="12"/>
            </a:xfrm>
            <a:custGeom>
              <a:avLst/>
              <a:gdLst>
                <a:gd name="T0" fmla="*/ 23 w 23"/>
                <a:gd name="T1" fmla="*/ 15 h 24"/>
                <a:gd name="T2" fmla="*/ 23 w 23"/>
                <a:gd name="T3" fmla="*/ 15 h 24"/>
                <a:gd name="T4" fmla="*/ 17 w 23"/>
                <a:gd name="T5" fmla="*/ 15 h 24"/>
                <a:gd name="T6" fmla="*/ 12 w 23"/>
                <a:gd name="T7" fmla="*/ 12 h 24"/>
                <a:gd name="T8" fmla="*/ 9 w 23"/>
                <a:gd name="T9" fmla="*/ 7 h 24"/>
                <a:gd name="T10" fmla="*/ 9 w 23"/>
                <a:gd name="T11" fmla="*/ 0 h 24"/>
                <a:gd name="T12" fmla="*/ 0 w 23"/>
                <a:gd name="T13" fmla="*/ 0 h 24"/>
                <a:gd name="T14" fmla="*/ 2 w 23"/>
                <a:gd name="T15" fmla="*/ 9 h 24"/>
                <a:gd name="T16" fmla="*/ 8 w 23"/>
                <a:gd name="T17" fmla="*/ 16 h 24"/>
                <a:gd name="T18" fmla="*/ 15 w 23"/>
                <a:gd name="T19" fmla="*/ 22 h 24"/>
                <a:gd name="T20" fmla="*/ 23 w 23"/>
                <a:gd name="T21" fmla="*/ 24 h 24"/>
                <a:gd name="T22" fmla="*/ 23 w 23"/>
                <a:gd name="T23" fmla="*/ 24 h 24"/>
                <a:gd name="T24" fmla="*/ 23 w 23"/>
                <a:gd name="T25" fmla="*/ 1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5"/>
                  </a:moveTo>
                  <a:lnTo>
                    <a:pt x="23" y="15"/>
                  </a:lnTo>
                  <a:lnTo>
                    <a:pt x="17" y="15"/>
                  </a:lnTo>
                  <a:lnTo>
                    <a:pt x="12" y="12"/>
                  </a:lnTo>
                  <a:lnTo>
                    <a:pt x="9" y="7"/>
                  </a:lnTo>
                  <a:lnTo>
                    <a:pt x="9" y="0"/>
                  </a:lnTo>
                  <a:lnTo>
                    <a:pt x="0" y="0"/>
                  </a:lnTo>
                  <a:lnTo>
                    <a:pt x="2" y="9"/>
                  </a:lnTo>
                  <a:lnTo>
                    <a:pt x="8" y="16"/>
                  </a:lnTo>
                  <a:lnTo>
                    <a:pt x="15" y="22"/>
                  </a:lnTo>
                  <a:lnTo>
                    <a:pt x="23" y="24"/>
                  </a:lnTo>
                  <a:lnTo>
                    <a:pt x="23" y="1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6" name="Rectangle 771"/>
            <p:cNvSpPr>
              <a:spLocks noChangeArrowheads="1"/>
            </p:cNvSpPr>
            <p:nvPr/>
          </p:nvSpPr>
          <p:spPr bwMode="auto">
            <a:xfrm>
              <a:off x="2491" y="2671"/>
              <a:ext cx="101" cy="17"/>
            </a:xfrm>
            <a:prstGeom prst="rect">
              <a:avLst/>
            </a:prstGeom>
            <a:solidFill>
              <a:srgbClr val="BFBFBF"/>
            </a:solidFill>
            <a:ln w="9525">
              <a:noFill/>
              <a:miter lim="800000"/>
              <a:headEnd/>
              <a:tailEnd/>
            </a:ln>
          </p:spPr>
          <p:txBody>
            <a:bodyPr/>
            <a:lstStyle/>
            <a:p>
              <a:pPr eaLnBrk="0" hangingPunct="0"/>
              <a:endParaRPr lang="en-US">
                <a:cs typeface="Tahoma" pitchFamily="34" charset="0"/>
              </a:endParaRPr>
            </a:p>
          </p:txBody>
        </p:sp>
        <p:sp>
          <p:nvSpPr>
            <p:cNvPr id="3117" name="Freeform 772"/>
            <p:cNvSpPr>
              <a:spLocks/>
            </p:cNvSpPr>
            <p:nvPr/>
          </p:nvSpPr>
          <p:spPr bwMode="auto">
            <a:xfrm>
              <a:off x="2590" y="2671"/>
              <a:ext cx="4" cy="19"/>
            </a:xfrm>
            <a:custGeom>
              <a:avLst/>
              <a:gdLst>
                <a:gd name="T0" fmla="*/ 5 w 10"/>
                <a:gd name="T1" fmla="*/ 38 h 38"/>
                <a:gd name="T2" fmla="*/ 10 w 10"/>
                <a:gd name="T3" fmla="*/ 34 h 38"/>
                <a:gd name="T4" fmla="*/ 10 w 10"/>
                <a:gd name="T5" fmla="*/ 0 h 38"/>
                <a:gd name="T6" fmla="*/ 0 w 10"/>
                <a:gd name="T7" fmla="*/ 0 h 38"/>
                <a:gd name="T8" fmla="*/ 0 w 10"/>
                <a:gd name="T9" fmla="*/ 34 h 38"/>
                <a:gd name="T10" fmla="*/ 5 w 10"/>
                <a:gd name="T11" fmla="*/ 29 h 38"/>
                <a:gd name="T12" fmla="*/ 5 w 10"/>
                <a:gd name="T13" fmla="*/ 38 h 38"/>
                <a:gd name="T14" fmla="*/ 10 w 10"/>
                <a:gd name="T15" fmla="*/ 38 h 38"/>
                <a:gd name="T16" fmla="*/ 10 w 10"/>
                <a:gd name="T17" fmla="*/ 34 h 38"/>
                <a:gd name="T18" fmla="*/ 5 w 10"/>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8"/>
                <a:gd name="T32" fmla="*/ 10 w 1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8">
                  <a:moveTo>
                    <a:pt x="5" y="38"/>
                  </a:moveTo>
                  <a:lnTo>
                    <a:pt x="10" y="34"/>
                  </a:lnTo>
                  <a:lnTo>
                    <a:pt x="10" y="0"/>
                  </a:lnTo>
                  <a:lnTo>
                    <a:pt x="0" y="0"/>
                  </a:lnTo>
                  <a:lnTo>
                    <a:pt x="0" y="34"/>
                  </a:lnTo>
                  <a:lnTo>
                    <a:pt x="5" y="29"/>
                  </a:lnTo>
                  <a:lnTo>
                    <a:pt x="5" y="38"/>
                  </a:lnTo>
                  <a:lnTo>
                    <a:pt x="10" y="38"/>
                  </a:lnTo>
                  <a:lnTo>
                    <a:pt x="10" y="34"/>
                  </a:lnTo>
                  <a:lnTo>
                    <a:pt x="5" y="38"/>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8" name="Freeform 773"/>
            <p:cNvSpPr>
              <a:spLocks/>
            </p:cNvSpPr>
            <p:nvPr/>
          </p:nvSpPr>
          <p:spPr bwMode="auto">
            <a:xfrm>
              <a:off x="2489" y="2686"/>
              <a:ext cx="103" cy="4"/>
            </a:xfrm>
            <a:custGeom>
              <a:avLst/>
              <a:gdLst>
                <a:gd name="T0" fmla="*/ 0 w 206"/>
                <a:gd name="T1" fmla="*/ 5 h 9"/>
                <a:gd name="T2" fmla="*/ 4 w 206"/>
                <a:gd name="T3" fmla="*/ 9 h 9"/>
                <a:gd name="T4" fmla="*/ 206 w 206"/>
                <a:gd name="T5" fmla="*/ 9 h 9"/>
                <a:gd name="T6" fmla="*/ 206 w 206"/>
                <a:gd name="T7" fmla="*/ 0 h 9"/>
                <a:gd name="T8" fmla="*/ 4 w 206"/>
                <a:gd name="T9" fmla="*/ 0 h 9"/>
                <a:gd name="T10" fmla="*/ 9 w 206"/>
                <a:gd name="T11" fmla="*/ 5 h 9"/>
                <a:gd name="T12" fmla="*/ 0 w 206"/>
                <a:gd name="T13" fmla="*/ 5 h 9"/>
                <a:gd name="T14" fmla="*/ 0 w 206"/>
                <a:gd name="T15" fmla="*/ 9 h 9"/>
                <a:gd name="T16" fmla="*/ 4 w 206"/>
                <a:gd name="T17" fmla="*/ 9 h 9"/>
                <a:gd name="T18" fmla="*/ 0 w 206"/>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9"/>
                <a:gd name="T32" fmla="*/ 206 w 20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9">
                  <a:moveTo>
                    <a:pt x="0" y="5"/>
                  </a:moveTo>
                  <a:lnTo>
                    <a:pt x="4" y="9"/>
                  </a:lnTo>
                  <a:lnTo>
                    <a:pt x="206" y="9"/>
                  </a:lnTo>
                  <a:lnTo>
                    <a:pt x="206" y="0"/>
                  </a:lnTo>
                  <a:lnTo>
                    <a:pt x="4" y="0"/>
                  </a:lnTo>
                  <a:lnTo>
                    <a:pt x="9" y="5"/>
                  </a:lnTo>
                  <a:lnTo>
                    <a:pt x="0" y="5"/>
                  </a:lnTo>
                  <a:lnTo>
                    <a:pt x="0" y="9"/>
                  </a:lnTo>
                  <a:lnTo>
                    <a:pt x="4" y="9"/>
                  </a:lnTo>
                  <a:lnTo>
                    <a:pt x="0"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19" name="Freeform 774"/>
            <p:cNvSpPr>
              <a:spLocks/>
            </p:cNvSpPr>
            <p:nvPr/>
          </p:nvSpPr>
          <p:spPr bwMode="auto">
            <a:xfrm>
              <a:off x="2489" y="2669"/>
              <a:ext cx="5" cy="19"/>
            </a:xfrm>
            <a:custGeom>
              <a:avLst/>
              <a:gdLst>
                <a:gd name="T0" fmla="*/ 4 w 9"/>
                <a:gd name="T1" fmla="*/ 0 h 38"/>
                <a:gd name="T2" fmla="*/ 0 w 9"/>
                <a:gd name="T3" fmla="*/ 4 h 38"/>
                <a:gd name="T4" fmla="*/ 0 w 9"/>
                <a:gd name="T5" fmla="*/ 38 h 38"/>
                <a:gd name="T6" fmla="*/ 9 w 9"/>
                <a:gd name="T7" fmla="*/ 38 h 38"/>
                <a:gd name="T8" fmla="*/ 9 w 9"/>
                <a:gd name="T9" fmla="*/ 4 h 38"/>
                <a:gd name="T10" fmla="*/ 4 w 9"/>
                <a:gd name="T11" fmla="*/ 9 h 38"/>
                <a:gd name="T12" fmla="*/ 4 w 9"/>
                <a:gd name="T13" fmla="*/ 0 h 38"/>
                <a:gd name="T14" fmla="*/ 0 w 9"/>
                <a:gd name="T15" fmla="*/ 0 h 38"/>
                <a:gd name="T16" fmla="*/ 0 w 9"/>
                <a:gd name="T17" fmla="*/ 4 h 38"/>
                <a:gd name="T18" fmla="*/ 4 w 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4" y="0"/>
                  </a:moveTo>
                  <a:lnTo>
                    <a:pt x="0" y="4"/>
                  </a:lnTo>
                  <a:lnTo>
                    <a:pt x="0" y="38"/>
                  </a:lnTo>
                  <a:lnTo>
                    <a:pt x="9" y="38"/>
                  </a:lnTo>
                  <a:lnTo>
                    <a:pt x="9" y="4"/>
                  </a:lnTo>
                  <a:lnTo>
                    <a:pt x="4" y="9"/>
                  </a:lnTo>
                  <a:lnTo>
                    <a:pt x="4" y="0"/>
                  </a:lnTo>
                  <a:lnTo>
                    <a:pt x="0" y="0"/>
                  </a:lnTo>
                  <a:lnTo>
                    <a:pt x="0" y="4"/>
                  </a:lnTo>
                  <a:lnTo>
                    <a:pt x="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0" name="Freeform 775"/>
            <p:cNvSpPr>
              <a:spLocks/>
            </p:cNvSpPr>
            <p:nvPr/>
          </p:nvSpPr>
          <p:spPr bwMode="auto">
            <a:xfrm>
              <a:off x="2491" y="2669"/>
              <a:ext cx="103" cy="4"/>
            </a:xfrm>
            <a:custGeom>
              <a:avLst/>
              <a:gdLst>
                <a:gd name="T0" fmla="*/ 207 w 207"/>
                <a:gd name="T1" fmla="*/ 4 h 9"/>
                <a:gd name="T2" fmla="*/ 202 w 207"/>
                <a:gd name="T3" fmla="*/ 0 h 9"/>
                <a:gd name="T4" fmla="*/ 0 w 207"/>
                <a:gd name="T5" fmla="*/ 0 h 9"/>
                <a:gd name="T6" fmla="*/ 0 w 207"/>
                <a:gd name="T7" fmla="*/ 9 h 9"/>
                <a:gd name="T8" fmla="*/ 202 w 207"/>
                <a:gd name="T9" fmla="*/ 9 h 9"/>
                <a:gd name="T10" fmla="*/ 197 w 207"/>
                <a:gd name="T11" fmla="*/ 4 h 9"/>
                <a:gd name="T12" fmla="*/ 207 w 207"/>
                <a:gd name="T13" fmla="*/ 4 h 9"/>
                <a:gd name="T14" fmla="*/ 207 w 207"/>
                <a:gd name="T15" fmla="*/ 0 h 9"/>
                <a:gd name="T16" fmla="*/ 202 w 207"/>
                <a:gd name="T17" fmla="*/ 0 h 9"/>
                <a:gd name="T18" fmla="*/ 207 w 20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9"/>
                <a:gd name="T32" fmla="*/ 207 w 20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9">
                  <a:moveTo>
                    <a:pt x="207" y="4"/>
                  </a:moveTo>
                  <a:lnTo>
                    <a:pt x="202" y="0"/>
                  </a:lnTo>
                  <a:lnTo>
                    <a:pt x="0" y="0"/>
                  </a:lnTo>
                  <a:lnTo>
                    <a:pt x="0" y="9"/>
                  </a:lnTo>
                  <a:lnTo>
                    <a:pt x="202" y="9"/>
                  </a:lnTo>
                  <a:lnTo>
                    <a:pt x="197" y="4"/>
                  </a:lnTo>
                  <a:lnTo>
                    <a:pt x="207" y="4"/>
                  </a:lnTo>
                  <a:lnTo>
                    <a:pt x="207" y="0"/>
                  </a:lnTo>
                  <a:lnTo>
                    <a:pt x="202" y="0"/>
                  </a:lnTo>
                  <a:lnTo>
                    <a:pt x="207" y="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1" name="Rectangle 776"/>
            <p:cNvSpPr>
              <a:spLocks noChangeArrowheads="1"/>
            </p:cNvSpPr>
            <p:nvPr/>
          </p:nvSpPr>
          <p:spPr bwMode="auto">
            <a:xfrm>
              <a:off x="3087" y="2674"/>
              <a:ext cx="44" cy="71"/>
            </a:xfrm>
            <a:prstGeom prst="rect">
              <a:avLst/>
            </a:prstGeom>
            <a:solidFill>
              <a:srgbClr val="000000"/>
            </a:solidFill>
            <a:ln w="9525">
              <a:noFill/>
              <a:miter lim="800000"/>
              <a:headEnd/>
              <a:tailEnd/>
            </a:ln>
          </p:spPr>
          <p:txBody>
            <a:bodyPr/>
            <a:lstStyle/>
            <a:p>
              <a:pPr eaLnBrk="0" hangingPunct="0"/>
              <a:endParaRPr lang="en-US">
                <a:cs typeface="Tahoma" pitchFamily="34" charset="0"/>
              </a:endParaRPr>
            </a:p>
          </p:txBody>
        </p:sp>
        <p:sp>
          <p:nvSpPr>
            <p:cNvPr id="3122" name="Freeform 777"/>
            <p:cNvSpPr>
              <a:spLocks/>
            </p:cNvSpPr>
            <p:nvPr/>
          </p:nvSpPr>
          <p:spPr bwMode="auto">
            <a:xfrm>
              <a:off x="3093" y="2690"/>
              <a:ext cx="32" cy="30"/>
            </a:xfrm>
            <a:custGeom>
              <a:avLst/>
              <a:gdLst>
                <a:gd name="T0" fmla="*/ 7 w 66"/>
                <a:gd name="T1" fmla="*/ 61 h 61"/>
                <a:gd name="T2" fmla="*/ 0 w 66"/>
                <a:gd name="T3" fmla="*/ 12 h 61"/>
                <a:gd name="T4" fmla="*/ 0 w 66"/>
                <a:gd name="T5" fmla="*/ 0 h 61"/>
                <a:gd name="T6" fmla="*/ 66 w 66"/>
                <a:gd name="T7" fmla="*/ 0 h 61"/>
                <a:gd name="T8" fmla="*/ 66 w 66"/>
                <a:gd name="T9" fmla="*/ 12 h 61"/>
                <a:gd name="T10" fmla="*/ 59 w 66"/>
                <a:gd name="T11" fmla="*/ 61 h 61"/>
                <a:gd name="T12" fmla="*/ 7 w 66"/>
                <a:gd name="T13" fmla="*/ 61 h 61"/>
                <a:gd name="T14" fmla="*/ 0 60000 65536"/>
                <a:gd name="T15" fmla="*/ 0 60000 65536"/>
                <a:gd name="T16" fmla="*/ 0 60000 65536"/>
                <a:gd name="T17" fmla="*/ 0 60000 65536"/>
                <a:gd name="T18" fmla="*/ 0 60000 65536"/>
                <a:gd name="T19" fmla="*/ 0 60000 65536"/>
                <a:gd name="T20" fmla="*/ 0 60000 65536"/>
                <a:gd name="T21" fmla="*/ 0 w 66"/>
                <a:gd name="T22" fmla="*/ 0 h 61"/>
                <a:gd name="T23" fmla="*/ 66 w 6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1">
                  <a:moveTo>
                    <a:pt x="7" y="61"/>
                  </a:moveTo>
                  <a:lnTo>
                    <a:pt x="0" y="12"/>
                  </a:lnTo>
                  <a:lnTo>
                    <a:pt x="0" y="0"/>
                  </a:lnTo>
                  <a:lnTo>
                    <a:pt x="66" y="0"/>
                  </a:lnTo>
                  <a:lnTo>
                    <a:pt x="66" y="12"/>
                  </a:lnTo>
                  <a:lnTo>
                    <a:pt x="59" y="61"/>
                  </a:lnTo>
                  <a:lnTo>
                    <a:pt x="7" y="61"/>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123" name="Freeform 778"/>
            <p:cNvSpPr>
              <a:spLocks/>
            </p:cNvSpPr>
            <p:nvPr/>
          </p:nvSpPr>
          <p:spPr bwMode="auto">
            <a:xfrm>
              <a:off x="3093" y="2692"/>
              <a:ext cx="32" cy="5"/>
            </a:xfrm>
            <a:custGeom>
              <a:avLst/>
              <a:gdLst>
                <a:gd name="T0" fmla="*/ 66 w 66"/>
                <a:gd name="T1" fmla="*/ 5 h 9"/>
                <a:gd name="T2" fmla="*/ 66 w 66"/>
                <a:gd name="T3" fmla="*/ 0 h 9"/>
                <a:gd name="T4" fmla="*/ 0 w 66"/>
                <a:gd name="T5" fmla="*/ 0 h 9"/>
                <a:gd name="T6" fmla="*/ 0 w 66"/>
                <a:gd name="T7" fmla="*/ 9 h 9"/>
                <a:gd name="T8" fmla="*/ 66 w 66"/>
                <a:gd name="T9" fmla="*/ 9 h 9"/>
                <a:gd name="T10" fmla="*/ 66 w 66"/>
                <a:gd name="T11" fmla="*/ 5 h 9"/>
                <a:gd name="T12" fmla="*/ 0 60000 65536"/>
                <a:gd name="T13" fmla="*/ 0 60000 65536"/>
                <a:gd name="T14" fmla="*/ 0 60000 65536"/>
                <a:gd name="T15" fmla="*/ 0 60000 65536"/>
                <a:gd name="T16" fmla="*/ 0 60000 65536"/>
                <a:gd name="T17" fmla="*/ 0 60000 65536"/>
                <a:gd name="T18" fmla="*/ 0 w 66"/>
                <a:gd name="T19" fmla="*/ 0 h 9"/>
                <a:gd name="T20" fmla="*/ 66 w 6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6" h="9">
                  <a:moveTo>
                    <a:pt x="66" y="5"/>
                  </a:moveTo>
                  <a:lnTo>
                    <a:pt x="66" y="0"/>
                  </a:lnTo>
                  <a:lnTo>
                    <a:pt x="0" y="0"/>
                  </a:lnTo>
                  <a:lnTo>
                    <a:pt x="0" y="9"/>
                  </a:lnTo>
                  <a:lnTo>
                    <a:pt x="66" y="9"/>
                  </a:lnTo>
                  <a:lnTo>
                    <a:pt x="66"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4" name="Freeform 779"/>
            <p:cNvSpPr>
              <a:spLocks/>
            </p:cNvSpPr>
            <p:nvPr/>
          </p:nvSpPr>
          <p:spPr bwMode="auto">
            <a:xfrm>
              <a:off x="1879" y="2904"/>
              <a:ext cx="1568" cy="374"/>
            </a:xfrm>
            <a:custGeom>
              <a:avLst/>
              <a:gdLst>
                <a:gd name="T0" fmla="*/ 3063 w 3136"/>
                <a:gd name="T1" fmla="*/ 746 h 747"/>
                <a:gd name="T2" fmla="*/ 3085 w 3136"/>
                <a:gd name="T3" fmla="*/ 746 h 747"/>
                <a:gd name="T4" fmla="*/ 3105 w 3136"/>
                <a:gd name="T5" fmla="*/ 739 h 747"/>
                <a:gd name="T6" fmla="*/ 3121 w 3136"/>
                <a:gd name="T7" fmla="*/ 720 h 747"/>
                <a:gd name="T8" fmla="*/ 3133 w 3136"/>
                <a:gd name="T9" fmla="*/ 674 h 747"/>
                <a:gd name="T10" fmla="*/ 3135 w 3136"/>
                <a:gd name="T11" fmla="*/ 637 h 747"/>
                <a:gd name="T12" fmla="*/ 3124 w 3136"/>
                <a:gd name="T13" fmla="*/ 600 h 747"/>
                <a:gd name="T14" fmla="*/ 3075 w 3136"/>
                <a:gd name="T15" fmla="*/ 440 h 747"/>
                <a:gd name="T16" fmla="*/ 3009 w 3136"/>
                <a:gd name="T17" fmla="*/ 226 h 747"/>
                <a:gd name="T18" fmla="*/ 2959 w 3136"/>
                <a:gd name="T19" fmla="*/ 62 h 747"/>
                <a:gd name="T20" fmla="*/ 2949 w 3136"/>
                <a:gd name="T21" fmla="*/ 26 h 747"/>
                <a:gd name="T22" fmla="*/ 2942 w 3136"/>
                <a:gd name="T23" fmla="*/ 14 h 747"/>
                <a:gd name="T24" fmla="*/ 2928 w 3136"/>
                <a:gd name="T25" fmla="*/ 3 h 747"/>
                <a:gd name="T26" fmla="*/ 2903 w 3136"/>
                <a:gd name="T27" fmla="*/ 0 h 747"/>
                <a:gd name="T28" fmla="*/ 2873 w 3136"/>
                <a:gd name="T29" fmla="*/ 2 h 747"/>
                <a:gd name="T30" fmla="*/ 2807 w 3136"/>
                <a:gd name="T31" fmla="*/ 2 h 747"/>
                <a:gd name="T32" fmla="*/ 2692 w 3136"/>
                <a:gd name="T33" fmla="*/ 3 h 747"/>
                <a:gd name="T34" fmla="*/ 2534 w 3136"/>
                <a:gd name="T35" fmla="*/ 3 h 747"/>
                <a:gd name="T36" fmla="*/ 2343 w 3136"/>
                <a:gd name="T37" fmla="*/ 4 h 747"/>
                <a:gd name="T38" fmla="*/ 2125 w 3136"/>
                <a:gd name="T39" fmla="*/ 4 h 747"/>
                <a:gd name="T40" fmla="*/ 1889 w 3136"/>
                <a:gd name="T41" fmla="*/ 4 h 747"/>
                <a:gd name="T42" fmla="*/ 1643 w 3136"/>
                <a:gd name="T43" fmla="*/ 3 h 747"/>
                <a:gd name="T44" fmla="*/ 1391 w 3136"/>
                <a:gd name="T45" fmla="*/ 3 h 747"/>
                <a:gd name="T46" fmla="*/ 1146 w 3136"/>
                <a:gd name="T47" fmla="*/ 3 h 747"/>
                <a:gd name="T48" fmla="*/ 912 w 3136"/>
                <a:gd name="T49" fmla="*/ 2 h 747"/>
                <a:gd name="T50" fmla="*/ 698 w 3136"/>
                <a:gd name="T51" fmla="*/ 2 h 747"/>
                <a:gd name="T52" fmla="*/ 511 w 3136"/>
                <a:gd name="T53" fmla="*/ 2 h 747"/>
                <a:gd name="T54" fmla="*/ 359 w 3136"/>
                <a:gd name="T55" fmla="*/ 1 h 747"/>
                <a:gd name="T56" fmla="*/ 251 w 3136"/>
                <a:gd name="T57" fmla="*/ 1 h 747"/>
                <a:gd name="T58" fmla="*/ 193 w 3136"/>
                <a:gd name="T59" fmla="*/ 1 h 747"/>
                <a:gd name="T60" fmla="*/ 169 w 3136"/>
                <a:gd name="T61" fmla="*/ 1 h 747"/>
                <a:gd name="T62" fmla="*/ 144 w 3136"/>
                <a:gd name="T63" fmla="*/ 7 h 747"/>
                <a:gd name="T64" fmla="*/ 128 w 3136"/>
                <a:gd name="T65" fmla="*/ 17 h 747"/>
                <a:gd name="T66" fmla="*/ 118 w 3136"/>
                <a:gd name="T67" fmla="*/ 31 h 747"/>
                <a:gd name="T68" fmla="*/ 113 w 3136"/>
                <a:gd name="T69" fmla="*/ 72 h 747"/>
                <a:gd name="T70" fmla="*/ 83 w 3136"/>
                <a:gd name="T71" fmla="*/ 235 h 747"/>
                <a:gd name="T72" fmla="*/ 42 w 3136"/>
                <a:gd name="T73" fmla="*/ 443 h 747"/>
                <a:gd name="T74" fmla="*/ 12 w 3136"/>
                <a:gd name="T75" fmla="*/ 596 h 747"/>
                <a:gd name="T76" fmla="*/ 4 w 3136"/>
                <a:gd name="T77" fmla="*/ 636 h 747"/>
                <a:gd name="T78" fmla="*/ 1 w 3136"/>
                <a:gd name="T79" fmla="*/ 707 h 747"/>
                <a:gd name="T80" fmla="*/ 18 w 3136"/>
                <a:gd name="T81" fmla="*/ 737 h 747"/>
                <a:gd name="T82" fmla="*/ 32 w 3136"/>
                <a:gd name="T83" fmla="*/ 742 h 747"/>
                <a:gd name="T84" fmla="*/ 47 w 3136"/>
                <a:gd name="T85" fmla="*/ 745 h 747"/>
                <a:gd name="T86" fmla="*/ 60 w 3136"/>
                <a:gd name="T87" fmla="*/ 746 h 747"/>
                <a:gd name="T88" fmla="*/ 3052 w 3136"/>
                <a:gd name="T89" fmla="*/ 746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6"/>
                <a:gd name="T136" fmla="*/ 0 h 747"/>
                <a:gd name="T137" fmla="*/ 3136 w 3136"/>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6" h="747">
                  <a:moveTo>
                    <a:pt x="3052" y="746"/>
                  </a:moveTo>
                  <a:lnTo>
                    <a:pt x="3063" y="746"/>
                  </a:lnTo>
                  <a:lnTo>
                    <a:pt x="3075" y="747"/>
                  </a:lnTo>
                  <a:lnTo>
                    <a:pt x="3085" y="746"/>
                  </a:lnTo>
                  <a:lnTo>
                    <a:pt x="3095" y="744"/>
                  </a:lnTo>
                  <a:lnTo>
                    <a:pt x="3105" y="739"/>
                  </a:lnTo>
                  <a:lnTo>
                    <a:pt x="3114" y="731"/>
                  </a:lnTo>
                  <a:lnTo>
                    <a:pt x="3121" y="720"/>
                  </a:lnTo>
                  <a:lnTo>
                    <a:pt x="3126" y="705"/>
                  </a:lnTo>
                  <a:lnTo>
                    <a:pt x="3133" y="674"/>
                  </a:lnTo>
                  <a:lnTo>
                    <a:pt x="3136" y="652"/>
                  </a:lnTo>
                  <a:lnTo>
                    <a:pt x="3135" y="637"/>
                  </a:lnTo>
                  <a:lnTo>
                    <a:pt x="3132" y="628"/>
                  </a:lnTo>
                  <a:lnTo>
                    <a:pt x="3124" y="600"/>
                  </a:lnTo>
                  <a:lnTo>
                    <a:pt x="3103" y="533"/>
                  </a:lnTo>
                  <a:lnTo>
                    <a:pt x="3075" y="440"/>
                  </a:lnTo>
                  <a:lnTo>
                    <a:pt x="3042" y="333"/>
                  </a:lnTo>
                  <a:lnTo>
                    <a:pt x="3009" y="226"/>
                  </a:lnTo>
                  <a:lnTo>
                    <a:pt x="2980" y="131"/>
                  </a:lnTo>
                  <a:lnTo>
                    <a:pt x="2959" y="62"/>
                  </a:lnTo>
                  <a:lnTo>
                    <a:pt x="2951" y="32"/>
                  </a:lnTo>
                  <a:lnTo>
                    <a:pt x="2949" y="26"/>
                  </a:lnTo>
                  <a:lnTo>
                    <a:pt x="2947" y="19"/>
                  </a:lnTo>
                  <a:lnTo>
                    <a:pt x="2942" y="14"/>
                  </a:lnTo>
                  <a:lnTo>
                    <a:pt x="2936" y="8"/>
                  </a:lnTo>
                  <a:lnTo>
                    <a:pt x="2928" y="3"/>
                  </a:lnTo>
                  <a:lnTo>
                    <a:pt x="2917" y="1"/>
                  </a:lnTo>
                  <a:lnTo>
                    <a:pt x="2903" y="0"/>
                  </a:lnTo>
                  <a:lnTo>
                    <a:pt x="2886" y="1"/>
                  </a:lnTo>
                  <a:lnTo>
                    <a:pt x="2873" y="2"/>
                  </a:lnTo>
                  <a:lnTo>
                    <a:pt x="2848" y="2"/>
                  </a:lnTo>
                  <a:lnTo>
                    <a:pt x="2807" y="2"/>
                  </a:lnTo>
                  <a:lnTo>
                    <a:pt x="2756" y="3"/>
                  </a:lnTo>
                  <a:lnTo>
                    <a:pt x="2692" y="3"/>
                  </a:lnTo>
                  <a:lnTo>
                    <a:pt x="2618" y="3"/>
                  </a:lnTo>
                  <a:lnTo>
                    <a:pt x="2534" y="3"/>
                  </a:lnTo>
                  <a:lnTo>
                    <a:pt x="2443" y="4"/>
                  </a:lnTo>
                  <a:lnTo>
                    <a:pt x="2343" y="4"/>
                  </a:lnTo>
                  <a:lnTo>
                    <a:pt x="2237" y="4"/>
                  </a:lnTo>
                  <a:lnTo>
                    <a:pt x="2125" y="4"/>
                  </a:lnTo>
                  <a:lnTo>
                    <a:pt x="2009" y="4"/>
                  </a:lnTo>
                  <a:lnTo>
                    <a:pt x="1889" y="4"/>
                  </a:lnTo>
                  <a:lnTo>
                    <a:pt x="1767" y="3"/>
                  </a:lnTo>
                  <a:lnTo>
                    <a:pt x="1643" y="3"/>
                  </a:lnTo>
                  <a:lnTo>
                    <a:pt x="1517" y="3"/>
                  </a:lnTo>
                  <a:lnTo>
                    <a:pt x="1391" y="3"/>
                  </a:lnTo>
                  <a:lnTo>
                    <a:pt x="1268" y="3"/>
                  </a:lnTo>
                  <a:lnTo>
                    <a:pt x="1146" y="3"/>
                  </a:lnTo>
                  <a:lnTo>
                    <a:pt x="1026" y="3"/>
                  </a:lnTo>
                  <a:lnTo>
                    <a:pt x="912" y="2"/>
                  </a:lnTo>
                  <a:lnTo>
                    <a:pt x="802" y="2"/>
                  </a:lnTo>
                  <a:lnTo>
                    <a:pt x="698" y="2"/>
                  </a:lnTo>
                  <a:lnTo>
                    <a:pt x="600" y="2"/>
                  </a:lnTo>
                  <a:lnTo>
                    <a:pt x="511" y="2"/>
                  </a:lnTo>
                  <a:lnTo>
                    <a:pt x="431" y="2"/>
                  </a:lnTo>
                  <a:lnTo>
                    <a:pt x="359" y="1"/>
                  </a:lnTo>
                  <a:lnTo>
                    <a:pt x="299" y="1"/>
                  </a:lnTo>
                  <a:lnTo>
                    <a:pt x="251" y="1"/>
                  </a:lnTo>
                  <a:lnTo>
                    <a:pt x="215" y="1"/>
                  </a:lnTo>
                  <a:lnTo>
                    <a:pt x="193" y="1"/>
                  </a:lnTo>
                  <a:lnTo>
                    <a:pt x="185" y="1"/>
                  </a:lnTo>
                  <a:lnTo>
                    <a:pt x="169" y="1"/>
                  </a:lnTo>
                  <a:lnTo>
                    <a:pt x="155" y="3"/>
                  </a:lnTo>
                  <a:lnTo>
                    <a:pt x="144" y="7"/>
                  </a:lnTo>
                  <a:lnTo>
                    <a:pt x="135" y="11"/>
                  </a:lnTo>
                  <a:lnTo>
                    <a:pt x="128" y="17"/>
                  </a:lnTo>
                  <a:lnTo>
                    <a:pt x="122" y="24"/>
                  </a:lnTo>
                  <a:lnTo>
                    <a:pt x="118" y="31"/>
                  </a:lnTo>
                  <a:lnTo>
                    <a:pt x="117" y="40"/>
                  </a:lnTo>
                  <a:lnTo>
                    <a:pt x="113" y="72"/>
                  </a:lnTo>
                  <a:lnTo>
                    <a:pt x="100" y="141"/>
                  </a:lnTo>
                  <a:lnTo>
                    <a:pt x="83" y="235"/>
                  </a:lnTo>
                  <a:lnTo>
                    <a:pt x="62" y="340"/>
                  </a:lnTo>
                  <a:lnTo>
                    <a:pt x="42" y="443"/>
                  </a:lnTo>
                  <a:lnTo>
                    <a:pt x="25" y="533"/>
                  </a:lnTo>
                  <a:lnTo>
                    <a:pt x="12" y="596"/>
                  </a:lnTo>
                  <a:lnTo>
                    <a:pt x="8" y="621"/>
                  </a:lnTo>
                  <a:lnTo>
                    <a:pt x="4" y="636"/>
                  </a:lnTo>
                  <a:lnTo>
                    <a:pt x="0" y="669"/>
                  </a:lnTo>
                  <a:lnTo>
                    <a:pt x="1" y="707"/>
                  </a:lnTo>
                  <a:lnTo>
                    <a:pt x="12" y="734"/>
                  </a:lnTo>
                  <a:lnTo>
                    <a:pt x="18" y="737"/>
                  </a:lnTo>
                  <a:lnTo>
                    <a:pt x="25" y="740"/>
                  </a:lnTo>
                  <a:lnTo>
                    <a:pt x="32" y="742"/>
                  </a:lnTo>
                  <a:lnTo>
                    <a:pt x="40" y="744"/>
                  </a:lnTo>
                  <a:lnTo>
                    <a:pt x="47" y="745"/>
                  </a:lnTo>
                  <a:lnTo>
                    <a:pt x="54" y="746"/>
                  </a:lnTo>
                  <a:lnTo>
                    <a:pt x="60" y="746"/>
                  </a:lnTo>
                  <a:lnTo>
                    <a:pt x="64" y="746"/>
                  </a:lnTo>
                  <a:lnTo>
                    <a:pt x="3052" y="746"/>
                  </a:lnTo>
                  <a:close/>
                </a:path>
              </a:pathLst>
            </a:custGeom>
            <a:solidFill>
              <a:srgbClr val="CEC4BF"/>
            </a:solidFill>
            <a:ln w="9525">
              <a:noFill/>
              <a:round/>
              <a:headEnd/>
              <a:tailEnd/>
            </a:ln>
          </p:spPr>
          <p:txBody>
            <a:bodyPr/>
            <a:lstStyle/>
            <a:p>
              <a:pPr eaLnBrk="0" hangingPunct="0"/>
              <a:endParaRPr lang="en-US">
                <a:cs typeface="Tahoma" pitchFamily="34" charset="0"/>
              </a:endParaRPr>
            </a:p>
          </p:txBody>
        </p:sp>
        <p:sp>
          <p:nvSpPr>
            <p:cNvPr id="3125" name="Freeform 780"/>
            <p:cNvSpPr>
              <a:spLocks/>
            </p:cNvSpPr>
            <p:nvPr/>
          </p:nvSpPr>
          <p:spPr bwMode="auto">
            <a:xfrm>
              <a:off x="3405" y="3256"/>
              <a:ext cx="40" cy="25"/>
            </a:xfrm>
            <a:custGeom>
              <a:avLst/>
              <a:gdLst>
                <a:gd name="T0" fmla="*/ 69 w 80"/>
                <a:gd name="T1" fmla="*/ 0 h 50"/>
                <a:gd name="T2" fmla="*/ 69 w 80"/>
                <a:gd name="T3" fmla="*/ 0 h 50"/>
                <a:gd name="T4" fmla="*/ 63 w 80"/>
                <a:gd name="T5" fmla="*/ 13 h 50"/>
                <a:gd name="T6" fmla="*/ 57 w 80"/>
                <a:gd name="T7" fmla="*/ 24 h 50"/>
                <a:gd name="T8" fmla="*/ 49 w 80"/>
                <a:gd name="T9" fmla="*/ 31 h 50"/>
                <a:gd name="T10" fmla="*/ 42 w 80"/>
                <a:gd name="T11" fmla="*/ 34 h 50"/>
                <a:gd name="T12" fmla="*/ 33 w 80"/>
                <a:gd name="T13" fmla="*/ 36 h 50"/>
                <a:gd name="T14" fmla="*/ 23 w 80"/>
                <a:gd name="T15" fmla="*/ 36 h 50"/>
                <a:gd name="T16" fmla="*/ 11 w 80"/>
                <a:gd name="T17" fmla="*/ 35 h 50"/>
                <a:gd name="T18" fmla="*/ 0 w 80"/>
                <a:gd name="T19" fmla="*/ 36 h 50"/>
                <a:gd name="T20" fmla="*/ 0 w 80"/>
                <a:gd name="T21" fmla="*/ 48 h 50"/>
                <a:gd name="T22" fmla="*/ 11 w 80"/>
                <a:gd name="T23" fmla="*/ 49 h 50"/>
                <a:gd name="T24" fmla="*/ 23 w 80"/>
                <a:gd name="T25" fmla="*/ 50 h 50"/>
                <a:gd name="T26" fmla="*/ 33 w 80"/>
                <a:gd name="T27" fmla="*/ 48 h 50"/>
                <a:gd name="T28" fmla="*/ 45 w 80"/>
                <a:gd name="T29" fmla="*/ 46 h 50"/>
                <a:gd name="T30" fmla="*/ 56 w 80"/>
                <a:gd name="T31" fmla="*/ 40 h 50"/>
                <a:gd name="T32" fmla="*/ 66 w 80"/>
                <a:gd name="T33" fmla="*/ 31 h 50"/>
                <a:gd name="T34" fmla="*/ 74 w 80"/>
                <a:gd name="T35" fmla="*/ 18 h 50"/>
                <a:gd name="T36" fmla="*/ 80 w 80"/>
                <a:gd name="T37" fmla="*/ 2 h 50"/>
                <a:gd name="T38" fmla="*/ 80 w 80"/>
                <a:gd name="T39" fmla="*/ 2 h 50"/>
                <a:gd name="T40" fmla="*/ 69 w 8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50"/>
                <a:gd name="T65" fmla="*/ 80 w 8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50">
                  <a:moveTo>
                    <a:pt x="69" y="0"/>
                  </a:moveTo>
                  <a:lnTo>
                    <a:pt x="69" y="0"/>
                  </a:lnTo>
                  <a:lnTo>
                    <a:pt x="63" y="13"/>
                  </a:lnTo>
                  <a:lnTo>
                    <a:pt x="57" y="24"/>
                  </a:lnTo>
                  <a:lnTo>
                    <a:pt x="49" y="31"/>
                  </a:lnTo>
                  <a:lnTo>
                    <a:pt x="42" y="34"/>
                  </a:lnTo>
                  <a:lnTo>
                    <a:pt x="33" y="36"/>
                  </a:lnTo>
                  <a:lnTo>
                    <a:pt x="23" y="36"/>
                  </a:lnTo>
                  <a:lnTo>
                    <a:pt x="11" y="35"/>
                  </a:lnTo>
                  <a:lnTo>
                    <a:pt x="0" y="36"/>
                  </a:lnTo>
                  <a:lnTo>
                    <a:pt x="0" y="48"/>
                  </a:lnTo>
                  <a:lnTo>
                    <a:pt x="11" y="49"/>
                  </a:lnTo>
                  <a:lnTo>
                    <a:pt x="23" y="50"/>
                  </a:lnTo>
                  <a:lnTo>
                    <a:pt x="33" y="48"/>
                  </a:lnTo>
                  <a:lnTo>
                    <a:pt x="45" y="46"/>
                  </a:lnTo>
                  <a:lnTo>
                    <a:pt x="56" y="40"/>
                  </a:lnTo>
                  <a:lnTo>
                    <a:pt x="66" y="31"/>
                  </a:lnTo>
                  <a:lnTo>
                    <a:pt x="74" y="18"/>
                  </a:lnTo>
                  <a:lnTo>
                    <a:pt x="80" y="2"/>
                  </a:lnTo>
                  <a:lnTo>
                    <a:pt x="69"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6" name="Freeform 781"/>
            <p:cNvSpPr>
              <a:spLocks/>
            </p:cNvSpPr>
            <p:nvPr/>
          </p:nvSpPr>
          <p:spPr bwMode="auto">
            <a:xfrm>
              <a:off x="3439" y="3217"/>
              <a:ext cx="11" cy="40"/>
            </a:xfrm>
            <a:custGeom>
              <a:avLst/>
              <a:gdLst>
                <a:gd name="T0" fmla="*/ 5 w 22"/>
                <a:gd name="T1" fmla="*/ 5 h 81"/>
                <a:gd name="T2" fmla="*/ 5 w 22"/>
                <a:gd name="T3" fmla="*/ 5 h 81"/>
                <a:gd name="T4" fmla="*/ 8 w 22"/>
                <a:gd name="T5" fmla="*/ 12 h 81"/>
                <a:gd name="T6" fmla="*/ 8 w 22"/>
                <a:gd name="T7" fmla="*/ 27 h 81"/>
                <a:gd name="T8" fmla="*/ 7 w 22"/>
                <a:gd name="T9" fmla="*/ 48 h 81"/>
                <a:gd name="T10" fmla="*/ 0 w 22"/>
                <a:gd name="T11" fmla="*/ 79 h 81"/>
                <a:gd name="T12" fmla="*/ 11 w 22"/>
                <a:gd name="T13" fmla="*/ 81 h 81"/>
                <a:gd name="T14" fmla="*/ 18 w 22"/>
                <a:gd name="T15" fmla="*/ 50 h 81"/>
                <a:gd name="T16" fmla="*/ 22 w 22"/>
                <a:gd name="T17" fmla="*/ 27 h 81"/>
                <a:gd name="T18" fmla="*/ 19 w 22"/>
                <a:gd name="T19" fmla="*/ 12 h 81"/>
                <a:gd name="T20" fmla="*/ 17 w 22"/>
                <a:gd name="T21" fmla="*/ 0 h 81"/>
                <a:gd name="T22" fmla="*/ 17 w 22"/>
                <a:gd name="T23" fmla="*/ 0 h 81"/>
                <a:gd name="T24" fmla="*/ 5 w 22"/>
                <a:gd name="T25" fmla="*/ 5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1"/>
                <a:gd name="T41" fmla="*/ 22 w 22"/>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1">
                  <a:moveTo>
                    <a:pt x="5" y="5"/>
                  </a:moveTo>
                  <a:lnTo>
                    <a:pt x="5" y="5"/>
                  </a:lnTo>
                  <a:lnTo>
                    <a:pt x="8" y="12"/>
                  </a:lnTo>
                  <a:lnTo>
                    <a:pt x="8" y="27"/>
                  </a:lnTo>
                  <a:lnTo>
                    <a:pt x="7" y="48"/>
                  </a:lnTo>
                  <a:lnTo>
                    <a:pt x="0" y="79"/>
                  </a:lnTo>
                  <a:lnTo>
                    <a:pt x="11" y="81"/>
                  </a:lnTo>
                  <a:lnTo>
                    <a:pt x="18" y="50"/>
                  </a:lnTo>
                  <a:lnTo>
                    <a:pt x="22" y="27"/>
                  </a:lnTo>
                  <a:lnTo>
                    <a:pt x="19" y="12"/>
                  </a:lnTo>
                  <a:lnTo>
                    <a:pt x="17" y="0"/>
                  </a:lnTo>
                  <a:lnTo>
                    <a:pt x="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7" name="Freeform 782"/>
            <p:cNvSpPr>
              <a:spLocks/>
            </p:cNvSpPr>
            <p:nvPr/>
          </p:nvSpPr>
          <p:spPr bwMode="auto">
            <a:xfrm>
              <a:off x="3352" y="2919"/>
              <a:ext cx="96" cy="300"/>
            </a:xfrm>
            <a:custGeom>
              <a:avLst/>
              <a:gdLst>
                <a:gd name="T0" fmla="*/ 0 w 192"/>
                <a:gd name="T1" fmla="*/ 2 h 599"/>
                <a:gd name="T2" fmla="*/ 0 w 192"/>
                <a:gd name="T3" fmla="*/ 2 h 599"/>
                <a:gd name="T4" fmla="*/ 8 w 192"/>
                <a:gd name="T5" fmla="*/ 32 h 599"/>
                <a:gd name="T6" fmla="*/ 28 w 192"/>
                <a:gd name="T7" fmla="*/ 101 h 599"/>
                <a:gd name="T8" fmla="*/ 57 w 192"/>
                <a:gd name="T9" fmla="*/ 196 h 599"/>
                <a:gd name="T10" fmla="*/ 91 w 192"/>
                <a:gd name="T11" fmla="*/ 303 h 599"/>
                <a:gd name="T12" fmla="*/ 123 w 192"/>
                <a:gd name="T13" fmla="*/ 410 h 599"/>
                <a:gd name="T14" fmla="*/ 152 w 192"/>
                <a:gd name="T15" fmla="*/ 503 h 599"/>
                <a:gd name="T16" fmla="*/ 172 w 192"/>
                <a:gd name="T17" fmla="*/ 570 h 599"/>
                <a:gd name="T18" fmla="*/ 180 w 192"/>
                <a:gd name="T19" fmla="*/ 599 h 599"/>
                <a:gd name="T20" fmla="*/ 192 w 192"/>
                <a:gd name="T21" fmla="*/ 594 h 599"/>
                <a:gd name="T22" fmla="*/ 184 w 192"/>
                <a:gd name="T23" fmla="*/ 568 h 599"/>
                <a:gd name="T24" fmla="*/ 163 w 192"/>
                <a:gd name="T25" fmla="*/ 501 h 599"/>
                <a:gd name="T26" fmla="*/ 134 w 192"/>
                <a:gd name="T27" fmla="*/ 408 h 599"/>
                <a:gd name="T28" fmla="*/ 102 w 192"/>
                <a:gd name="T29" fmla="*/ 301 h 599"/>
                <a:gd name="T30" fmla="*/ 69 w 192"/>
                <a:gd name="T31" fmla="*/ 193 h 599"/>
                <a:gd name="T32" fmla="*/ 40 w 192"/>
                <a:gd name="T33" fmla="*/ 99 h 599"/>
                <a:gd name="T34" fmla="*/ 19 w 192"/>
                <a:gd name="T35" fmla="*/ 30 h 599"/>
                <a:gd name="T36" fmla="*/ 11 w 192"/>
                <a:gd name="T37" fmla="*/ 0 h 599"/>
                <a:gd name="T38" fmla="*/ 11 w 192"/>
                <a:gd name="T39" fmla="*/ 0 h 599"/>
                <a:gd name="T40" fmla="*/ 0 w 192"/>
                <a:gd name="T41" fmla="*/ 2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599"/>
                <a:gd name="T65" fmla="*/ 192 w 19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599">
                  <a:moveTo>
                    <a:pt x="0" y="2"/>
                  </a:moveTo>
                  <a:lnTo>
                    <a:pt x="0" y="2"/>
                  </a:lnTo>
                  <a:lnTo>
                    <a:pt x="8" y="32"/>
                  </a:lnTo>
                  <a:lnTo>
                    <a:pt x="28" y="101"/>
                  </a:lnTo>
                  <a:lnTo>
                    <a:pt x="57" y="196"/>
                  </a:lnTo>
                  <a:lnTo>
                    <a:pt x="91" y="303"/>
                  </a:lnTo>
                  <a:lnTo>
                    <a:pt x="123" y="410"/>
                  </a:lnTo>
                  <a:lnTo>
                    <a:pt x="152" y="503"/>
                  </a:lnTo>
                  <a:lnTo>
                    <a:pt x="172" y="570"/>
                  </a:lnTo>
                  <a:lnTo>
                    <a:pt x="180" y="599"/>
                  </a:lnTo>
                  <a:lnTo>
                    <a:pt x="192" y="594"/>
                  </a:lnTo>
                  <a:lnTo>
                    <a:pt x="184" y="568"/>
                  </a:lnTo>
                  <a:lnTo>
                    <a:pt x="163" y="501"/>
                  </a:lnTo>
                  <a:lnTo>
                    <a:pt x="134" y="408"/>
                  </a:lnTo>
                  <a:lnTo>
                    <a:pt x="102" y="301"/>
                  </a:lnTo>
                  <a:lnTo>
                    <a:pt x="69" y="193"/>
                  </a:lnTo>
                  <a:lnTo>
                    <a:pt x="40" y="99"/>
                  </a:lnTo>
                  <a:lnTo>
                    <a:pt x="19" y="30"/>
                  </a:lnTo>
                  <a:lnTo>
                    <a:pt x="11" y="0"/>
                  </a:lnTo>
                  <a:lnTo>
                    <a:pt x="0" y="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8" name="Freeform 783"/>
            <p:cNvSpPr>
              <a:spLocks/>
            </p:cNvSpPr>
            <p:nvPr/>
          </p:nvSpPr>
          <p:spPr bwMode="auto">
            <a:xfrm>
              <a:off x="1880" y="2924"/>
              <a:ext cx="61" cy="291"/>
            </a:xfrm>
            <a:custGeom>
              <a:avLst/>
              <a:gdLst>
                <a:gd name="T0" fmla="*/ 12 w 121"/>
                <a:gd name="T1" fmla="*/ 582 h 582"/>
                <a:gd name="T2" fmla="*/ 12 w 121"/>
                <a:gd name="T3" fmla="*/ 582 h 582"/>
                <a:gd name="T4" fmla="*/ 16 w 121"/>
                <a:gd name="T5" fmla="*/ 558 h 582"/>
                <a:gd name="T6" fmla="*/ 29 w 121"/>
                <a:gd name="T7" fmla="*/ 494 h 582"/>
                <a:gd name="T8" fmla="*/ 46 w 121"/>
                <a:gd name="T9" fmla="*/ 404 h 582"/>
                <a:gd name="T10" fmla="*/ 66 w 121"/>
                <a:gd name="T11" fmla="*/ 301 h 582"/>
                <a:gd name="T12" fmla="*/ 87 w 121"/>
                <a:gd name="T13" fmla="*/ 196 h 582"/>
                <a:gd name="T14" fmla="*/ 104 w 121"/>
                <a:gd name="T15" fmla="*/ 103 h 582"/>
                <a:gd name="T16" fmla="*/ 116 w 121"/>
                <a:gd name="T17" fmla="*/ 33 h 582"/>
                <a:gd name="T18" fmla="*/ 121 w 121"/>
                <a:gd name="T19" fmla="*/ 0 h 582"/>
                <a:gd name="T20" fmla="*/ 110 w 121"/>
                <a:gd name="T21" fmla="*/ 0 h 582"/>
                <a:gd name="T22" fmla="*/ 105 w 121"/>
                <a:gd name="T23" fmla="*/ 31 h 582"/>
                <a:gd name="T24" fmla="*/ 92 w 121"/>
                <a:gd name="T25" fmla="*/ 100 h 582"/>
                <a:gd name="T26" fmla="*/ 75 w 121"/>
                <a:gd name="T27" fmla="*/ 194 h 582"/>
                <a:gd name="T28" fmla="*/ 54 w 121"/>
                <a:gd name="T29" fmla="*/ 298 h 582"/>
                <a:gd name="T30" fmla="*/ 35 w 121"/>
                <a:gd name="T31" fmla="*/ 402 h 582"/>
                <a:gd name="T32" fmla="*/ 17 w 121"/>
                <a:gd name="T33" fmla="*/ 492 h 582"/>
                <a:gd name="T34" fmla="*/ 5 w 121"/>
                <a:gd name="T35" fmla="*/ 555 h 582"/>
                <a:gd name="T36" fmla="*/ 0 w 121"/>
                <a:gd name="T37" fmla="*/ 580 h 582"/>
                <a:gd name="T38" fmla="*/ 0 w 121"/>
                <a:gd name="T39" fmla="*/ 580 h 582"/>
                <a:gd name="T40" fmla="*/ 12 w 121"/>
                <a:gd name="T41" fmla="*/ 582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82"/>
                <a:gd name="T65" fmla="*/ 121 w 121"/>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82">
                  <a:moveTo>
                    <a:pt x="12" y="582"/>
                  </a:moveTo>
                  <a:lnTo>
                    <a:pt x="12" y="582"/>
                  </a:lnTo>
                  <a:lnTo>
                    <a:pt x="16" y="558"/>
                  </a:lnTo>
                  <a:lnTo>
                    <a:pt x="29" y="494"/>
                  </a:lnTo>
                  <a:lnTo>
                    <a:pt x="46" y="404"/>
                  </a:lnTo>
                  <a:lnTo>
                    <a:pt x="66" y="301"/>
                  </a:lnTo>
                  <a:lnTo>
                    <a:pt x="87" y="196"/>
                  </a:lnTo>
                  <a:lnTo>
                    <a:pt x="104" y="103"/>
                  </a:lnTo>
                  <a:lnTo>
                    <a:pt x="116" y="33"/>
                  </a:lnTo>
                  <a:lnTo>
                    <a:pt x="121" y="0"/>
                  </a:lnTo>
                  <a:lnTo>
                    <a:pt x="110" y="0"/>
                  </a:lnTo>
                  <a:lnTo>
                    <a:pt x="105" y="31"/>
                  </a:lnTo>
                  <a:lnTo>
                    <a:pt x="92" y="100"/>
                  </a:lnTo>
                  <a:lnTo>
                    <a:pt x="75" y="194"/>
                  </a:lnTo>
                  <a:lnTo>
                    <a:pt x="54" y="298"/>
                  </a:lnTo>
                  <a:lnTo>
                    <a:pt x="35" y="402"/>
                  </a:lnTo>
                  <a:lnTo>
                    <a:pt x="17" y="492"/>
                  </a:lnTo>
                  <a:lnTo>
                    <a:pt x="5" y="555"/>
                  </a:lnTo>
                  <a:lnTo>
                    <a:pt x="0" y="580"/>
                  </a:lnTo>
                  <a:lnTo>
                    <a:pt x="12" y="58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29" name="Freeform 784"/>
            <p:cNvSpPr>
              <a:spLocks/>
            </p:cNvSpPr>
            <p:nvPr/>
          </p:nvSpPr>
          <p:spPr bwMode="auto">
            <a:xfrm>
              <a:off x="1876" y="3214"/>
              <a:ext cx="11" cy="59"/>
            </a:xfrm>
            <a:custGeom>
              <a:avLst/>
              <a:gdLst>
                <a:gd name="T0" fmla="*/ 22 w 22"/>
                <a:gd name="T1" fmla="*/ 109 h 118"/>
                <a:gd name="T2" fmla="*/ 22 w 22"/>
                <a:gd name="T3" fmla="*/ 109 h 118"/>
                <a:gd name="T4" fmla="*/ 13 w 22"/>
                <a:gd name="T5" fmla="*/ 86 h 118"/>
                <a:gd name="T6" fmla="*/ 12 w 22"/>
                <a:gd name="T7" fmla="*/ 49 h 118"/>
                <a:gd name="T8" fmla="*/ 16 w 22"/>
                <a:gd name="T9" fmla="*/ 16 h 118"/>
                <a:gd name="T10" fmla="*/ 20 w 22"/>
                <a:gd name="T11" fmla="*/ 2 h 118"/>
                <a:gd name="T12" fmla="*/ 8 w 22"/>
                <a:gd name="T13" fmla="*/ 0 h 118"/>
                <a:gd name="T14" fmla="*/ 5 w 22"/>
                <a:gd name="T15" fmla="*/ 16 h 118"/>
                <a:gd name="T16" fmla="*/ 0 w 22"/>
                <a:gd name="T17" fmla="*/ 49 h 118"/>
                <a:gd name="T18" fmla="*/ 1 w 22"/>
                <a:gd name="T19" fmla="*/ 88 h 118"/>
                <a:gd name="T20" fmla="*/ 15 w 22"/>
                <a:gd name="T21" fmla="*/ 118 h 118"/>
                <a:gd name="T22" fmla="*/ 15 w 22"/>
                <a:gd name="T23" fmla="*/ 118 h 118"/>
                <a:gd name="T24" fmla="*/ 22 w 22"/>
                <a:gd name="T25" fmla="*/ 109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8"/>
                <a:gd name="T41" fmla="*/ 22 w 2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8">
                  <a:moveTo>
                    <a:pt x="22" y="109"/>
                  </a:moveTo>
                  <a:lnTo>
                    <a:pt x="22" y="109"/>
                  </a:lnTo>
                  <a:lnTo>
                    <a:pt x="13" y="86"/>
                  </a:lnTo>
                  <a:lnTo>
                    <a:pt x="12" y="49"/>
                  </a:lnTo>
                  <a:lnTo>
                    <a:pt x="16" y="16"/>
                  </a:lnTo>
                  <a:lnTo>
                    <a:pt x="20" y="2"/>
                  </a:lnTo>
                  <a:lnTo>
                    <a:pt x="8" y="0"/>
                  </a:lnTo>
                  <a:lnTo>
                    <a:pt x="5" y="16"/>
                  </a:lnTo>
                  <a:lnTo>
                    <a:pt x="0" y="49"/>
                  </a:lnTo>
                  <a:lnTo>
                    <a:pt x="1" y="88"/>
                  </a:lnTo>
                  <a:lnTo>
                    <a:pt x="15" y="118"/>
                  </a:lnTo>
                  <a:lnTo>
                    <a:pt x="22" y="10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0" name="Freeform 785"/>
            <p:cNvSpPr>
              <a:spLocks/>
            </p:cNvSpPr>
            <p:nvPr/>
          </p:nvSpPr>
          <p:spPr bwMode="auto">
            <a:xfrm>
              <a:off x="1884" y="3268"/>
              <a:ext cx="27" cy="13"/>
            </a:xfrm>
            <a:custGeom>
              <a:avLst/>
              <a:gdLst>
                <a:gd name="T0" fmla="*/ 55 w 55"/>
                <a:gd name="T1" fmla="*/ 10 h 24"/>
                <a:gd name="T2" fmla="*/ 55 w 55"/>
                <a:gd name="T3" fmla="*/ 10 h 24"/>
                <a:gd name="T4" fmla="*/ 51 w 55"/>
                <a:gd name="T5" fmla="*/ 10 h 24"/>
                <a:gd name="T6" fmla="*/ 45 w 55"/>
                <a:gd name="T7" fmla="*/ 11 h 24"/>
                <a:gd name="T8" fmla="*/ 38 w 55"/>
                <a:gd name="T9" fmla="*/ 10 h 24"/>
                <a:gd name="T10" fmla="*/ 32 w 55"/>
                <a:gd name="T11" fmla="*/ 9 h 24"/>
                <a:gd name="T12" fmla="*/ 24 w 55"/>
                <a:gd name="T13" fmla="*/ 7 h 24"/>
                <a:gd name="T14" fmla="*/ 17 w 55"/>
                <a:gd name="T15" fmla="*/ 6 h 24"/>
                <a:gd name="T16" fmla="*/ 12 w 55"/>
                <a:gd name="T17" fmla="*/ 2 h 24"/>
                <a:gd name="T18" fmla="*/ 7 w 55"/>
                <a:gd name="T19" fmla="*/ 0 h 24"/>
                <a:gd name="T20" fmla="*/ 0 w 55"/>
                <a:gd name="T21" fmla="*/ 9 h 24"/>
                <a:gd name="T22" fmla="*/ 7 w 55"/>
                <a:gd name="T23" fmla="*/ 14 h 24"/>
                <a:gd name="T24" fmla="*/ 15 w 55"/>
                <a:gd name="T25" fmla="*/ 17 h 24"/>
                <a:gd name="T26" fmla="*/ 22 w 55"/>
                <a:gd name="T27" fmla="*/ 18 h 24"/>
                <a:gd name="T28" fmla="*/ 30 w 55"/>
                <a:gd name="T29" fmla="*/ 21 h 24"/>
                <a:gd name="T30" fmla="*/ 38 w 55"/>
                <a:gd name="T31" fmla="*/ 22 h 24"/>
                <a:gd name="T32" fmla="*/ 45 w 55"/>
                <a:gd name="T33" fmla="*/ 23 h 24"/>
                <a:gd name="T34" fmla="*/ 51 w 55"/>
                <a:gd name="T35" fmla="*/ 24 h 24"/>
                <a:gd name="T36" fmla="*/ 55 w 55"/>
                <a:gd name="T37" fmla="*/ 24 h 24"/>
                <a:gd name="T38" fmla="*/ 55 w 55"/>
                <a:gd name="T39" fmla="*/ 24 h 24"/>
                <a:gd name="T40" fmla="*/ 55 w 55"/>
                <a:gd name="T41" fmla="*/ 1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4"/>
                <a:gd name="T65" fmla="*/ 55 w 5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4">
                  <a:moveTo>
                    <a:pt x="55" y="10"/>
                  </a:moveTo>
                  <a:lnTo>
                    <a:pt x="55" y="10"/>
                  </a:lnTo>
                  <a:lnTo>
                    <a:pt x="51" y="10"/>
                  </a:lnTo>
                  <a:lnTo>
                    <a:pt x="45" y="11"/>
                  </a:lnTo>
                  <a:lnTo>
                    <a:pt x="38" y="10"/>
                  </a:lnTo>
                  <a:lnTo>
                    <a:pt x="32" y="9"/>
                  </a:lnTo>
                  <a:lnTo>
                    <a:pt x="24" y="7"/>
                  </a:lnTo>
                  <a:lnTo>
                    <a:pt x="17" y="6"/>
                  </a:lnTo>
                  <a:lnTo>
                    <a:pt x="12" y="2"/>
                  </a:lnTo>
                  <a:lnTo>
                    <a:pt x="7" y="0"/>
                  </a:lnTo>
                  <a:lnTo>
                    <a:pt x="0" y="9"/>
                  </a:lnTo>
                  <a:lnTo>
                    <a:pt x="7" y="14"/>
                  </a:lnTo>
                  <a:lnTo>
                    <a:pt x="15" y="17"/>
                  </a:lnTo>
                  <a:lnTo>
                    <a:pt x="22" y="18"/>
                  </a:lnTo>
                  <a:lnTo>
                    <a:pt x="30" y="21"/>
                  </a:lnTo>
                  <a:lnTo>
                    <a:pt x="38" y="22"/>
                  </a:lnTo>
                  <a:lnTo>
                    <a:pt x="45" y="23"/>
                  </a:lnTo>
                  <a:lnTo>
                    <a:pt x="51" y="24"/>
                  </a:lnTo>
                  <a:lnTo>
                    <a:pt x="55" y="24"/>
                  </a:lnTo>
                  <a:lnTo>
                    <a:pt x="55" y="1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1" name="Freeform 786"/>
            <p:cNvSpPr>
              <a:spLocks/>
            </p:cNvSpPr>
            <p:nvPr/>
          </p:nvSpPr>
          <p:spPr bwMode="auto">
            <a:xfrm>
              <a:off x="1911" y="3274"/>
              <a:ext cx="1494" cy="7"/>
            </a:xfrm>
            <a:custGeom>
              <a:avLst/>
              <a:gdLst>
                <a:gd name="T0" fmla="*/ 2988 w 2988"/>
                <a:gd name="T1" fmla="*/ 1 h 14"/>
                <a:gd name="T2" fmla="*/ 2988 w 2988"/>
                <a:gd name="T3" fmla="*/ 0 h 14"/>
                <a:gd name="T4" fmla="*/ 0 w 2988"/>
                <a:gd name="T5" fmla="*/ 0 h 14"/>
                <a:gd name="T6" fmla="*/ 0 w 2988"/>
                <a:gd name="T7" fmla="*/ 14 h 14"/>
                <a:gd name="T8" fmla="*/ 2988 w 2988"/>
                <a:gd name="T9" fmla="*/ 14 h 14"/>
                <a:gd name="T10" fmla="*/ 2988 w 2988"/>
                <a:gd name="T11" fmla="*/ 13 h 14"/>
                <a:gd name="T12" fmla="*/ 2988 w 2988"/>
                <a:gd name="T13" fmla="*/ 1 h 14"/>
                <a:gd name="T14" fmla="*/ 0 60000 65536"/>
                <a:gd name="T15" fmla="*/ 0 60000 65536"/>
                <a:gd name="T16" fmla="*/ 0 60000 65536"/>
                <a:gd name="T17" fmla="*/ 0 60000 65536"/>
                <a:gd name="T18" fmla="*/ 0 60000 65536"/>
                <a:gd name="T19" fmla="*/ 0 60000 65536"/>
                <a:gd name="T20" fmla="*/ 0 60000 65536"/>
                <a:gd name="T21" fmla="*/ 0 w 2988"/>
                <a:gd name="T22" fmla="*/ 0 h 14"/>
                <a:gd name="T23" fmla="*/ 2988 w 298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8" h="14">
                  <a:moveTo>
                    <a:pt x="2988" y="1"/>
                  </a:moveTo>
                  <a:lnTo>
                    <a:pt x="2988" y="0"/>
                  </a:lnTo>
                  <a:lnTo>
                    <a:pt x="0" y="0"/>
                  </a:lnTo>
                  <a:lnTo>
                    <a:pt x="0" y="14"/>
                  </a:lnTo>
                  <a:lnTo>
                    <a:pt x="2988" y="14"/>
                  </a:lnTo>
                  <a:lnTo>
                    <a:pt x="2988" y="13"/>
                  </a:lnTo>
                  <a:lnTo>
                    <a:pt x="2988" y="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2" name="Freeform 787"/>
            <p:cNvSpPr>
              <a:spLocks/>
            </p:cNvSpPr>
            <p:nvPr/>
          </p:nvSpPr>
          <p:spPr bwMode="auto">
            <a:xfrm>
              <a:off x="2169" y="1632"/>
              <a:ext cx="970" cy="791"/>
            </a:xfrm>
            <a:custGeom>
              <a:avLst/>
              <a:gdLst>
                <a:gd name="T0" fmla="*/ 0 w 1940"/>
                <a:gd name="T1" fmla="*/ 1521 h 1582"/>
                <a:gd name="T2" fmla="*/ 0 w 1940"/>
                <a:gd name="T3" fmla="*/ 91 h 1582"/>
                <a:gd name="T4" fmla="*/ 4 w 1940"/>
                <a:gd name="T5" fmla="*/ 67 h 1582"/>
                <a:gd name="T6" fmla="*/ 11 w 1940"/>
                <a:gd name="T7" fmla="*/ 47 h 1582"/>
                <a:gd name="T8" fmla="*/ 23 w 1940"/>
                <a:gd name="T9" fmla="*/ 32 h 1582"/>
                <a:gd name="T10" fmla="*/ 38 w 1940"/>
                <a:gd name="T11" fmla="*/ 20 h 1582"/>
                <a:gd name="T12" fmla="*/ 54 w 1940"/>
                <a:gd name="T13" fmla="*/ 10 h 1582"/>
                <a:gd name="T14" fmla="*/ 72 w 1940"/>
                <a:gd name="T15" fmla="*/ 5 h 1582"/>
                <a:gd name="T16" fmla="*/ 89 w 1940"/>
                <a:gd name="T17" fmla="*/ 1 h 1582"/>
                <a:gd name="T18" fmla="*/ 105 w 1940"/>
                <a:gd name="T19" fmla="*/ 0 h 1582"/>
                <a:gd name="T20" fmla="*/ 1853 w 1940"/>
                <a:gd name="T21" fmla="*/ 0 h 1582"/>
                <a:gd name="T22" fmla="*/ 1871 w 1940"/>
                <a:gd name="T23" fmla="*/ 1 h 1582"/>
                <a:gd name="T24" fmla="*/ 1889 w 1940"/>
                <a:gd name="T25" fmla="*/ 5 h 1582"/>
                <a:gd name="T26" fmla="*/ 1903 w 1940"/>
                <a:gd name="T27" fmla="*/ 10 h 1582"/>
                <a:gd name="T28" fmla="*/ 1916 w 1940"/>
                <a:gd name="T29" fmla="*/ 18 h 1582"/>
                <a:gd name="T30" fmla="*/ 1927 w 1940"/>
                <a:gd name="T31" fmla="*/ 29 h 1582"/>
                <a:gd name="T32" fmla="*/ 1935 w 1940"/>
                <a:gd name="T33" fmla="*/ 43 h 1582"/>
                <a:gd name="T34" fmla="*/ 1939 w 1940"/>
                <a:gd name="T35" fmla="*/ 59 h 1582"/>
                <a:gd name="T36" fmla="*/ 1940 w 1940"/>
                <a:gd name="T37" fmla="*/ 78 h 1582"/>
                <a:gd name="T38" fmla="*/ 1940 w 1940"/>
                <a:gd name="T39" fmla="*/ 1495 h 1582"/>
                <a:gd name="T40" fmla="*/ 1938 w 1940"/>
                <a:gd name="T41" fmla="*/ 1511 h 1582"/>
                <a:gd name="T42" fmla="*/ 1933 w 1940"/>
                <a:gd name="T43" fmla="*/ 1528 h 1582"/>
                <a:gd name="T44" fmla="*/ 1927 w 1940"/>
                <a:gd name="T45" fmla="*/ 1541 h 1582"/>
                <a:gd name="T46" fmla="*/ 1916 w 1940"/>
                <a:gd name="T47" fmla="*/ 1555 h 1582"/>
                <a:gd name="T48" fmla="*/ 1905 w 1940"/>
                <a:gd name="T49" fmla="*/ 1566 h 1582"/>
                <a:gd name="T50" fmla="*/ 1893 w 1940"/>
                <a:gd name="T51" fmla="*/ 1575 h 1582"/>
                <a:gd name="T52" fmla="*/ 1879 w 1940"/>
                <a:gd name="T53" fmla="*/ 1579 h 1582"/>
                <a:gd name="T54" fmla="*/ 1867 w 1940"/>
                <a:gd name="T55" fmla="*/ 1582 h 1582"/>
                <a:gd name="T56" fmla="*/ 66 w 1940"/>
                <a:gd name="T57" fmla="*/ 1582 h 1582"/>
                <a:gd name="T58" fmla="*/ 49 w 1940"/>
                <a:gd name="T59" fmla="*/ 1581 h 1582"/>
                <a:gd name="T60" fmla="*/ 35 w 1940"/>
                <a:gd name="T61" fmla="*/ 1578 h 1582"/>
                <a:gd name="T62" fmla="*/ 24 w 1940"/>
                <a:gd name="T63" fmla="*/ 1573 h 1582"/>
                <a:gd name="T64" fmla="*/ 15 w 1940"/>
                <a:gd name="T65" fmla="*/ 1567 h 1582"/>
                <a:gd name="T66" fmla="*/ 8 w 1940"/>
                <a:gd name="T67" fmla="*/ 1558 h 1582"/>
                <a:gd name="T68" fmla="*/ 4 w 1940"/>
                <a:gd name="T69" fmla="*/ 1547 h 1582"/>
                <a:gd name="T70" fmla="*/ 1 w 1940"/>
                <a:gd name="T71" fmla="*/ 1535 h 1582"/>
                <a:gd name="T72" fmla="*/ 0 w 1940"/>
                <a:gd name="T73" fmla="*/ 152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0"/>
                <a:gd name="T112" fmla="*/ 0 h 1582"/>
                <a:gd name="T113" fmla="*/ 1940 w 194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0" h="1582">
                  <a:moveTo>
                    <a:pt x="0" y="1521"/>
                  </a:moveTo>
                  <a:lnTo>
                    <a:pt x="0" y="91"/>
                  </a:lnTo>
                  <a:lnTo>
                    <a:pt x="4" y="67"/>
                  </a:lnTo>
                  <a:lnTo>
                    <a:pt x="11" y="47"/>
                  </a:lnTo>
                  <a:lnTo>
                    <a:pt x="23" y="32"/>
                  </a:lnTo>
                  <a:lnTo>
                    <a:pt x="38" y="20"/>
                  </a:lnTo>
                  <a:lnTo>
                    <a:pt x="54" y="10"/>
                  </a:lnTo>
                  <a:lnTo>
                    <a:pt x="72" y="5"/>
                  </a:lnTo>
                  <a:lnTo>
                    <a:pt x="89" y="1"/>
                  </a:lnTo>
                  <a:lnTo>
                    <a:pt x="105" y="0"/>
                  </a:lnTo>
                  <a:lnTo>
                    <a:pt x="1853" y="0"/>
                  </a:lnTo>
                  <a:lnTo>
                    <a:pt x="1871" y="1"/>
                  </a:lnTo>
                  <a:lnTo>
                    <a:pt x="1889" y="5"/>
                  </a:lnTo>
                  <a:lnTo>
                    <a:pt x="1903" y="10"/>
                  </a:lnTo>
                  <a:lnTo>
                    <a:pt x="1916" y="18"/>
                  </a:lnTo>
                  <a:lnTo>
                    <a:pt x="1927" y="29"/>
                  </a:lnTo>
                  <a:lnTo>
                    <a:pt x="1935" y="43"/>
                  </a:lnTo>
                  <a:lnTo>
                    <a:pt x="1939" y="59"/>
                  </a:lnTo>
                  <a:lnTo>
                    <a:pt x="1940" y="78"/>
                  </a:lnTo>
                  <a:lnTo>
                    <a:pt x="1940" y="1495"/>
                  </a:lnTo>
                  <a:lnTo>
                    <a:pt x="1938" y="1511"/>
                  </a:lnTo>
                  <a:lnTo>
                    <a:pt x="1933" y="1528"/>
                  </a:lnTo>
                  <a:lnTo>
                    <a:pt x="1927" y="1541"/>
                  </a:lnTo>
                  <a:lnTo>
                    <a:pt x="1916" y="1555"/>
                  </a:lnTo>
                  <a:lnTo>
                    <a:pt x="1905" y="1566"/>
                  </a:lnTo>
                  <a:lnTo>
                    <a:pt x="1893" y="1575"/>
                  </a:lnTo>
                  <a:lnTo>
                    <a:pt x="1879" y="1579"/>
                  </a:lnTo>
                  <a:lnTo>
                    <a:pt x="1867" y="1582"/>
                  </a:lnTo>
                  <a:lnTo>
                    <a:pt x="66" y="1582"/>
                  </a:lnTo>
                  <a:lnTo>
                    <a:pt x="49" y="1581"/>
                  </a:lnTo>
                  <a:lnTo>
                    <a:pt x="35" y="1578"/>
                  </a:lnTo>
                  <a:lnTo>
                    <a:pt x="24" y="1573"/>
                  </a:lnTo>
                  <a:lnTo>
                    <a:pt x="15" y="1567"/>
                  </a:lnTo>
                  <a:lnTo>
                    <a:pt x="8" y="1558"/>
                  </a:lnTo>
                  <a:lnTo>
                    <a:pt x="4" y="1547"/>
                  </a:lnTo>
                  <a:lnTo>
                    <a:pt x="1" y="1535"/>
                  </a:lnTo>
                  <a:lnTo>
                    <a:pt x="0" y="1521"/>
                  </a:lnTo>
                  <a:close/>
                </a:path>
              </a:pathLst>
            </a:custGeom>
            <a:solidFill>
              <a:srgbClr val="F2EFED"/>
            </a:solidFill>
            <a:ln w="9525">
              <a:noFill/>
              <a:round/>
              <a:headEnd/>
              <a:tailEnd/>
            </a:ln>
          </p:spPr>
          <p:txBody>
            <a:bodyPr/>
            <a:lstStyle/>
            <a:p>
              <a:pPr eaLnBrk="0" hangingPunct="0"/>
              <a:endParaRPr lang="en-US">
                <a:cs typeface="Tahoma" pitchFamily="34" charset="0"/>
              </a:endParaRPr>
            </a:p>
          </p:txBody>
        </p:sp>
        <p:sp>
          <p:nvSpPr>
            <p:cNvPr id="3133" name="Freeform 788"/>
            <p:cNvSpPr>
              <a:spLocks/>
            </p:cNvSpPr>
            <p:nvPr/>
          </p:nvSpPr>
          <p:spPr bwMode="auto">
            <a:xfrm>
              <a:off x="2166" y="1678"/>
              <a:ext cx="6" cy="714"/>
            </a:xfrm>
            <a:custGeom>
              <a:avLst/>
              <a:gdLst>
                <a:gd name="T0" fmla="*/ 0 w 11"/>
                <a:gd name="T1" fmla="*/ 0 h 1430"/>
                <a:gd name="T2" fmla="*/ 0 w 11"/>
                <a:gd name="T3" fmla="*/ 0 h 1430"/>
                <a:gd name="T4" fmla="*/ 0 w 11"/>
                <a:gd name="T5" fmla="*/ 1430 h 1430"/>
                <a:gd name="T6" fmla="*/ 11 w 11"/>
                <a:gd name="T7" fmla="*/ 1430 h 1430"/>
                <a:gd name="T8" fmla="*/ 11 w 11"/>
                <a:gd name="T9" fmla="*/ 0 h 1430"/>
                <a:gd name="T10" fmla="*/ 11 w 11"/>
                <a:gd name="T11" fmla="*/ 0 h 1430"/>
                <a:gd name="T12" fmla="*/ 0 w 11"/>
                <a:gd name="T13" fmla="*/ 0 h 1430"/>
                <a:gd name="T14" fmla="*/ 0 60000 65536"/>
                <a:gd name="T15" fmla="*/ 0 60000 65536"/>
                <a:gd name="T16" fmla="*/ 0 60000 65536"/>
                <a:gd name="T17" fmla="*/ 0 60000 65536"/>
                <a:gd name="T18" fmla="*/ 0 60000 65536"/>
                <a:gd name="T19" fmla="*/ 0 60000 65536"/>
                <a:gd name="T20" fmla="*/ 0 60000 65536"/>
                <a:gd name="T21" fmla="*/ 0 w 11"/>
                <a:gd name="T22" fmla="*/ 0 h 1430"/>
                <a:gd name="T23" fmla="*/ 11 w 11"/>
                <a:gd name="T24" fmla="*/ 1430 h 1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30">
                  <a:moveTo>
                    <a:pt x="0" y="0"/>
                  </a:moveTo>
                  <a:lnTo>
                    <a:pt x="0" y="0"/>
                  </a:lnTo>
                  <a:lnTo>
                    <a:pt x="0" y="1430"/>
                  </a:lnTo>
                  <a:lnTo>
                    <a:pt x="11" y="1430"/>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4" name="Freeform 789"/>
            <p:cNvSpPr>
              <a:spLocks/>
            </p:cNvSpPr>
            <p:nvPr/>
          </p:nvSpPr>
          <p:spPr bwMode="auto">
            <a:xfrm>
              <a:off x="2166" y="1629"/>
              <a:ext cx="55" cy="49"/>
            </a:xfrm>
            <a:custGeom>
              <a:avLst/>
              <a:gdLst>
                <a:gd name="T0" fmla="*/ 110 w 110"/>
                <a:gd name="T1" fmla="*/ 0 h 97"/>
                <a:gd name="T2" fmla="*/ 110 w 110"/>
                <a:gd name="T3" fmla="*/ 0 h 97"/>
                <a:gd name="T4" fmla="*/ 94 w 110"/>
                <a:gd name="T5" fmla="*/ 1 h 97"/>
                <a:gd name="T6" fmla="*/ 76 w 110"/>
                <a:gd name="T7" fmla="*/ 5 h 97"/>
                <a:gd name="T8" fmla="*/ 57 w 110"/>
                <a:gd name="T9" fmla="*/ 11 h 97"/>
                <a:gd name="T10" fmla="*/ 40 w 110"/>
                <a:gd name="T11" fmla="*/ 21 h 97"/>
                <a:gd name="T12" fmla="*/ 25 w 110"/>
                <a:gd name="T13" fmla="*/ 35 h 97"/>
                <a:gd name="T14" fmla="*/ 11 w 110"/>
                <a:gd name="T15" fmla="*/ 51 h 97"/>
                <a:gd name="T16" fmla="*/ 3 w 110"/>
                <a:gd name="T17" fmla="*/ 72 h 97"/>
                <a:gd name="T18" fmla="*/ 0 w 110"/>
                <a:gd name="T19" fmla="*/ 97 h 97"/>
                <a:gd name="T20" fmla="*/ 11 w 110"/>
                <a:gd name="T21" fmla="*/ 97 h 97"/>
                <a:gd name="T22" fmla="*/ 15 w 110"/>
                <a:gd name="T23" fmla="*/ 74 h 97"/>
                <a:gd name="T24" fmla="*/ 20 w 110"/>
                <a:gd name="T25" fmla="*/ 56 h 97"/>
                <a:gd name="T26" fmla="*/ 32 w 110"/>
                <a:gd name="T27" fmla="*/ 42 h 97"/>
                <a:gd name="T28" fmla="*/ 47 w 110"/>
                <a:gd name="T29" fmla="*/ 30 h 97"/>
                <a:gd name="T30" fmla="*/ 62 w 110"/>
                <a:gd name="T31" fmla="*/ 22 h 97"/>
                <a:gd name="T32" fmla="*/ 78 w 110"/>
                <a:gd name="T33" fmla="*/ 16 h 97"/>
                <a:gd name="T34" fmla="*/ 94 w 110"/>
                <a:gd name="T35" fmla="*/ 13 h 97"/>
                <a:gd name="T36" fmla="*/ 110 w 110"/>
                <a:gd name="T37" fmla="*/ 12 h 97"/>
                <a:gd name="T38" fmla="*/ 110 w 110"/>
                <a:gd name="T39" fmla="*/ 12 h 97"/>
                <a:gd name="T40" fmla="*/ 110 w 110"/>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97"/>
                <a:gd name="T65" fmla="*/ 110 w 1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97">
                  <a:moveTo>
                    <a:pt x="110" y="0"/>
                  </a:moveTo>
                  <a:lnTo>
                    <a:pt x="110" y="0"/>
                  </a:lnTo>
                  <a:lnTo>
                    <a:pt x="94" y="1"/>
                  </a:lnTo>
                  <a:lnTo>
                    <a:pt x="76" y="5"/>
                  </a:lnTo>
                  <a:lnTo>
                    <a:pt x="57" y="11"/>
                  </a:lnTo>
                  <a:lnTo>
                    <a:pt x="40" y="21"/>
                  </a:lnTo>
                  <a:lnTo>
                    <a:pt x="25" y="35"/>
                  </a:lnTo>
                  <a:lnTo>
                    <a:pt x="11" y="51"/>
                  </a:lnTo>
                  <a:lnTo>
                    <a:pt x="3" y="72"/>
                  </a:lnTo>
                  <a:lnTo>
                    <a:pt x="0" y="97"/>
                  </a:lnTo>
                  <a:lnTo>
                    <a:pt x="11" y="97"/>
                  </a:lnTo>
                  <a:lnTo>
                    <a:pt x="15" y="74"/>
                  </a:lnTo>
                  <a:lnTo>
                    <a:pt x="20" y="56"/>
                  </a:lnTo>
                  <a:lnTo>
                    <a:pt x="32" y="42"/>
                  </a:lnTo>
                  <a:lnTo>
                    <a:pt x="47" y="30"/>
                  </a:lnTo>
                  <a:lnTo>
                    <a:pt x="62" y="22"/>
                  </a:lnTo>
                  <a:lnTo>
                    <a:pt x="78" y="16"/>
                  </a:lnTo>
                  <a:lnTo>
                    <a:pt x="94" y="13"/>
                  </a:lnTo>
                  <a:lnTo>
                    <a:pt x="110" y="12"/>
                  </a:lnTo>
                  <a:lnTo>
                    <a:pt x="11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5" name="Freeform 790"/>
            <p:cNvSpPr>
              <a:spLocks/>
            </p:cNvSpPr>
            <p:nvPr/>
          </p:nvSpPr>
          <p:spPr bwMode="auto">
            <a:xfrm>
              <a:off x="2221" y="1629"/>
              <a:ext cx="874" cy="6"/>
            </a:xfrm>
            <a:custGeom>
              <a:avLst/>
              <a:gdLst>
                <a:gd name="T0" fmla="*/ 1748 w 1748"/>
                <a:gd name="T1" fmla="*/ 0 h 12"/>
                <a:gd name="T2" fmla="*/ 1748 w 1748"/>
                <a:gd name="T3" fmla="*/ 0 h 12"/>
                <a:gd name="T4" fmla="*/ 0 w 1748"/>
                <a:gd name="T5" fmla="*/ 0 h 12"/>
                <a:gd name="T6" fmla="*/ 0 w 1748"/>
                <a:gd name="T7" fmla="*/ 12 h 12"/>
                <a:gd name="T8" fmla="*/ 1748 w 1748"/>
                <a:gd name="T9" fmla="*/ 12 h 12"/>
                <a:gd name="T10" fmla="*/ 1748 w 1748"/>
                <a:gd name="T11" fmla="*/ 12 h 12"/>
                <a:gd name="T12" fmla="*/ 1748 w 1748"/>
                <a:gd name="T13" fmla="*/ 0 h 12"/>
                <a:gd name="T14" fmla="*/ 0 60000 65536"/>
                <a:gd name="T15" fmla="*/ 0 60000 65536"/>
                <a:gd name="T16" fmla="*/ 0 60000 65536"/>
                <a:gd name="T17" fmla="*/ 0 60000 65536"/>
                <a:gd name="T18" fmla="*/ 0 60000 65536"/>
                <a:gd name="T19" fmla="*/ 0 60000 65536"/>
                <a:gd name="T20" fmla="*/ 0 60000 65536"/>
                <a:gd name="T21" fmla="*/ 0 w 1748"/>
                <a:gd name="T22" fmla="*/ 0 h 12"/>
                <a:gd name="T23" fmla="*/ 1748 w 174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12">
                  <a:moveTo>
                    <a:pt x="1748" y="0"/>
                  </a:moveTo>
                  <a:lnTo>
                    <a:pt x="1748" y="0"/>
                  </a:lnTo>
                  <a:lnTo>
                    <a:pt x="0" y="0"/>
                  </a:lnTo>
                  <a:lnTo>
                    <a:pt x="0" y="12"/>
                  </a:lnTo>
                  <a:lnTo>
                    <a:pt x="1748" y="12"/>
                  </a:lnTo>
                  <a:lnTo>
                    <a:pt x="1748"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6" name="Freeform 791"/>
            <p:cNvSpPr>
              <a:spLocks/>
            </p:cNvSpPr>
            <p:nvPr/>
          </p:nvSpPr>
          <p:spPr bwMode="auto">
            <a:xfrm>
              <a:off x="3095" y="1629"/>
              <a:ext cx="47" cy="42"/>
            </a:xfrm>
            <a:custGeom>
              <a:avLst/>
              <a:gdLst>
                <a:gd name="T0" fmla="*/ 93 w 93"/>
                <a:gd name="T1" fmla="*/ 84 h 84"/>
                <a:gd name="T2" fmla="*/ 93 w 93"/>
                <a:gd name="T3" fmla="*/ 84 h 84"/>
                <a:gd name="T4" fmla="*/ 92 w 93"/>
                <a:gd name="T5" fmla="*/ 65 h 84"/>
                <a:gd name="T6" fmla="*/ 87 w 93"/>
                <a:gd name="T7" fmla="*/ 46 h 84"/>
                <a:gd name="T8" fmla="*/ 78 w 93"/>
                <a:gd name="T9" fmla="*/ 31 h 84"/>
                <a:gd name="T10" fmla="*/ 67 w 93"/>
                <a:gd name="T11" fmla="*/ 20 h 84"/>
                <a:gd name="T12" fmla="*/ 53 w 93"/>
                <a:gd name="T13" fmla="*/ 12 h 84"/>
                <a:gd name="T14" fmla="*/ 37 w 93"/>
                <a:gd name="T15" fmla="*/ 5 h 84"/>
                <a:gd name="T16" fmla="*/ 18 w 93"/>
                <a:gd name="T17" fmla="*/ 1 h 84"/>
                <a:gd name="T18" fmla="*/ 0 w 93"/>
                <a:gd name="T19" fmla="*/ 0 h 84"/>
                <a:gd name="T20" fmla="*/ 0 w 93"/>
                <a:gd name="T21" fmla="*/ 12 h 84"/>
                <a:gd name="T22" fmla="*/ 18 w 93"/>
                <a:gd name="T23" fmla="*/ 13 h 84"/>
                <a:gd name="T24" fmla="*/ 34 w 93"/>
                <a:gd name="T25" fmla="*/ 16 h 84"/>
                <a:gd name="T26" fmla="*/ 48 w 93"/>
                <a:gd name="T27" fmla="*/ 21 h 84"/>
                <a:gd name="T28" fmla="*/ 60 w 93"/>
                <a:gd name="T29" fmla="*/ 29 h 84"/>
                <a:gd name="T30" fmla="*/ 69 w 93"/>
                <a:gd name="T31" fmla="*/ 38 h 84"/>
                <a:gd name="T32" fmla="*/ 76 w 93"/>
                <a:gd name="T33" fmla="*/ 51 h 84"/>
                <a:gd name="T34" fmla="*/ 80 w 93"/>
                <a:gd name="T35" fmla="*/ 65 h 84"/>
                <a:gd name="T36" fmla="*/ 82 w 93"/>
                <a:gd name="T37" fmla="*/ 84 h 84"/>
                <a:gd name="T38" fmla="*/ 82 w 93"/>
                <a:gd name="T39" fmla="*/ 84 h 84"/>
                <a:gd name="T40" fmla="*/ 93 w 93"/>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84"/>
                <a:gd name="T65" fmla="*/ 93 w 9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84">
                  <a:moveTo>
                    <a:pt x="93" y="84"/>
                  </a:moveTo>
                  <a:lnTo>
                    <a:pt x="93" y="84"/>
                  </a:lnTo>
                  <a:lnTo>
                    <a:pt x="92" y="65"/>
                  </a:lnTo>
                  <a:lnTo>
                    <a:pt x="87" y="46"/>
                  </a:lnTo>
                  <a:lnTo>
                    <a:pt x="78" y="31"/>
                  </a:lnTo>
                  <a:lnTo>
                    <a:pt x="67" y="20"/>
                  </a:lnTo>
                  <a:lnTo>
                    <a:pt x="53" y="12"/>
                  </a:lnTo>
                  <a:lnTo>
                    <a:pt x="37" y="5"/>
                  </a:lnTo>
                  <a:lnTo>
                    <a:pt x="18" y="1"/>
                  </a:lnTo>
                  <a:lnTo>
                    <a:pt x="0" y="0"/>
                  </a:lnTo>
                  <a:lnTo>
                    <a:pt x="0" y="12"/>
                  </a:lnTo>
                  <a:lnTo>
                    <a:pt x="18" y="13"/>
                  </a:lnTo>
                  <a:lnTo>
                    <a:pt x="34" y="16"/>
                  </a:lnTo>
                  <a:lnTo>
                    <a:pt x="48" y="21"/>
                  </a:lnTo>
                  <a:lnTo>
                    <a:pt x="60" y="29"/>
                  </a:lnTo>
                  <a:lnTo>
                    <a:pt x="69" y="38"/>
                  </a:lnTo>
                  <a:lnTo>
                    <a:pt x="76" y="51"/>
                  </a:lnTo>
                  <a:lnTo>
                    <a:pt x="80" y="65"/>
                  </a:lnTo>
                  <a:lnTo>
                    <a:pt x="82" y="84"/>
                  </a:lnTo>
                  <a:lnTo>
                    <a:pt x="93" y="84"/>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7" name="Freeform 792"/>
            <p:cNvSpPr>
              <a:spLocks/>
            </p:cNvSpPr>
            <p:nvPr/>
          </p:nvSpPr>
          <p:spPr bwMode="auto">
            <a:xfrm>
              <a:off x="3136" y="1671"/>
              <a:ext cx="6" cy="709"/>
            </a:xfrm>
            <a:custGeom>
              <a:avLst/>
              <a:gdLst>
                <a:gd name="T0" fmla="*/ 11 w 11"/>
                <a:gd name="T1" fmla="*/ 1417 h 1417"/>
                <a:gd name="T2" fmla="*/ 11 w 11"/>
                <a:gd name="T3" fmla="*/ 1417 h 1417"/>
                <a:gd name="T4" fmla="*/ 11 w 11"/>
                <a:gd name="T5" fmla="*/ 0 h 1417"/>
                <a:gd name="T6" fmla="*/ 0 w 11"/>
                <a:gd name="T7" fmla="*/ 0 h 1417"/>
                <a:gd name="T8" fmla="*/ 0 w 11"/>
                <a:gd name="T9" fmla="*/ 1417 h 1417"/>
                <a:gd name="T10" fmla="*/ 0 w 11"/>
                <a:gd name="T11" fmla="*/ 1417 h 1417"/>
                <a:gd name="T12" fmla="*/ 11 w 11"/>
                <a:gd name="T13" fmla="*/ 1417 h 1417"/>
                <a:gd name="T14" fmla="*/ 0 60000 65536"/>
                <a:gd name="T15" fmla="*/ 0 60000 65536"/>
                <a:gd name="T16" fmla="*/ 0 60000 65536"/>
                <a:gd name="T17" fmla="*/ 0 60000 65536"/>
                <a:gd name="T18" fmla="*/ 0 60000 65536"/>
                <a:gd name="T19" fmla="*/ 0 60000 65536"/>
                <a:gd name="T20" fmla="*/ 0 60000 65536"/>
                <a:gd name="T21" fmla="*/ 0 w 11"/>
                <a:gd name="T22" fmla="*/ 0 h 1417"/>
                <a:gd name="T23" fmla="*/ 11 w 11"/>
                <a:gd name="T24" fmla="*/ 1417 h 1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17">
                  <a:moveTo>
                    <a:pt x="11" y="1417"/>
                  </a:moveTo>
                  <a:lnTo>
                    <a:pt x="11" y="1417"/>
                  </a:lnTo>
                  <a:lnTo>
                    <a:pt x="11" y="0"/>
                  </a:lnTo>
                  <a:lnTo>
                    <a:pt x="0" y="0"/>
                  </a:lnTo>
                  <a:lnTo>
                    <a:pt x="0" y="1417"/>
                  </a:lnTo>
                  <a:lnTo>
                    <a:pt x="11" y="141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8" name="Freeform 793"/>
            <p:cNvSpPr>
              <a:spLocks/>
            </p:cNvSpPr>
            <p:nvPr/>
          </p:nvSpPr>
          <p:spPr bwMode="auto">
            <a:xfrm>
              <a:off x="3102" y="2380"/>
              <a:ext cx="40" cy="46"/>
            </a:xfrm>
            <a:custGeom>
              <a:avLst/>
              <a:gdLst>
                <a:gd name="T0" fmla="*/ 0 w 79"/>
                <a:gd name="T1" fmla="*/ 93 h 93"/>
                <a:gd name="T2" fmla="*/ 0 w 79"/>
                <a:gd name="T3" fmla="*/ 93 h 93"/>
                <a:gd name="T4" fmla="*/ 13 w 79"/>
                <a:gd name="T5" fmla="*/ 90 h 93"/>
                <a:gd name="T6" fmla="*/ 28 w 79"/>
                <a:gd name="T7" fmla="*/ 84 h 93"/>
                <a:gd name="T8" fmla="*/ 41 w 79"/>
                <a:gd name="T9" fmla="*/ 75 h 93"/>
                <a:gd name="T10" fmla="*/ 54 w 79"/>
                <a:gd name="T11" fmla="*/ 64 h 93"/>
                <a:gd name="T12" fmla="*/ 64 w 79"/>
                <a:gd name="T13" fmla="*/ 49 h 93"/>
                <a:gd name="T14" fmla="*/ 72 w 79"/>
                <a:gd name="T15" fmla="*/ 34 h 93"/>
                <a:gd name="T16" fmla="*/ 77 w 79"/>
                <a:gd name="T17" fmla="*/ 18 h 93"/>
                <a:gd name="T18" fmla="*/ 79 w 79"/>
                <a:gd name="T19" fmla="*/ 0 h 93"/>
                <a:gd name="T20" fmla="*/ 68 w 79"/>
                <a:gd name="T21" fmla="*/ 0 h 93"/>
                <a:gd name="T22" fmla="*/ 65 w 79"/>
                <a:gd name="T23" fmla="*/ 15 h 93"/>
                <a:gd name="T24" fmla="*/ 61 w 79"/>
                <a:gd name="T25" fmla="*/ 31 h 93"/>
                <a:gd name="T26" fmla="*/ 55 w 79"/>
                <a:gd name="T27" fmla="*/ 44 h 93"/>
                <a:gd name="T28" fmla="*/ 45 w 79"/>
                <a:gd name="T29" fmla="*/ 57 h 93"/>
                <a:gd name="T30" fmla="*/ 34 w 79"/>
                <a:gd name="T31" fmla="*/ 66 h 93"/>
                <a:gd name="T32" fmla="*/ 24 w 79"/>
                <a:gd name="T33" fmla="*/ 75 h 93"/>
                <a:gd name="T34" fmla="*/ 11 w 79"/>
                <a:gd name="T35" fmla="*/ 79 h 93"/>
                <a:gd name="T36" fmla="*/ 0 w 79"/>
                <a:gd name="T37" fmla="*/ 81 h 93"/>
                <a:gd name="T38" fmla="*/ 0 w 79"/>
                <a:gd name="T39" fmla="*/ 81 h 93"/>
                <a:gd name="T40" fmla="*/ 0 w 79"/>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93"/>
                <a:gd name="T65" fmla="*/ 79 w 7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93">
                  <a:moveTo>
                    <a:pt x="0" y="93"/>
                  </a:moveTo>
                  <a:lnTo>
                    <a:pt x="0" y="93"/>
                  </a:lnTo>
                  <a:lnTo>
                    <a:pt x="13" y="90"/>
                  </a:lnTo>
                  <a:lnTo>
                    <a:pt x="28" y="84"/>
                  </a:lnTo>
                  <a:lnTo>
                    <a:pt x="41" y="75"/>
                  </a:lnTo>
                  <a:lnTo>
                    <a:pt x="54" y="64"/>
                  </a:lnTo>
                  <a:lnTo>
                    <a:pt x="64" y="49"/>
                  </a:lnTo>
                  <a:lnTo>
                    <a:pt x="72" y="34"/>
                  </a:lnTo>
                  <a:lnTo>
                    <a:pt x="77" y="18"/>
                  </a:lnTo>
                  <a:lnTo>
                    <a:pt x="79" y="0"/>
                  </a:lnTo>
                  <a:lnTo>
                    <a:pt x="68" y="0"/>
                  </a:lnTo>
                  <a:lnTo>
                    <a:pt x="65" y="15"/>
                  </a:lnTo>
                  <a:lnTo>
                    <a:pt x="61" y="31"/>
                  </a:lnTo>
                  <a:lnTo>
                    <a:pt x="55" y="44"/>
                  </a:lnTo>
                  <a:lnTo>
                    <a:pt x="45" y="57"/>
                  </a:lnTo>
                  <a:lnTo>
                    <a:pt x="34" y="66"/>
                  </a:lnTo>
                  <a:lnTo>
                    <a:pt x="24" y="75"/>
                  </a:lnTo>
                  <a:lnTo>
                    <a:pt x="11" y="79"/>
                  </a:lnTo>
                  <a:lnTo>
                    <a:pt x="0" y="81"/>
                  </a:lnTo>
                  <a:lnTo>
                    <a:pt x="0" y="9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39" name="Freeform 794"/>
            <p:cNvSpPr>
              <a:spLocks/>
            </p:cNvSpPr>
            <p:nvPr/>
          </p:nvSpPr>
          <p:spPr bwMode="auto">
            <a:xfrm>
              <a:off x="2201" y="2420"/>
              <a:ext cx="901" cy="6"/>
            </a:xfrm>
            <a:custGeom>
              <a:avLst/>
              <a:gdLst>
                <a:gd name="T0" fmla="*/ 0 w 1801"/>
                <a:gd name="T1" fmla="*/ 12 h 12"/>
                <a:gd name="T2" fmla="*/ 0 w 1801"/>
                <a:gd name="T3" fmla="*/ 12 h 12"/>
                <a:gd name="T4" fmla="*/ 1801 w 1801"/>
                <a:gd name="T5" fmla="*/ 12 h 12"/>
                <a:gd name="T6" fmla="*/ 1801 w 1801"/>
                <a:gd name="T7" fmla="*/ 0 h 12"/>
                <a:gd name="T8" fmla="*/ 0 w 1801"/>
                <a:gd name="T9" fmla="*/ 0 h 12"/>
                <a:gd name="T10" fmla="*/ 0 w 1801"/>
                <a:gd name="T11" fmla="*/ 0 h 12"/>
                <a:gd name="T12" fmla="*/ 0 w 1801"/>
                <a:gd name="T13" fmla="*/ 12 h 12"/>
                <a:gd name="T14" fmla="*/ 0 60000 65536"/>
                <a:gd name="T15" fmla="*/ 0 60000 65536"/>
                <a:gd name="T16" fmla="*/ 0 60000 65536"/>
                <a:gd name="T17" fmla="*/ 0 60000 65536"/>
                <a:gd name="T18" fmla="*/ 0 60000 65536"/>
                <a:gd name="T19" fmla="*/ 0 60000 65536"/>
                <a:gd name="T20" fmla="*/ 0 60000 65536"/>
                <a:gd name="T21" fmla="*/ 0 w 1801"/>
                <a:gd name="T22" fmla="*/ 0 h 12"/>
                <a:gd name="T23" fmla="*/ 1801 w 180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1" h="12">
                  <a:moveTo>
                    <a:pt x="0" y="12"/>
                  </a:moveTo>
                  <a:lnTo>
                    <a:pt x="0" y="12"/>
                  </a:lnTo>
                  <a:lnTo>
                    <a:pt x="1801" y="12"/>
                  </a:lnTo>
                  <a:lnTo>
                    <a:pt x="1801" y="0"/>
                  </a:lnTo>
                  <a:lnTo>
                    <a:pt x="0" y="0"/>
                  </a:lnTo>
                  <a:lnTo>
                    <a:pt x="0"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0" name="Freeform 795"/>
            <p:cNvSpPr>
              <a:spLocks/>
            </p:cNvSpPr>
            <p:nvPr/>
          </p:nvSpPr>
          <p:spPr bwMode="auto">
            <a:xfrm>
              <a:off x="2166" y="2392"/>
              <a:ext cx="35" cy="34"/>
            </a:xfrm>
            <a:custGeom>
              <a:avLst/>
              <a:gdLst>
                <a:gd name="T0" fmla="*/ 0 w 71"/>
                <a:gd name="T1" fmla="*/ 0 h 67"/>
                <a:gd name="T2" fmla="*/ 0 w 71"/>
                <a:gd name="T3" fmla="*/ 0 h 67"/>
                <a:gd name="T4" fmla="*/ 1 w 71"/>
                <a:gd name="T5" fmla="*/ 14 h 67"/>
                <a:gd name="T6" fmla="*/ 3 w 71"/>
                <a:gd name="T7" fmla="*/ 27 h 67"/>
                <a:gd name="T8" fmla="*/ 9 w 71"/>
                <a:gd name="T9" fmla="*/ 39 h 67"/>
                <a:gd name="T10" fmla="*/ 17 w 71"/>
                <a:gd name="T11" fmla="*/ 50 h 67"/>
                <a:gd name="T12" fmla="*/ 27 w 71"/>
                <a:gd name="T13" fmla="*/ 56 h 67"/>
                <a:gd name="T14" fmla="*/ 39 w 71"/>
                <a:gd name="T15" fmla="*/ 63 h 67"/>
                <a:gd name="T16" fmla="*/ 54 w 71"/>
                <a:gd name="T17" fmla="*/ 65 h 67"/>
                <a:gd name="T18" fmla="*/ 71 w 71"/>
                <a:gd name="T19" fmla="*/ 67 h 67"/>
                <a:gd name="T20" fmla="*/ 71 w 71"/>
                <a:gd name="T21" fmla="*/ 55 h 67"/>
                <a:gd name="T22" fmla="*/ 54 w 71"/>
                <a:gd name="T23" fmla="*/ 54 h 67"/>
                <a:gd name="T24" fmla="*/ 41 w 71"/>
                <a:gd name="T25" fmla="*/ 52 h 67"/>
                <a:gd name="T26" fmla="*/ 32 w 71"/>
                <a:gd name="T27" fmla="*/ 47 h 67"/>
                <a:gd name="T28" fmla="*/ 24 w 71"/>
                <a:gd name="T29" fmla="*/ 41 h 67"/>
                <a:gd name="T30" fmla="*/ 18 w 71"/>
                <a:gd name="T31" fmla="*/ 34 h 67"/>
                <a:gd name="T32" fmla="*/ 15 w 71"/>
                <a:gd name="T33" fmla="*/ 25 h 67"/>
                <a:gd name="T34" fmla="*/ 12 w 71"/>
                <a:gd name="T35" fmla="*/ 14 h 67"/>
                <a:gd name="T36" fmla="*/ 11 w 71"/>
                <a:gd name="T37" fmla="*/ 0 h 67"/>
                <a:gd name="T38" fmla="*/ 11 w 71"/>
                <a:gd name="T39" fmla="*/ 0 h 67"/>
                <a:gd name="T40" fmla="*/ 0 w 7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67"/>
                <a:gd name="T65" fmla="*/ 71 w 7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67">
                  <a:moveTo>
                    <a:pt x="0" y="0"/>
                  </a:moveTo>
                  <a:lnTo>
                    <a:pt x="0" y="0"/>
                  </a:lnTo>
                  <a:lnTo>
                    <a:pt x="1" y="14"/>
                  </a:lnTo>
                  <a:lnTo>
                    <a:pt x="3" y="27"/>
                  </a:lnTo>
                  <a:lnTo>
                    <a:pt x="9" y="39"/>
                  </a:lnTo>
                  <a:lnTo>
                    <a:pt x="17" y="50"/>
                  </a:lnTo>
                  <a:lnTo>
                    <a:pt x="27" y="56"/>
                  </a:lnTo>
                  <a:lnTo>
                    <a:pt x="39" y="63"/>
                  </a:lnTo>
                  <a:lnTo>
                    <a:pt x="54" y="65"/>
                  </a:lnTo>
                  <a:lnTo>
                    <a:pt x="71" y="67"/>
                  </a:lnTo>
                  <a:lnTo>
                    <a:pt x="71" y="55"/>
                  </a:lnTo>
                  <a:lnTo>
                    <a:pt x="54" y="54"/>
                  </a:lnTo>
                  <a:lnTo>
                    <a:pt x="41" y="52"/>
                  </a:lnTo>
                  <a:lnTo>
                    <a:pt x="32" y="47"/>
                  </a:lnTo>
                  <a:lnTo>
                    <a:pt x="24" y="41"/>
                  </a:lnTo>
                  <a:lnTo>
                    <a:pt x="18" y="34"/>
                  </a:lnTo>
                  <a:lnTo>
                    <a:pt x="15" y="25"/>
                  </a:lnTo>
                  <a:lnTo>
                    <a:pt x="12"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1" name="Freeform 796"/>
            <p:cNvSpPr>
              <a:spLocks/>
            </p:cNvSpPr>
            <p:nvPr/>
          </p:nvSpPr>
          <p:spPr bwMode="auto">
            <a:xfrm>
              <a:off x="2192" y="1649"/>
              <a:ext cx="924" cy="754"/>
            </a:xfrm>
            <a:custGeom>
              <a:avLst/>
              <a:gdLst>
                <a:gd name="T0" fmla="*/ 0 w 1847"/>
                <a:gd name="T1" fmla="*/ 1449 h 1508"/>
                <a:gd name="T2" fmla="*/ 0 w 1847"/>
                <a:gd name="T3" fmla="*/ 87 h 1508"/>
                <a:gd name="T4" fmla="*/ 2 w 1847"/>
                <a:gd name="T5" fmla="*/ 64 h 1508"/>
                <a:gd name="T6" fmla="*/ 10 w 1847"/>
                <a:gd name="T7" fmla="*/ 46 h 1508"/>
                <a:gd name="T8" fmla="*/ 21 w 1847"/>
                <a:gd name="T9" fmla="*/ 30 h 1508"/>
                <a:gd name="T10" fmla="*/ 35 w 1847"/>
                <a:gd name="T11" fmla="*/ 18 h 1508"/>
                <a:gd name="T12" fmla="*/ 51 w 1847"/>
                <a:gd name="T13" fmla="*/ 10 h 1508"/>
                <a:gd name="T14" fmla="*/ 68 w 1847"/>
                <a:gd name="T15" fmla="*/ 4 h 1508"/>
                <a:gd name="T16" fmla="*/ 85 w 1847"/>
                <a:gd name="T17" fmla="*/ 1 h 1508"/>
                <a:gd name="T18" fmla="*/ 100 w 1847"/>
                <a:gd name="T19" fmla="*/ 0 h 1508"/>
                <a:gd name="T20" fmla="*/ 1764 w 1847"/>
                <a:gd name="T21" fmla="*/ 0 h 1508"/>
                <a:gd name="T22" fmla="*/ 1782 w 1847"/>
                <a:gd name="T23" fmla="*/ 1 h 1508"/>
                <a:gd name="T24" fmla="*/ 1798 w 1847"/>
                <a:gd name="T25" fmla="*/ 4 h 1508"/>
                <a:gd name="T26" fmla="*/ 1813 w 1847"/>
                <a:gd name="T27" fmla="*/ 9 h 1508"/>
                <a:gd name="T28" fmla="*/ 1824 w 1847"/>
                <a:gd name="T29" fmla="*/ 17 h 1508"/>
                <a:gd name="T30" fmla="*/ 1835 w 1847"/>
                <a:gd name="T31" fmla="*/ 27 h 1508"/>
                <a:gd name="T32" fmla="*/ 1842 w 1847"/>
                <a:gd name="T33" fmla="*/ 40 h 1508"/>
                <a:gd name="T34" fmla="*/ 1846 w 1847"/>
                <a:gd name="T35" fmla="*/ 56 h 1508"/>
                <a:gd name="T36" fmla="*/ 1847 w 1847"/>
                <a:gd name="T37" fmla="*/ 74 h 1508"/>
                <a:gd name="T38" fmla="*/ 1847 w 1847"/>
                <a:gd name="T39" fmla="*/ 1423 h 1508"/>
                <a:gd name="T40" fmla="*/ 1846 w 1847"/>
                <a:gd name="T41" fmla="*/ 1440 h 1508"/>
                <a:gd name="T42" fmla="*/ 1842 w 1847"/>
                <a:gd name="T43" fmla="*/ 1455 h 1508"/>
                <a:gd name="T44" fmla="*/ 1834 w 1847"/>
                <a:gd name="T45" fmla="*/ 1468 h 1508"/>
                <a:gd name="T46" fmla="*/ 1824 w 1847"/>
                <a:gd name="T47" fmla="*/ 1481 h 1508"/>
                <a:gd name="T48" fmla="*/ 1814 w 1847"/>
                <a:gd name="T49" fmla="*/ 1493 h 1508"/>
                <a:gd name="T50" fmla="*/ 1802 w 1847"/>
                <a:gd name="T51" fmla="*/ 1501 h 1508"/>
                <a:gd name="T52" fmla="*/ 1790 w 1847"/>
                <a:gd name="T53" fmla="*/ 1505 h 1508"/>
                <a:gd name="T54" fmla="*/ 1777 w 1847"/>
                <a:gd name="T55" fmla="*/ 1508 h 1508"/>
                <a:gd name="T56" fmla="*/ 62 w 1847"/>
                <a:gd name="T57" fmla="*/ 1508 h 1508"/>
                <a:gd name="T58" fmla="*/ 46 w 1847"/>
                <a:gd name="T59" fmla="*/ 1506 h 1508"/>
                <a:gd name="T60" fmla="*/ 33 w 1847"/>
                <a:gd name="T61" fmla="*/ 1504 h 1508"/>
                <a:gd name="T62" fmla="*/ 23 w 1847"/>
                <a:gd name="T63" fmla="*/ 1500 h 1508"/>
                <a:gd name="T64" fmla="*/ 13 w 1847"/>
                <a:gd name="T65" fmla="*/ 1493 h 1508"/>
                <a:gd name="T66" fmla="*/ 8 w 1847"/>
                <a:gd name="T67" fmla="*/ 1485 h 1508"/>
                <a:gd name="T68" fmla="*/ 3 w 1847"/>
                <a:gd name="T69" fmla="*/ 1474 h 1508"/>
                <a:gd name="T70" fmla="*/ 1 w 1847"/>
                <a:gd name="T71" fmla="*/ 1463 h 1508"/>
                <a:gd name="T72" fmla="*/ 0 w 1847"/>
                <a:gd name="T73" fmla="*/ 1449 h 1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7"/>
                <a:gd name="T112" fmla="*/ 0 h 1508"/>
                <a:gd name="T113" fmla="*/ 1847 w 1847"/>
                <a:gd name="T114" fmla="*/ 1508 h 1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7" h="1508">
                  <a:moveTo>
                    <a:pt x="0" y="1449"/>
                  </a:moveTo>
                  <a:lnTo>
                    <a:pt x="0" y="87"/>
                  </a:lnTo>
                  <a:lnTo>
                    <a:pt x="2" y="64"/>
                  </a:lnTo>
                  <a:lnTo>
                    <a:pt x="10" y="46"/>
                  </a:lnTo>
                  <a:lnTo>
                    <a:pt x="21" y="30"/>
                  </a:lnTo>
                  <a:lnTo>
                    <a:pt x="35" y="18"/>
                  </a:lnTo>
                  <a:lnTo>
                    <a:pt x="51" y="10"/>
                  </a:lnTo>
                  <a:lnTo>
                    <a:pt x="68" y="4"/>
                  </a:lnTo>
                  <a:lnTo>
                    <a:pt x="85" y="1"/>
                  </a:lnTo>
                  <a:lnTo>
                    <a:pt x="100" y="0"/>
                  </a:lnTo>
                  <a:lnTo>
                    <a:pt x="1764" y="0"/>
                  </a:lnTo>
                  <a:lnTo>
                    <a:pt x="1782" y="1"/>
                  </a:lnTo>
                  <a:lnTo>
                    <a:pt x="1798" y="4"/>
                  </a:lnTo>
                  <a:lnTo>
                    <a:pt x="1813" y="9"/>
                  </a:lnTo>
                  <a:lnTo>
                    <a:pt x="1824" y="17"/>
                  </a:lnTo>
                  <a:lnTo>
                    <a:pt x="1835" y="27"/>
                  </a:lnTo>
                  <a:lnTo>
                    <a:pt x="1842" y="40"/>
                  </a:lnTo>
                  <a:lnTo>
                    <a:pt x="1846" y="56"/>
                  </a:lnTo>
                  <a:lnTo>
                    <a:pt x="1847" y="74"/>
                  </a:lnTo>
                  <a:lnTo>
                    <a:pt x="1847" y="1423"/>
                  </a:lnTo>
                  <a:lnTo>
                    <a:pt x="1846" y="1440"/>
                  </a:lnTo>
                  <a:lnTo>
                    <a:pt x="1842" y="1455"/>
                  </a:lnTo>
                  <a:lnTo>
                    <a:pt x="1834" y="1468"/>
                  </a:lnTo>
                  <a:lnTo>
                    <a:pt x="1824" y="1481"/>
                  </a:lnTo>
                  <a:lnTo>
                    <a:pt x="1814" y="1493"/>
                  </a:lnTo>
                  <a:lnTo>
                    <a:pt x="1802" y="1501"/>
                  </a:lnTo>
                  <a:lnTo>
                    <a:pt x="1790" y="1505"/>
                  </a:lnTo>
                  <a:lnTo>
                    <a:pt x="1777" y="1508"/>
                  </a:lnTo>
                  <a:lnTo>
                    <a:pt x="62" y="1508"/>
                  </a:lnTo>
                  <a:lnTo>
                    <a:pt x="46" y="1506"/>
                  </a:lnTo>
                  <a:lnTo>
                    <a:pt x="33" y="1504"/>
                  </a:lnTo>
                  <a:lnTo>
                    <a:pt x="23" y="1500"/>
                  </a:lnTo>
                  <a:lnTo>
                    <a:pt x="13" y="1493"/>
                  </a:lnTo>
                  <a:lnTo>
                    <a:pt x="8" y="1485"/>
                  </a:lnTo>
                  <a:lnTo>
                    <a:pt x="3" y="1474"/>
                  </a:lnTo>
                  <a:lnTo>
                    <a:pt x="1" y="1463"/>
                  </a:lnTo>
                  <a:lnTo>
                    <a:pt x="0" y="1449"/>
                  </a:lnTo>
                  <a:close/>
                </a:path>
              </a:pathLst>
            </a:custGeom>
            <a:solidFill>
              <a:srgbClr val="C1B5AD"/>
            </a:solidFill>
            <a:ln w="9525">
              <a:noFill/>
              <a:round/>
              <a:headEnd/>
              <a:tailEnd/>
            </a:ln>
          </p:spPr>
          <p:txBody>
            <a:bodyPr/>
            <a:lstStyle/>
            <a:p>
              <a:pPr eaLnBrk="0" hangingPunct="0"/>
              <a:endParaRPr lang="en-US">
                <a:cs typeface="Tahoma" pitchFamily="34" charset="0"/>
              </a:endParaRPr>
            </a:p>
          </p:txBody>
        </p:sp>
        <p:sp>
          <p:nvSpPr>
            <p:cNvPr id="3142" name="Freeform 797"/>
            <p:cNvSpPr>
              <a:spLocks/>
            </p:cNvSpPr>
            <p:nvPr/>
          </p:nvSpPr>
          <p:spPr bwMode="auto">
            <a:xfrm>
              <a:off x="2189" y="1693"/>
              <a:ext cx="6" cy="681"/>
            </a:xfrm>
            <a:custGeom>
              <a:avLst/>
              <a:gdLst>
                <a:gd name="T0" fmla="*/ 0 w 11"/>
                <a:gd name="T1" fmla="*/ 0 h 1362"/>
                <a:gd name="T2" fmla="*/ 0 w 11"/>
                <a:gd name="T3" fmla="*/ 0 h 1362"/>
                <a:gd name="T4" fmla="*/ 0 w 11"/>
                <a:gd name="T5" fmla="*/ 1362 h 1362"/>
                <a:gd name="T6" fmla="*/ 11 w 11"/>
                <a:gd name="T7" fmla="*/ 1362 h 1362"/>
                <a:gd name="T8" fmla="*/ 11 w 11"/>
                <a:gd name="T9" fmla="*/ 0 h 1362"/>
                <a:gd name="T10" fmla="*/ 11 w 11"/>
                <a:gd name="T11" fmla="*/ 0 h 1362"/>
                <a:gd name="T12" fmla="*/ 0 w 11"/>
                <a:gd name="T13" fmla="*/ 0 h 1362"/>
                <a:gd name="T14" fmla="*/ 0 60000 65536"/>
                <a:gd name="T15" fmla="*/ 0 60000 65536"/>
                <a:gd name="T16" fmla="*/ 0 60000 65536"/>
                <a:gd name="T17" fmla="*/ 0 60000 65536"/>
                <a:gd name="T18" fmla="*/ 0 60000 65536"/>
                <a:gd name="T19" fmla="*/ 0 60000 65536"/>
                <a:gd name="T20" fmla="*/ 0 60000 65536"/>
                <a:gd name="T21" fmla="*/ 0 w 11"/>
                <a:gd name="T22" fmla="*/ 0 h 1362"/>
                <a:gd name="T23" fmla="*/ 11 w 1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62">
                  <a:moveTo>
                    <a:pt x="0" y="0"/>
                  </a:moveTo>
                  <a:lnTo>
                    <a:pt x="0" y="0"/>
                  </a:lnTo>
                  <a:lnTo>
                    <a:pt x="0" y="1362"/>
                  </a:lnTo>
                  <a:lnTo>
                    <a:pt x="11" y="1362"/>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3" name="Freeform 798"/>
            <p:cNvSpPr>
              <a:spLocks/>
            </p:cNvSpPr>
            <p:nvPr/>
          </p:nvSpPr>
          <p:spPr bwMode="auto">
            <a:xfrm>
              <a:off x="2189" y="1646"/>
              <a:ext cx="53" cy="47"/>
            </a:xfrm>
            <a:custGeom>
              <a:avLst/>
              <a:gdLst>
                <a:gd name="T0" fmla="*/ 106 w 106"/>
                <a:gd name="T1" fmla="*/ 0 h 93"/>
                <a:gd name="T2" fmla="*/ 106 w 106"/>
                <a:gd name="T3" fmla="*/ 0 h 93"/>
                <a:gd name="T4" fmla="*/ 91 w 106"/>
                <a:gd name="T5" fmla="*/ 2 h 93"/>
                <a:gd name="T6" fmla="*/ 72 w 106"/>
                <a:gd name="T7" fmla="*/ 6 h 93"/>
                <a:gd name="T8" fmla="*/ 56 w 106"/>
                <a:gd name="T9" fmla="*/ 11 h 93"/>
                <a:gd name="T10" fmla="*/ 39 w 106"/>
                <a:gd name="T11" fmla="*/ 19 h 93"/>
                <a:gd name="T12" fmla="*/ 24 w 106"/>
                <a:gd name="T13" fmla="*/ 32 h 93"/>
                <a:gd name="T14" fmla="*/ 11 w 106"/>
                <a:gd name="T15" fmla="*/ 49 h 93"/>
                <a:gd name="T16" fmla="*/ 3 w 106"/>
                <a:gd name="T17" fmla="*/ 69 h 93"/>
                <a:gd name="T18" fmla="*/ 0 w 106"/>
                <a:gd name="T19" fmla="*/ 93 h 93"/>
                <a:gd name="T20" fmla="*/ 11 w 106"/>
                <a:gd name="T21" fmla="*/ 93 h 93"/>
                <a:gd name="T22" fmla="*/ 12 w 106"/>
                <a:gd name="T23" fmla="*/ 71 h 93"/>
                <a:gd name="T24" fmla="*/ 21 w 106"/>
                <a:gd name="T25" fmla="*/ 54 h 93"/>
                <a:gd name="T26" fmla="*/ 31 w 106"/>
                <a:gd name="T27" fmla="*/ 39 h 93"/>
                <a:gd name="T28" fmla="*/ 44 w 106"/>
                <a:gd name="T29" fmla="*/ 29 h 93"/>
                <a:gd name="T30" fmla="*/ 59 w 106"/>
                <a:gd name="T31" fmla="*/ 21 h 93"/>
                <a:gd name="T32" fmla="*/ 75 w 106"/>
                <a:gd name="T33" fmla="*/ 15 h 93"/>
                <a:gd name="T34" fmla="*/ 91 w 106"/>
                <a:gd name="T35" fmla="*/ 11 h 93"/>
                <a:gd name="T36" fmla="*/ 106 w 106"/>
                <a:gd name="T37" fmla="*/ 11 h 93"/>
                <a:gd name="T38" fmla="*/ 106 w 106"/>
                <a:gd name="T39" fmla="*/ 11 h 93"/>
                <a:gd name="T40" fmla="*/ 106 w 10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93"/>
                <a:gd name="T65" fmla="*/ 106 w 106"/>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93">
                  <a:moveTo>
                    <a:pt x="106" y="0"/>
                  </a:moveTo>
                  <a:lnTo>
                    <a:pt x="106" y="0"/>
                  </a:lnTo>
                  <a:lnTo>
                    <a:pt x="91" y="2"/>
                  </a:lnTo>
                  <a:lnTo>
                    <a:pt x="72" y="6"/>
                  </a:lnTo>
                  <a:lnTo>
                    <a:pt x="56" y="11"/>
                  </a:lnTo>
                  <a:lnTo>
                    <a:pt x="39" y="19"/>
                  </a:lnTo>
                  <a:lnTo>
                    <a:pt x="24" y="32"/>
                  </a:lnTo>
                  <a:lnTo>
                    <a:pt x="11" y="49"/>
                  </a:lnTo>
                  <a:lnTo>
                    <a:pt x="3" y="69"/>
                  </a:lnTo>
                  <a:lnTo>
                    <a:pt x="0" y="93"/>
                  </a:lnTo>
                  <a:lnTo>
                    <a:pt x="11" y="93"/>
                  </a:lnTo>
                  <a:lnTo>
                    <a:pt x="12" y="71"/>
                  </a:lnTo>
                  <a:lnTo>
                    <a:pt x="21" y="54"/>
                  </a:lnTo>
                  <a:lnTo>
                    <a:pt x="31" y="39"/>
                  </a:lnTo>
                  <a:lnTo>
                    <a:pt x="44" y="29"/>
                  </a:lnTo>
                  <a:lnTo>
                    <a:pt x="59" y="21"/>
                  </a:lnTo>
                  <a:lnTo>
                    <a:pt x="75" y="15"/>
                  </a:lnTo>
                  <a:lnTo>
                    <a:pt x="91" y="11"/>
                  </a:lnTo>
                  <a:lnTo>
                    <a:pt x="106" y="11"/>
                  </a:lnTo>
                  <a:lnTo>
                    <a:pt x="106"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4" name="Freeform 799"/>
            <p:cNvSpPr>
              <a:spLocks/>
            </p:cNvSpPr>
            <p:nvPr/>
          </p:nvSpPr>
          <p:spPr bwMode="auto">
            <a:xfrm>
              <a:off x="2242" y="1646"/>
              <a:ext cx="833" cy="6"/>
            </a:xfrm>
            <a:custGeom>
              <a:avLst/>
              <a:gdLst>
                <a:gd name="T0" fmla="*/ 1664 w 1664"/>
                <a:gd name="T1" fmla="*/ 0 h 11"/>
                <a:gd name="T2" fmla="*/ 1664 w 1664"/>
                <a:gd name="T3" fmla="*/ 0 h 11"/>
                <a:gd name="T4" fmla="*/ 0 w 1664"/>
                <a:gd name="T5" fmla="*/ 0 h 11"/>
                <a:gd name="T6" fmla="*/ 0 w 1664"/>
                <a:gd name="T7" fmla="*/ 11 h 11"/>
                <a:gd name="T8" fmla="*/ 1664 w 1664"/>
                <a:gd name="T9" fmla="*/ 11 h 11"/>
                <a:gd name="T10" fmla="*/ 1664 w 1664"/>
                <a:gd name="T11" fmla="*/ 11 h 11"/>
                <a:gd name="T12" fmla="*/ 1664 w 1664"/>
                <a:gd name="T13" fmla="*/ 0 h 11"/>
                <a:gd name="T14" fmla="*/ 0 60000 65536"/>
                <a:gd name="T15" fmla="*/ 0 60000 65536"/>
                <a:gd name="T16" fmla="*/ 0 60000 65536"/>
                <a:gd name="T17" fmla="*/ 0 60000 65536"/>
                <a:gd name="T18" fmla="*/ 0 60000 65536"/>
                <a:gd name="T19" fmla="*/ 0 60000 65536"/>
                <a:gd name="T20" fmla="*/ 0 60000 65536"/>
                <a:gd name="T21" fmla="*/ 0 w 1664"/>
                <a:gd name="T22" fmla="*/ 0 h 11"/>
                <a:gd name="T23" fmla="*/ 1664 w 16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11">
                  <a:moveTo>
                    <a:pt x="1664" y="0"/>
                  </a:moveTo>
                  <a:lnTo>
                    <a:pt x="1664" y="0"/>
                  </a:lnTo>
                  <a:lnTo>
                    <a:pt x="0" y="0"/>
                  </a:lnTo>
                  <a:lnTo>
                    <a:pt x="0" y="11"/>
                  </a:lnTo>
                  <a:lnTo>
                    <a:pt x="1664" y="11"/>
                  </a:lnTo>
                  <a:lnTo>
                    <a:pt x="1664"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5" name="Freeform 800"/>
            <p:cNvSpPr>
              <a:spLocks/>
            </p:cNvSpPr>
            <p:nvPr/>
          </p:nvSpPr>
          <p:spPr bwMode="auto">
            <a:xfrm>
              <a:off x="3075" y="1646"/>
              <a:ext cx="44" cy="41"/>
            </a:xfrm>
            <a:custGeom>
              <a:avLst/>
              <a:gdLst>
                <a:gd name="T0" fmla="*/ 89 w 89"/>
                <a:gd name="T1" fmla="*/ 80 h 80"/>
                <a:gd name="T2" fmla="*/ 89 w 89"/>
                <a:gd name="T3" fmla="*/ 80 h 80"/>
                <a:gd name="T4" fmla="*/ 87 w 89"/>
                <a:gd name="T5" fmla="*/ 62 h 80"/>
                <a:gd name="T6" fmla="*/ 82 w 89"/>
                <a:gd name="T7" fmla="*/ 45 h 80"/>
                <a:gd name="T8" fmla="*/ 74 w 89"/>
                <a:gd name="T9" fmla="*/ 31 h 80"/>
                <a:gd name="T10" fmla="*/ 64 w 89"/>
                <a:gd name="T11" fmla="*/ 19 h 80"/>
                <a:gd name="T12" fmla="*/ 51 w 89"/>
                <a:gd name="T13" fmla="*/ 10 h 80"/>
                <a:gd name="T14" fmla="*/ 35 w 89"/>
                <a:gd name="T15" fmla="*/ 6 h 80"/>
                <a:gd name="T16" fmla="*/ 18 w 89"/>
                <a:gd name="T17" fmla="*/ 2 h 80"/>
                <a:gd name="T18" fmla="*/ 0 w 89"/>
                <a:gd name="T19" fmla="*/ 0 h 80"/>
                <a:gd name="T20" fmla="*/ 0 w 89"/>
                <a:gd name="T21" fmla="*/ 11 h 80"/>
                <a:gd name="T22" fmla="*/ 18 w 89"/>
                <a:gd name="T23" fmla="*/ 11 h 80"/>
                <a:gd name="T24" fmla="*/ 33 w 89"/>
                <a:gd name="T25" fmla="*/ 15 h 80"/>
                <a:gd name="T26" fmla="*/ 47 w 89"/>
                <a:gd name="T27" fmla="*/ 19 h 80"/>
                <a:gd name="T28" fmla="*/ 57 w 89"/>
                <a:gd name="T29" fmla="*/ 26 h 80"/>
                <a:gd name="T30" fmla="*/ 67 w 89"/>
                <a:gd name="T31" fmla="*/ 36 h 80"/>
                <a:gd name="T32" fmla="*/ 73 w 89"/>
                <a:gd name="T33" fmla="*/ 47 h 80"/>
                <a:gd name="T34" fmla="*/ 78 w 89"/>
                <a:gd name="T35" fmla="*/ 62 h 80"/>
                <a:gd name="T36" fmla="*/ 78 w 89"/>
                <a:gd name="T37" fmla="*/ 80 h 80"/>
                <a:gd name="T38" fmla="*/ 78 w 89"/>
                <a:gd name="T39" fmla="*/ 80 h 80"/>
                <a:gd name="T40" fmla="*/ 89 w 8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80"/>
                <a:gd name="T65" fmla="*/ 89 w 8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80">
                  <a:moveTo>
                    <a:pt x="89" y="80"/>
                  </a:moveTo>
                  <a:lnTo>
                    <a:pt x="89" y="80"/>
                  </a:lnTo>
                  <a:lnTo>
                    <a:pt x="87" y="62"/>
                  </a:lnTo>
                  <a:lnTo>
                    <a:pt x="82" y="45"/>
                  </a:lnTo>
                  <a:lnTo>
                    <a:pt x="74" y="31"/>
                  </a:lnTo>
                  <a:lnTo>
                    <a:pt x="64" y="19"/>
                  </a:lnTo>
                  <a:lnTo>
                    <a:pt x="51" y="10"/>
                  </a:lnTo>
                  <a:lnTo>
                    <a:pt x="35" y="6"/>
                  </a:lnTo>
                  <a:lnTo>
                    <a:pt x="18" y="2"/>
                  </a:lnTo>
                  <a:lnTo>
                    <a:pt x="0" y="0"/>
                  </a:lnTo>
                  <a:lnTo>
                    <a:pt x="0" y="11"/>
                  </a:lnTo>
                  <a:lnTo>
                    <a:pt x="18" y="11"/>
                  </a:lnTo>
                  <a:lnTo>
                    <a:pt x="33" y="15"/>
                  </a:lnTo>
                  <a:lnTo>
                    <a:pt x="47" y="19"/>
                  </a:lnTo>
                  <a:lnTo>
                    <a:pt x="57" y="26"/>
                  </a:lnTo>
                  <a:lnTo>
                    <a:pt x="67" y="36"/>
                  </a:lnTo>
                  <a:lnTo>
                    <a:pt x="73" y="47"/>
                  </a:lnTo>
                  <a:lnTo>
                    <a:pt x="78" y="62"/>
                  </a:lnTo>
                  <a:lnTo>
                    <a:pt x="78" y="80"/>
                  </a:lnTo>
                  <a:lnTo>
                    <a:pt x="89" y="8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6" name="Freeform 801"/>
            <p:cNvSpPr>
              <a:spLocks/>
            </p:cNvSpPr>
            <p:nvPr/>
          </p:nvSpPr>
          <p:spPr bwMode="auto">
            <a:xfrm>
              <a:off x="3113" y="1687"/>
              <a:ext cx="6" cy="674"/>
            </a:xfrm>
            <a:custGeom>
              <a:avLst/>
              <a:gdLst>
                <a:gd name="T0" fmla="*/ 11 w 11"/>
                <a:gd name="T1" fmla="*/ 1349 h 1349"/>
                <a:gd name="T2" fmla="*/ 11 w 11"/>
                <a:gd name="T3" fmla="*/ 1349 h 1349"/>
                <a:gd name="T4" fmla="*/ 11 w 11"/>
                <a:gd name="T5" fmla="*/ 0 h 1349"/>
                <a:gd name="T6" fmla="*/ 0 w 11"/>
                <a:gd name="T7" fmla="*/ 0 h 1349"/>
                <a:gd name="T8" fmla="*/ 0 w 11"/>
                <a:gd name="T9" fmla="*/ 1349 h 1349"/>
                <a:gd name="T10" fmla="*/ 0 w 11"/>
                <a:gd name="T11" fmla="*/ 1349 h 1349"/>
                <a:gd name="T12" fmla="*/ 11 w 11"/>
                <a:gd name="T13" fmla="*/ 1349 h 1349"/>
                <a:gd name="T14" fmla="*/ 0 60000 65536"/>
                <a:gd name="T15" fmla="*/ 0 60000 65536"/>
                <a:gd name="T16" fmla="*/ 0 60000 65536"/>
                <a:gd name="T17" fmla="*/ 0 60000 65536"/>
                <a:gd name="T18" fmla="*/ 0 60000 65536"/>
                <a:gd name="T19" fmla="*/ 0 60000 65536"/>
                <a:gd name="T20" fmla="*/ 0 60000 65536"/>
                <a:gd name="T21" fmla="*/ 0 w 11"/>
                <a:gd name="T22" fmla="*/ 0 h 1349"/>
                <a:gd name="T23" fmla="*/ 11 w 11"/>
                <a:gd name="T24" fmla="*/ 1349 h 1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49">
                  <a:moveTo>
                    <a:pt x="11" y="1349"/>
                  </a:moveTo>
                  <a:lnTo>
                    <a:pt x="11" y="1349"/>
                  </a:lnTo>
                  <a:lnTo>
                    <a:pt x="11" y="0"/>
                  </a:lnTo>
                  <a:lnTo>
                    <a:pt x="0" y="0"/>
                  </a:lnTo>
                  <a:lnTo>
                    <a:pt x="0" y="1349"/>
                  </a:lnTo>
                  <a:lnTo>
                    <a:pt x="11" y="1349"/>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7" name="Freeform 802"/>
            <p:cNvSpPr>
              <a:spLocks/>
            </p:cNvSpPr>
            <p:nvPr/>
          </p:nvSpPr>
          <p:spPr bwMode="auto">
            <a:xfrm>
              <a:off x="3081" y="2361"/>
              <a:ext cx="38" cy="45"/>
            </a:xfrm>
            <a:custGeom>
              <a:avLst/>
              <a:gdLst>
                <a:gd name="T0" fmla="*/ 0 w 76"/>
                <a:gd name="T1" fmla="*/ 90 h 90"/>
                <a:gd name="T2" fmla="*/ 0 w 76"/>
                <a:gd name="T3" fmla="*/ 90 h 90"/>
                <a:gd name="T4" fmla="*/ 14 w 76"/>
                <a:gd name="T5" fmla="*/ 87 h 90"/>
                <a:gd name="T6" fmla="*/ 28 w 76"/>
                <a:gd name="T7" fmla="*/ 82 h 90"/>
                <a:gd name="T8" fmla="*/ 40 w 76"/>
                <a:gd name="T9" fmla="*/ 73 h 90"/>
                <a:gd name="T10" fmla="*/ 51 w 76"/>
                <a:gd name="T11" fmla="*/ 62 h 90"/>
                <a:gd name="T12" fmla="*/ 61 w 76"/>
                <a:gd name="T13" fmla="*/ 48 h 90"/>
                <a:gd name="T14" fmla="*/ 69 w 76"/>
                <a:gd name="T15" fmla="*/ 34 h 90"/>
                <a:gd name="T16" fmla="*/ 74 w 76"/>
                <a:gd name="T17" fmla="*/ 17 h 90"/>
                <a:gd name="T18" fmla="*/ 76 w 76"/>
                <a:gd name="T19" fmla="*/ 0 h 90"/>
                <a:gd name="T20" fmla="*/ 65 w 76"/>
                <a:gd name="T21" fmla="*/ 0 h 90"/>
                <a:gd name="T22" fmla="*/ 65 w 76"/>
                <a:gd name="T23" fmla="*/ 17 h 90"/>
                <a:gd name="T24" fmla="*/ 60 w 76"/>
                <a:gd name="T25" fmla="*/ 29 h 90"/>
                <a:gd name="T26" fmla="*/ 52 w 76"/>
                <a:gd name="T27" fmla="*/ 43 h 90"/>
                <a:gd name="T28" fmla="*/ 44 w 76"/>
                <a:gd name="T29" fmla="*/ 55 h 90"/>
                <a:gd name="T30" fmla="*/ 34 w 76"/>
                <a:gd name="T31" fmla="*/ 66 h 90"/>
                <a:gd name="T32" fmla="*/ 23 w 76"/>
                <a:gd name="T33" fmla="*/ 73 h 90"/>
                <a:gd name="T34" fmla="*/ 12 w 76"/>
                <a:gd name="T35" fmla="*/ 78 h 90"/>
                <a:gd name="T36" fmla="*/ 0 w 76"/>
                <a:gd name="T37" fmla="*/ 79 h 90"/>
                <a:gd name="T38" fmla="*/ 0 w 76"/>
                <a:gd name="T39" fmla="*/ 79 h 90"/>
                <a:gd name="T40" fmla="*/ 0 w 76"/>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0"/>
                <a:gd name="T65" fmla="*/ 76 w 76"/>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0">
                  <a:moveTo>
                    <a:pt x="0" y="90"/>
                  </a:moveTo>
                  <a:lnTo>
                    <a:pt x="0" y="90"/>
                  </a:lnTo>
                  <a:lnTo>
                    <a:pt x="14" y="87"/>
                  </a:lnTo>
                  <a:lnTo>
                    <a:pt x="28" y="82"/>
                  </a:lnTo>
                  <a:lnTo>
                    <a:pt x="40" y="73"/>
                  </a:lnTo>
                  <a:lnTo>
                    <a:pt x="51" y="62"/>
                  </a:lnTo>
                  <a:lnTo>
                    <a:pt x="61" y="48"/>
                  </a:lnTo>
                  <a:lnTo>
                    <a:pt x="69" y="34"/>
                  </a:lnTo>
                  <a:lnTo>
                    <a:pt x="74" y="17"/>
                  </a:lnTo>
                  <a:lnTo>
                    <a:pt x="76" y="0"/>
                  </a:lnTo>
                  <a:lnTo>
                    <a:pt x="65" y="0"/>
                  </a:lnTo>
                  <a:lnTo>
                    <a:pt x="65" y="17"/>
                  </a:lnTo>
                  <a:lnTo>
                    <a:pt x="60" y="29"/>
                  </a:lnTo>
                  <a:lnTo>
                    <a:pt x="52" y="43"/>
                  </a:lnTo>
                  <a:lnTo>
                    <a:pt x="44" y="55"/>
                  </a:lnTo>
                  <a:lnTo>
                    <a:pt x="34" y="66"/>
                  </a:lnTo>
                  <a:lnTo>
                    <a:pt x="23" y="73"/>
                  </a:lnTo>
                  <a:lnTo>
                    <a:pt x="12" y="78"/>
                  </a:lnTo>
                  <a:lnTo>
                    <a:pt x="0" y="79"/>
                  </a:lnTo>
                  <a:lnTo>
                    <a:pt x="0" y="9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8" name="Freeform 803"/>
            <p:cNvSpPr>
              <a:spLocks/>
            </p:cNvSpPr>
            <p:nvPr/>
          </p:nvSpPr>
          <p:spPr bwMode="auto">
            <a:xfrm>
              <a:off x="2223" y="2400"/>
              <a:ext cx="858" cy="6"/>
            </a:xfrm>
            <a:custGeom>
              <a:avLst/>
              <a:gdLst>
                <a:gd name="T0" fmla="*/ 0 w 1715"/>
                <a:gd name="T1" fmla="*/ 11 h 11"/>
                <a:gd name="T2" fmla="*/ 0 w 1715"/>
                <a:gd name="T3" fmla="*/ 11 h 11"/>
                <a:gd name="T4" fmla="*/ 1715 w 1715"/>
                <a:gd name="T5" fmla="*/ 11 h 11"/>
                <a:gd name="T6" fmla="*/ 1715 w 1715"/>
                <a:gd name="T7" fmla="*/ 0 h 11"/>
                <a:gd name="T8" fmla="*/ 0 w 1715"/>
                <a:gd name="T9" fmla="*/ 0 h 11"/>
                <a:gd name="T10" fmla="*/ 0 w 1715"/>
                <a:gd name="T11" fmla="*/ 0 h 11"/>
                <a:gd name="T12" fmla="*/ 0 w 1715"/>
                <a:gd name="T13" fmla="*/ 11 h 11"/>
                <a:gd name="T14" fmla="*/ 0 60000 65536"/>
                <a:gd name="T15" fmla="*/ 0 60000 65536"/>
                <a:gd name="T16" fmla="*/ 0 60000 65536"/>
                <a:gd name="T17" fmla="*/ 0 60000 65536"/>
                <a:gd name="T18" fmla="*/ 0 60000 65536"/>
                <a:gd name="T19" fmla="*/ 0 60000 65536"/>
                <a:gd name="T20" fmla="*/ 0 60000 65536"/>
                <a:gd name="T21" fmla="*/ 0 w 1715"/>
                <a:gd name="T22" fmla="*/ 0 h 11"/>
                <a:gd name="T23" fmla="*/ 1715 w 17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5" h="11">
                  <a:moveTo>
                    <a:pt x="0" y="11"/>
                  </a:moveTo>
                  <a:lnTo>
                    <a:pt x="0" y="11"/>
                  </a:lnTo>
                  <a:lnTo>
                    <a:pt x="1715" y="11"/>
                  </a:lnTo>
                  <a:lnTo>
                    <a:pt x="1715" y="0"/>
                  </a:lnTo>
                  <a:lnTo>
                    <a:pt x="0" y="0"/>
                  </a:lnTo>
                  <a:lnTo>
                    <a:pt x="0"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49" name="Freeform 804"/>
            <p:cNvSpPr>
              <a:spLocks/>
            </p:cNvSpPr>
            <p:nvPr/>
          </p:nvSpPr>
          <p:spPr bwMode="auto">
            <a:xfrm>
              <a:off x="2189" y="2374"/>
              <a:ext cx="34" cy="32"/>
            </a:xfrm>
            <a:custGeom>
              <a:avLst/>
              <a:gdLst>
                <a:gd name="T0" fmla="*/ 0 w 68"/>
                <a:gd name="T1" fmla="*/ 0 h 64"/>
                <a:gd name="T2" fmla="*/ 0 w 68"/>
                <a:gd name="T3" fmla="*/ 0 h 64"/>
                <a:gd name="T4" fmla="*/ 2 w 68"/>
                <a:gd name="T5" fmla="*/ 14 h 64"/>
                <a:gd name="T6" fmla="*/ 4 w 68"/>
                <a:gd name="T7" fmla="*/ 26 h 64"/>
                <a:gd name="T8" fmla="*/ 9 w 68"/>
                <a:gd name="T9" fmla="*/ 38 h 64"/>
                <a:gd name="T10" fmla="*/ 16 w 68"/>
                <a:gd name="T11" fmla="*/ 47 h 64"/>
                <a:gd name="T12" fmla="*/ 26 w 68"/>
                <a:gd name="T13" fmla="*/ 55 h 64"/>
                <a:gd name="T14" fmla="*/ 38 w 68"/>
                <a:gd name="T15" fmla="*/ 60 h 64"/>
                <a:gd name="T16" fmla="*/ 52 w 68"/>
                <a:gd name="T17" fmla="*/ 62 h 64"/>
                <a:gd name="T18" fmla="*/ 68 w 68"/>
                <a:gd name="T19" fmla="*/ 64 h 64"/>
                <a:gd name="T20" fmla="*/ 68 w 68"/>
                <a:gd name="T21" fmla="*/ 53 h 64"/>
                <a:gd name="T22" fmla="*/ 52 w 68"/>
                <a:gd name="T23" fmla="*/ 53 h 64"/>
                <a:gd name="T24" fmla="*/ 40 w 68"/>
                <a:gd name="T25" fmla="*/ 51 h 64"/>
                <a:gd name="T26" fmla="*/ 31 w 68"/>
                <a:gd name="T27" fmla="*/ 46 h 64"/>
                <a:gd name="T28" fmla="*/ 23 w 68"/>
                <a:gd name="T29" fmla="*/ 40 h 64"/>
                <a:gd name="T30" fmla="*/ 18 w 68"/>
                <a:gd name="T31" fmla="*/ 33 h 64"/>
                <a:gd name="T32" fmla="*/ 14 w 68"/>
                <a:gd name="T33" fmla="*/ 24 h 64"/>
                <a:gd name="T34" fmla="*/ 11 w 68"/>
                <a:gd name="T35" fmla="*/ 14 h 64"/>
                <a:gd name="T36" fmla="*/ 11 w 68"/>
                <a:gd name="T37" fmla="*/ 0 h 64"/>
                <a:gd name="T38" fmla="*/ 11 w 68"/>
                <a:gd name="T39" fmla="*/ 0 h 64"/>
                <a:gd name="T40" fmla="*/ 0 w 68"/>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4"/>
                <a:gd name="T65" fmla="*/ 68 w 68"/>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4">
                  <a:moveTo>
                    <a:pt x="0" y="0"/>
                  </a:moveTo>
                  <a:lnTo>
                    <a:pt x="0" y="0"/>
                  </a:lnTo>
                  <a:lnTo>
                    <a:pt x="2" y="14"/>
                  </a:lnTo>
                  <a:lnTo>
                    <a:pt x="4" y="26"/>
                  </a:lnTo>
                  <a:lnTo>
                    <a:pt x="9" y="38"/>
                  </a:lnTo>
                  <a:lnTo>
                    <a:pt x="16" y="47"/>
                  </a:lnTo>
                  <a:lnTo>
                    <a:pt x="26" y="55"/>
                  </a:lnTo>
                  <a:lnTo>
                    <a:pt x="38" y="60"/>
                  </a:lnTo>
                  <a:lnTo>
                    <a:pt x="52" y="62"/>
                  </a:lnTo>
                  <a:lnTo>
                    <a:pt x="68" y="64"/>
                  </a:lnTo>
                  <a:lnTo>
                    <a:pt x="68" y="53"/>
                  </a:lnTo>
                  <a:lnTo>
                    <a:pt x="52" y="53"/>
                  </a:lnTo>
                  <a:lnTo>
                    <a:pt x="40" y="51"/>
                  </a:lnTo>
                  <a:lnTo>
                    <a:pt x="31" y="46"/>
                  </a:lnTo>
                  <a:lnTo>
                    <a:pt x="23" y="40"/>
                  </a:lnTo>
                  <a:lnTo>
                    <a:pt x="18" y="33"/>
                  </a:lnTo>
                  <a:lnTo>
                    <a:pt x="14" y="24"/>
                  </a:lnTo>
                  <a:lnTo>
                    <a:pt x="11" y="14"/>
                  </a:lnTo>
                  <a:lnTo>
                    <a:pt x="11" y="0"/>
                  </a:lnTo>
                  <a:lnTo>
                    <a:pt x="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0" name="Freeform 805"/>
            <p:cNvSpPr>
              <a:spLocks/>
            </p:cNvSpPr>
            <p:nvPr/>
          </p:nvSpPr>
          <p:spPr bwMode="auto">
            <a:xfrm>
              <a:off x="2310" y="1740"/>
              <a:ext cx="693" cy="565"/>
            </a:xfrm>
            <a:custGeom>
              <a:avLst/>
              <a:gdLst>
                <a:gd name="T0" fmla="*/ 0 w 1385"/>
                <a:gd name="T1" fmla="*/ 1087 h 1131"/>
                <a:gd name="T2" fmla="*/ 0 w 1385"/>
                <a:gd name="T3" fmla="*/ 66 h 1131"/>
                <a:gd name="T4" fmla="*/ 2 w 1385"/>
                <a:gd name="T5" fmla="*/ 49 h 1131"/>
                <a:gd name="T6" fmla="*/ 8 w 1385"/>
                <a:gd name="T7" fmla="*/ 35 h 1131"/>
                <a:gd name="T8" fmla="*/ 16 w 1385"/>
                <a:gd name="T9" fmla="*/ 23 h 1131"/>
                <a:gd name="T10" fmla="*/ 27 w 1385"/>
                <a:gd name="T11" fmla="*/ 14 h 1131"/>
                <a:gd name="T12" fmla="*/ 39 w 1385"/>
                <a:gd name="T13" fmla="*/ 8 h 1131"/>
                <a:gd name="T14" fmla="*/ 51 w 1385"/>
                <a:gd name="T15" fmla="*/ 4 h 1131"/>
                <a:gd name="T16" fmla="*/ 63 w 1385"/>
                <a:gd name="T17" fmla="*/ 2 h 1131"/>
                <a:gd name="T18" fmla="*/ 74 w 1385"/>
                <a:gd name="T19" fmla="*/ 0 h 1131"/>
                <a:gd name="T20" fmla="*/ 1323 w 1385"/>
                <a:gd name="T21" fmla="*/ 0 h 1131"/>
                <a:gd name="T22" fmla="*/ 1337 w 1385"/>
                <a:gd name="T23" fmla="*/ 2 h 1131"/>
                <a:gd name="T24" fmla="*/ 1349 w 1385"/>
                <a:gd name="T25" fmla="*/ 4 h 1131"/>
                <a:gd name="T26" fmla="*/ 1359 w 1385"/>
                <a:gd name="T27" fmla="*/ 7 h 1131"/>
                <a:gd name="T28" fmla="*/ 1368 w 1385"/>
                <a:gd name="T29" fmla="*/ 13 h 1131"/>
                <a:gd name="T30" fmla="*/ 1375 w 1385"/>
                <a:gd name="T31" fmla="*/ 21 h 1131"/>
                <a:gd name="T32" fmla="*/ 1381 w 1385"/>
                <a:gd name="T33" fmla="*/ 32 h 1131"/>
                <a:gd name="T34" fmla="*/ 1384 w 1385"/>
                <a:gd name="T35" fmla="*/ 43 h 1131"/>
                <a:gd name="T36" fmla="*/ 1385 w 1385"/>
                <a:gd name="T37" fmla="*/ 57 h 1131"/>
                <a:gd name="T38" fmla="*/ 1385 w 1385"/>
                <a:gd name="T39" fmla="*/ 1068 h 1131"/>
                <a:gd name="T40" fmla="*/ 1384 w 1385"/>
                <a:gd name="T41" fmla="*/ 1080 h 1131"/>
                <a:gd name="T42" fmla="*/ 1381 w 1385"/>
                <a:gd name="T43" fmla="*/ 1091 h 1131"/>
                <a:gd name="T44" fmla="*/ 1375 w 1385"/>
                <a:gd name="T45" fmla="*/ 1102 h 1131"/>
                <a:gd name="T46" fmla="*/ 1368 w 1385"/>
                <a:gd name="T47" fmla="*/ 1111 h 1131"/>
                <a:gd name="T48" fmla="*/ 1360 w 1385"/>
                <a:gd name="T49" fmla="*/ 1119 h 1131"/>
                <a:gd name="T50" fmla="*/ 1351 w 1385"/>
                <a:gd name="T51" fmla="*/ 1125 h 1131"/>
                <a:gd name="T52" fmla="*/ 1342 w 1385"/>
                <a:gd name="T53" fmla="*/ 1129 h 1131"/>
                <a:gd name="T54" fmla="*/ 1332 w 1385"/>
                <a:gd name="T55" fmla="*/ 1131 h 1131"/>
                <a:gd name="T56" fmla="*/ 47 w 1385"/>
                <a:gd name="T57" fmla="*/ 1131 h 1131"/>
                <a:gd name="T58" fmla="*/ 35 w 1385"/>
                <a:gd name="T59" fmla="*/ 1129 h 1131"/>
                <a:gd name="T60" fmla="*/ 25 w 1385"/>
                <a:gd name="T61" fmla="*/ 1128 h 1131"/>
                <a:gd name="T62" fmla="*/ 17 w 1385"/>
                <a:gd name="T63" fmla="*/ 1125 h 1131"/>
                <a:gd name="T64" fmla="*/ 10 w 1385"/>
                <a:gd name="T65" fmla="*/ 1119 h 1131"/>
                <a:gd name="T66" fmla="*/ 5 w 1385"/>
                <a:gd name="T67" fmla="*/ 1113 h 1131"/>
                <a:gd name="T68" fmla="*/ 2 w 1385"/>
                <a:gd name="T69" fmla="*/ 1105 h 1131"/>
                <a:gd name="T70" fmla="*/ 1 w 1385"/>
                <a:gd name="T71" fmla="*/ 1097 h 1131"/>
                <a:gd name="T72" fmla="*/ 0 w 1385"/>
                <a:gd name="T73" fmla="*/ 1087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5"/>
                <a:gd name="T112" fmla="*/ 0 h 1131"/>
                <a:gd name="T113" fmla="*/ 1385 w 1385"/>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5" h="1131">
                  <a:moveTo>
                    <a:pt x="0" y="1087"/>
                  </a:moveTo>
                  <a:lnTo>
                    <a:pt x="0" y="66"/>
                  </a:lnTo>
                  <a:lnTo>
                    <a:pt x="2" y="49"/>
                  </a:lnTo>
                  <a:lnTo>
                    <a:pt x="8" y="35"/>
                  </a:lnTo>
                  <a:lnTo>
                    <a:pt x="16" y="23"/>
                  </a:lnTo>
                  <a:lnTo>
                    <a:pt x="27" y="14"/>
                  </a:lnTo>
                  <a:lnTo>
                    <a:pt x="39" y="8"/>
                  </a:lnTo>
                  <a:lnTo>
                    <a:pt x="51" y="4"/>
                  </a:lnTo>
                  <a:lnTo>
                    <a:pt x="63" y="2"/>
                  </a:lnTo>
                  <a:lnTo>
                    <a:pt x="74" y="0"/>
                  </a:lnTo>
                  <a:lnTo>
                    <a:pt x="1323" y="0"/>
                  </a:lnTo>
                  <a:lnTo>
                    <a:pt x="1337" y="2"/>
                  </a:lnTo>
                  <a:lnTo>
                    <a:pt x="1349" y="4"/>
                  </a:lnTo>
                  <a:lnTo>
                    <a:pt x="1359" y="7"/>
                  </a:lnTo>
                  <a:lnTo>
                    <a:pt x="1368" y="13"/>
                  </a:lnTo>
                  <a:lnTo>
                    <a:pt x="1375" y="21"/>
                  </a:lnTo>
                  <a:lnTo>
                    <a:pt x="1381" y="32"/>
                  </a:lnTo>
                  <a:lnTo>
                    <a:pt x="1384" y="43"/>
                  </a:lnTo>
                  <a:lnTo>
                    <a:pt x="1385" y="57"/>
                  </a:lnTo>
                  <a:lnTo>
                    <a:pt x="1385" y="1068"/>
                  </a:lnTo>
                  <a:lnTo>
                    <a:pt x="1384" y="1080"/>
                  </a:lnTo>
                  <a:lnTo>
                    <a:pt x="1381" y="1091"/>
                  </a:lnTo>
                  <a:lnTo>
                    <a:pt x="1375" y="1102"/>
                  </a:lnTo>
                  <a:lnTo>
                    <a:pt x="1368" y="1111"/>
                  </a:lnTo>
                  <a:lnTo>
                    <a:pt x="1360" y="1119"/>
                  </a:lnTo>
                  <a:lnTo>
                    <a:pt x="1351" y="1125"/>
                  </a:lnTo>
                  <a:lnTo>
                    <a:pt x="1342" y="1129"/>
                  </a:lnTo>
                  <a:lnTo>
                    <a:pt x="1332" y="1131"/>
                  </a:lnTo>
                  <a:lnTo>
                    <a:pt x="47" y="1131"/>
                  </a:lnTo>
                  <a:lnTo>
                    <a:pt x="35" y="1129"/>
                  </a:lnTo>
                  <a:lnTo>
                    <a:pt x="25" y="1128"/>
                  </a:lnTo>
                  <a:lnTo>
                    <a:pt x="17" y="1125"/>
                  </a:lnTo>
                  <a:lnTo>
                    <a:pt x="10" y="1119"/>
                  </a:lnTo>
                  <a:lnTo>
                    <a:pt x="5" y="1113"/>
                  </a:lnTo>
                  <a:lnTo>
                    <a:pt x="2" y="1105"/>
                  </a:lnTo>
                  <a:lnTo>
                    <a:pt x="1" y="1097"/>
                  </a:lnTo>
                  <a:lnTo>
                    <a:pt x="0" y="1087"/>
                  </a:lnTo>
                  <a:close/>
                </a:path>
              </a:pathLst>
            </a:custGeom>
            <a:solidFill>
              <a:srgbClr val="FFFFFF"/>
            </a:solidFill>
            <a:ln w="9525">
              <a:noFill/>
              <a:round/>
              <a:headEnd/>
              <a:tailEnd/>
            </a:ln>
          </p:spPr>
          <p:txBody>
            <a:bodyPr/>
            <a:lstStyle/>
            <a:p>
              <a:pPr eaLnBrk="0" hangingPunct="0"/>
              <a:endParaRPr lang="en-US">
                <a:cs typeface="Tahoma" pitchFamily="34" charset="0"/>
              </a:endParaRPr>
            </a:p>
          </p:txBody>
        </p:sp>
        <p:sp>
          <p:nvSpPr>
            <p:cNvPr id="3151" name="Freeform 806"/>
            <p:cNvSpPr>
              <a:spLocks/>
            </p:cNvSpPr>
            <p:nvPr/>
          </p:nvSpPr>
          <p:spPr bwMode="auto">
            <a:xfrm>
              <a:off x="2345" y="1756"/>
              <a:ext cx="624" cy="522"/>
            </a:xfrm>
            <a:custGeom>
              <a:avLst/>
              <a:gdLst>
                <a:gd name="T0" fmla="*/ 0 w 1247"/>
                <a:gd name="T1" fmla="*/ 1003 h 1042"/>
                <a:gd name="T2" fmla="*/ 0 w 1247"/>
                <a:gd name="T3" fmla="*/ 60 h 1042"/>
                <a:gd name="T4" fmla="*/ 2 w 1247"/>
                <a:gd name="T5" fmla="*/ 45 h 1042"/>
                <a:gd name="T6" fmla="*/ 7 w 1247"/>
                <a:gd name="T7" fmla="*/ 31 h 1042"/>
                <a:gd name="T8" fmla="*/ 15 w 1247"/>
                <a:gd name="T9" fmla="*/ 21 h 1042"/>
                <a:gd name="T10" fmla="*/ 24 w 1247"/>
                <a:gd name="T11" fmla="*/ 13 h 1042"/>
                <a:gd name="T12" fmla="*/ 36 w 1247"/>
                <a:gd name="T13" fmla="*/ 7 h 1042"/>
                <a:gd name="T14" fmla="*/ 47 w 1247"/>
                <a:gd name="T15" fmla="*/ 3 h 1042"/>
                <a:gd name="T16" fmla="*/ 57 w 1247"/>
                <a:gd name="T17" fmla="*/ 1 h 1042"/>
                <a:gd name="T18" fmla="*/ 68 w 1247"/>
                <a:gd name="T19" fmla="*/ 0 h 1042"/>
                <a:gd name="T20" fmla="*/ 1191 w 1247"/>
                <a:gd name="T21" fmla="*/ 0 h 1042"/>
                <a:gd name="T22" fmla="*/ 1203 w 1247"/>
                <a:gd name="T23" fmla="*/ 1 h 1042"/>
                <a:gd name="T24" fmla="*/ 1214 w 1247"/>
                <a:gd name="T25" fmla="*/ 3 h 1042"/>
                <a:gd name="T26" fmla="*/ 1223 w 1247"/>
                <a:gd name="T27" fmla="*/ 7 h 1042"/>
                <a:gd name="T28" fmla="*/ 1231 w 1247"/>
                <a:gd name="T29" fmla="*/ 11 h 1042"/>
                <a:gd name="T30" fmla="*/ 1238 w 1247"/>
                <a:gd name="T31" fmla="*/ 18 h 1042"/>
                <a:gd name="T32" fmla="*/ 1243 w 1247"/>
                <a:gd name="T33" fmla="*/ 27 h 1042"/>
                <a:gd name="T34" fmla="*/ 1246 w 1247"/>
                <a:gd name="T35" fmla="*/ 38 h 1042"/>
                <a:gd name="T36" fmla="*/ 1247 w 1247"/>
                <a:gd name="T37" fmla="*/ 51 h 1042"/>
                <a:gd name="T38" fmla="*/ 1247 w 1247"/>
                <a:gd name="T39" fmla="*/ 986 h 1042"/>
                <a:gd name="T40" fmla="*/ 1246 w 1247"/>
                <a:gd name="T41" fmla="*/ 996 h 1042"/>
                <a:gd name="T42" fmla="*/ 1243 w 1247"/>
                <a:gd name="T43" fmla="*/ 1007 h 1042"/>
                <a:gd name="T44" fmla="*/ 1238 w 1247"/>
                <a:gd name="T45" fmla="*/ 1016 h 1042"/>
                <a:gd name="T46" fmla="*/ 1233 w 1247"/>
                <a:gd name="T47" fmla="*/ 1025 h 1042"/>
                <a:gd name="T48" fmla="*/ 1224 w 1247"/>
                <a:gd name="T49" fmla="*/ 1032 h 1042"/>
                <a:gd name="T50" fmla="*/ 1216 w 1247"/>
                <a:gd name="T51" fmla="*/ 1038 h 1042"/>
                <a:gd name="T52" fmla="*/ 1208 w 1247"/>
                <a:gd name="T53" fmla="*/ 1041 h 1042"/>
                <a:gd name="T54" fmla="*/ 1199 w 1247"/>
                <a:gd name="T55" fmla="*/ 1042 h 1042"/>
                <a:gd name="T56" fmla="*/ 42 w 1247"/>
                <a:gd name="T57" fmla="*/ 1042 h 1042"/>
                <a:gd name="T58" fmla="*/ 32 w 1247"/>
                <a:gd name="T59" fmla="*/ 1041 h 1042"/>
                <a:gd name="T60" fmla="*/ 23 w 1247"/>
                <a:gd name="T61" fmla="*/ 1040 h 1042"/>
                <a:gd name="T62" fmla="*/ 15 w 1247"/>
                <a:gd name="T63" fmla="*/ 1037 h 1042"/>
                <a:gd name="T64" fmla="*/ 9 w 1247"/>
                <a:gd name="T65" fmla="*/ 1032 h 1042"/>
                <a:gd name="T66" fmla="*/ 6 w 1247"/>
                <a:gd name="T67" fmla="*/ 1026 h 1042"/>
                <a:gd name="T68" fmla="*/ 2 w 1247"/>
                <a:gd name="T69" fmla="*/ 1021 h 1042"/>
                <a:gd name="T70" fmla="*/ 0 w 1247"/>
                <a:gd name="T71" fmla="*/ 1012 h 1042"/>
                <a:gd name="T72" fmla="*/ 0 w 1247"/>
                <a:gd name="T73" fmla="*/ 1003 h 1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042"/>
                <a:gd name="T113" fmla="*/ 1247 w 1247"/>
                <a:gd name="T114" fmla="*/ 1042 h 1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042">
                  <a:moveTo>
                    <a:pt x="0" y="1003"/>
                  </a:moveTo>
                  <a:lnTo>
                    <a:pt x="0" y="60"/>
                  </a:lnTo>
                  <a:lnTo>
                    <a:pt x="2" y="45"/>
                  </a:lnTo>
                  <a:lnTo>
                    <a:pt x="7" y="31"/>
                  </a:lnTo>
                  <a:lnTo>
                    <a:pt x="15" y="21"/>
                  </a:lnTo>
                  <a:lnTo>
                    <a:pt x="24" y="13"/>
                  </a:lnTo>
                  <a:lnTo>
                    <a:pt x="36" y="7"/>
                  </a:lnTo>
                  <a:lnTo>
                    <a:pt x="47" y="3"/>
                  </a:lnTo>
                  <a:lnTo>
                    <a:pt x="57" y="1"/>
                  </a:lnTo>
                  <a:lnTo>
                    <a:pt x="68" y="0"/>
                  </a:lnTo>
                  <a:lnTo>
                    <a:pt x="1191" y="0"/>
                  </a:lnTo>
                  <a:lnTo>
                    <a:pt x="1203" y="1"/>
                  </a:lnTo>
                  <a:lnTo>
                    <a:pt x="1214" y="3"/>
                  </a:lnTo>
                  <a:lnTo>
                    <a:pt x="1223" y="7"/>
                  </a:lnTo>
                  <a:lnTo>
                    <a:pt x="1231" y="11"/>
                  </a:lnTo>
                  <a:lnTo>
                    <a:pt x="1238" y="18"/>
                  </a:lnTo>
                  <a:lnTo>
                    <a:pt x="1243" y="27"/>
                  </a:lnTo>
                  <a:lnTo>
                    <a:pt x="1246" y="38"/>
                  </a:lnTo>
                  <a:lnTo>
                    <a:pt x="1247" y="51"/>
                  </a:lnTo>
                  <a:lnTo>
                    <a:pt x="1247" y="986"/>
                  </a:lnTo>
                  <a:lnTo>
                    <a:pt x="1246" y="996"/>
                  </a:lnTo>
                  <a:lnTo>
                    <a:pt x="1243" y="1007"/>
                  </a:lnTo>
                  <a:lnTo>
                    <a:pt x="1238" y="1016"/>
                  </a:lnTo>
                  <a:lnTo>
                    <a:pt x="1233" y="1025"/>
                  </a:lnTo>
                  <a:lnTo>
                    <a:pt x="1224" y="1032"/>
                  </a:lnTo>
                  <a:lnTo>
                    <a:pt x="1216" y="1038"/>
                  </a:lnTo>
                  <a:lnTo>
                    <a:pt x="1208" y="1041"/>
                  </a:lnTo>
                  <a:lnTo>
                    <a:pt x="1199" y="1042"/>
                  </a:lnTo>
                  <a:lnTo>
                    <a:pt x="42" y="1042"/>
                  </a:lnTo>
                  <a:lnTo>
                    <a:pt x="32" y="1041"/>
                  </a:lnTo>
                  <a:lnTo>
                    <a:pt x="23" y="1040"/>
                  </a:lnTo>
                  <a:lnTo>
                    <a:pt x="15" y="1037"/>
                  </a:lnTo>
                  <a:lnTo>
                    <a:pt x="9" y="1032"/>
                  </a:lnTo>
                  <a:lnTo>
                    <a:pt x="6" y="1026"/>
                  </a:lnTo>
                  <a:lnTo>
                    <a:pt x="2" y="1021"/>
                  </a:lnTo>
                  <a:lnTo>
                    <a:pt x="0" y="1012"/>
                  </a:lnTo>
                  <a:lnTo>
                    <a:pt x="0" y="100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2" name="Freeform 807"/>
            <p:cNvSpPr>
              <a:spLocks/>
            </p:cNvSpPr>
            <p:nvPr/>
          </p:nvSpPr>
          <p:spPr bwMode="auto">
            <a:xfrm>
              <a:off x="2310" y="1740"/>
              <a:ext cx="662" cy="543"/>
            </a:xfrm>
            <a:custGeom>
              <a:avLst/>
              <a:gdLst>
                <a:gd name="T0" fmla="*/ 70 w 1323"/>
                <a:gd name="T1" fmla="*/ 1037 h 1087"/>
                <a:gd name="T2" fmla="*/ 70 w 1323"/>
                <a:gd name="T3" fmla="*/ 94 h 1087"/>
                <a:gd name="T4" fmla="*/ 72 w 1323"/>
                <a:gd name="T5" fmla="*/ 79 h 1087"/>
                <a:gd name="T6" fmla="*/ 77 w 1323"/>
                <a:gd name="T7" fmla="*/ 65 h 1087"/>
                <a:gd name="T8" fmla="*/ 85 w 1323"/>
                <a:gd name="T9" fmla="*/ 55 h 1087"/>
                <a:gd name="T10" fmla="*/ 94 w 1323"/>
                <a:gd name="T11" fmla="*/ 47 h 1087"/>
                <a:gd name="T12" fmla="*/ 106 w 1323"/>
                <a:gd name="T13" fmla="*/ 41 h 1087"/>
                <a:gd name="T14" fmla="*/ 117 w 1323"/>
                <a:gd name="T15" fmla="*/ 37 h 1087"/>
                <a:gd name="T16" fmla="*/ 127 w 1323"/>
                <a:gd name="T17" fmla="*/ 35 h 1087"/>
                <a:gd name="T18" fmla="*/ 138 w 1323"/>
                <a:gd name="T19" fmla="*/ 34 h 1087"/>
                <a:gd name="T20" fmla="*/ 1261 w 1323"/>
                <a:gd name="T21" fmla="*/ 34 h 1087"/>
                <a:gd name="T22" fmla="*/ 1323 w 1323"/>
                <a:gd name="T23" fmla="*/ 0 h 1087"/>
                <a:gd name="T24" fmla="*/ 74 w 1323"/>
                <a:gd name="T25" fmla="*/ 0 h 1087"/>
                <a:gd name="T26" fmla="*/ 63 w 1323"/>
                <a:gd name="T27" fmla="*/ 2 h 1087"/>
                <a:gd name="T28" fmla="*/ 51 w 1323"/>
                <a:gd name="T29" fmla="*/ 4 h 1087"/>
                <a:gd name="T30" fmla="*/ 39 w 1323"/>
                <a:gd name="T31" fmla="*/ 8 h 1087"/>
                <a:gd name="T32" fmla="*/ 27 w 1323"/>
                <a:gd name="T33" fmla="*/ 14 h 1087"/>
                <a:gd name="T34" fmla="*/ 16 w 1323"/>
                <a:gd name="T35" fmla="*/ 23 h 1087"/>
                <a:gd name="T36" fmla="*/ 8 w 1323"/>
                <a:gd name="T37" fmla="*/ 35 h 1087"/>
                <a:gd name="T38" fmla="*/ 2 w 1323"/>
                <a:gd name="T39" fmla="*/ 49 h 1087"/>
                <a:gd name="T40" fmla="*/ 0 w 1323"/>
                <a:gd name="T41" fmla="*/ 66 h 1087"/>
                <a:gd name="T42" fmla="*/ 0 w 1323"/>
                <a:gd name="T43" fmla="*/ 1087 h 1087"/>
                <a:gd name="T44" fmla="*/ 70 w 1323"/>
                <a:gd name="T45" fmla="*/ 1037 h 10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3"/>
                <a:gd name="T70" fmla="*/ 0 h 1087"/>
                <a:gd name="T71" fmla="*/ 1323 w 1323"/>
                <a:gd name="T72" fmla="*/ 1087 h 10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3" h="1087">
                  <a:moveTo>
                    <a:pt x="70" y="1037"/>
                  </a:moveTo>
                  <a:lnTo>
                    <a:pt x="70" y="94"/>
                  </a:lnTo>
                  <a:lnTo>
                    <a:pt x="72" y="79"/>
                  </a:lnTo>
                  <a:lnTo>
                    <a:pt x="77" y="65"/>
                  </a:lnTo>
                  <a:lnTo>
                    <a:pt x="85" y="55"/>
                  </a:lnTo>
                  <a:lnTo>
                    <a:pt x="94" y="47"/>
                  </a:lnTo>
                  <a:lnTo>
                    <a:pt x="106" y="41"/>
                  </a:lnTo>
                  <a:lnTo>
                    <a:pt x="117" y="37"/>
                  </a:lnTo>
                  <a:lnTo>
                    <a:pt x="127" y="35"/>
                  </a:lnTo>
                  <a:lnTo>
                    <a:pt x="138" y="34"/>
                  </a:lnTo>
                  <a:lnTo>
                    <a:pt x="1261" y="34"/>
                  </a:lnTo>
                  <a:lnTo>
                    <a:pt x="1323" y="0"/>
                  </a:lnTo>
                  <a:lnTo>
                    <a:pt x="74" y="0"/>
                  </a:lnTo>
                  <a:lnTo>
                    <a:pt x="63" y="2"/>
                  </a:lnTo>
                  <a:lnTo>
                    <a:pt x="51" y="4"/>
                  </a:lnTo>
                  <a:lnTo>
                    <a:pt x="39" y="8"/>
                  </a:lnTo>
                  <a:lnTo>
                    <a:pt x="27" y="14"/>
                  </a:lnTo>
                  <a:lnTo>
                    <a:pt x="16" y="23"/>
                  </a:lnTo>
                  <a:lnTo>
                    <a:pt x="8" y="35"/>
                  </a:lnTo>
                  <a:lnTo>
                    <a:pt x="2" y="49"/>
                  </a:lnTo>
                  <a:lnTo>
                    <a:pt x="0" y="66"/>
                  </a:lnTo>
                  <a:lnTo>
                    <a:pt x="0" y="1087"/>
                  </a:lnTo>
                  <a:lnTo>
                    <a:pt x="70" y="1037"/>
                  </a:lnTo>
                  <a:close/>
                </a:path>
              </a:pathLst>
            </a:custGeom>
            <a:solidFill>
              <a:srgbClr val="846B5B"/>
            </a:solidFill>
            <a:ln w="9525">
              <a:noFill/>
              <a:round/>
              <a:headEnd/>
              <a:tailEnd/>
            </a:ln>
          </p:spPr>
          <p:txBody>
            <a:bodyPr/>
            <a:lstStyle/>
            <a:p>
              <a:pPr eaLnBrk="0" hangingPunct="0"/>
              <a:endParaRPr lang="en-US">
                <a:cs typeface="Tahoma" pitchFamily="34" charset="0"/>
              </a:endParaRPr>
            </a:p>
          </p:txBody>
        </p:sp>
        <p:sp>
          <p:nvSpPr>
            <p:cNvPr id="3153" name="Rectangle 808"/>
            <p:cNvSpPr>
              <a:spLocks noChangeArrowheads="1"/>
            </p:cNvSpPr>
            <p:nvPr/>
          </p:nvSpPr>
          <p:spPr bwMode="auto">
            <a:xfrm>
              <a:off x="2991" y="2348"/>
              <a:ext cx="42" cy="19"/>
            </a:xfrm>
            <a:prstGeom prst="rect">
              <a:avLst/>
            </a:prstGeom>
            <a:solidFill>
              <a:srgbClr val="FFFFFF"/>
            </a:solidFill>
            <a:ln w="9525">
              <a:noFill/>
              <a:miter lim="800000"/>
              <a:headEnd/>
              <a:tailEnd/>
            </a:ln>
          </p:spPr>
          <p:txBody>
            <a:bodyPr/>
            <a:lstStyle/>
            <a:p>
              <a:pPr eaLnBrk="0" hangingPunct="0"/>
              <a:endParaRPr lang="en-US">
                <a:cs typeface="Tahoma" pitchFamily="34" charset="0"/>
              </a:endParaRPr>
            </a:p>
          </p:txBody>
        </p:sp>
        <p:sp>
          <p:nvSpPr>
            <p:cNvPr id="3154" name="Freeform 809"/>
            <p:cNvSpPr>
              <a:spLocks/>
            </p:cNvSpPr>
            <p:nvPr/>
          </p:nvSpPr>
          <p:spPr bwMode="auto">
            <a:xfrm>
              <a:off x="2396" y="2423"/>
              <a:ext cx="532" cy="21"/>
            </a:xfrm>
            <a:custGeom>
              <a:avLst/>
              <a:gdLst>
                <a:gd name="T0" fmla="*/ 1052 w 1065"/>
                <a:gd name="T1" fmla="*/ 41 h 41"/>
                <a:gd name="T2" fmla="*/ 1065 w 1065"/>
                <a:gd name="T3" fmla="*/ 0 h 41"/>
                <a:gd name="T4" fmla="*/ 0 w 1065"/>
                <a:gd name="T5" fmla="*/ 0 h 41"/>
                <a:gd name="T6" fmla="*/ 13 w 1065"/>
                <a:gd name="T7" fmla="*/ 41 h 41"/>
                <a:gd name="T8" fmla="*/ 1052 w 1065"/>
                <a:gd name="T9" fmla="*/ 41 h 41"/>
                <a:gd name="T10" fmla="*/ 0 60000 65536"/>
                <a:gd name="T11" fmla="*/ 0 60000 65536"/>
                <a:gd name="T12" fmla="*/ 0 60000 65536"/>
                <a:gd name="T13" fmla="*/ 0 60000 65536"/>
                <a:gd name="T14" fmla="*/ 0 60000 65536"/>
                <a:gd name="T15" fmla="*/ 0 w 1065"/>
                <a:gd name="T16" fmla="*/ 0 h 41"/>
                <a:gd name="T17" fmla="*/ 1065 w 1065"/>
                <a:gd name="T18" fmla="*/ 41 h 41"/>
              </a:gdLst>
              <a:ahLst/>
              <a:cxnLst>
                <a:cxn ang="T10">
                  <a:pos x="T0" y="T1"/>
                </a:cxn>
                <a:cxn ang="T11">
                  <a:pos x="T2" y="T3"/>
                </a:cxn>
                <a:cxn ang="T12">
                  <a:pos x="T4" y="T5"/>
                </a:cxn>
                <a:cxn ang="T13">
                  <a:pos x="T6" y="T7"/>
                </a:cxn>
                <a:cxn ang="T14">
                  <a:pos x="T8" y="T9"/>
                </a:cxn>
              </a:cxnLst>
              <a:rect l="T15" t="T16" r="T17" b="T18"/>
              <a:pathLst>
                <a:path w="1065" h="41">
                  <a:moveTo>
                    <a:pt x="1052" y="41"/>
                  </a:moveTo>
                  <a:lnTo>
                    <a:pt x="1065" y="0"/>
                  </a:lnTo>
                  <a:lnTo>
                    <a:pt x="0" y="0"/>
                  </a:lnTo>
                  <a:lnTo>
                    <a:pt x="13" y="41"/>
                  </a:lnTo>
                  <a:lnTo>
                    <a:pt x="1052" y="41"/>
                  </a:lnTo>
                  <a:close/>
                </a:path>
              </a:pathLst>
            </a:custGeom>
            <a:solidFill>
              <a:srgbClr val="9B877A"/>
            </a:solidFill>
            <a:ln w="9525">
              <a:noFill/>
              <a:round/>
              <a:headEnd/>
              <a:tailEnd/>
            </a:ln>
          </p:spPr>
          <p:txBody>
            <a:bodyPr/>
            <a:lstStyle/>
            <a:p>
              <a:pPr eaLnBrk="0" hangingPunct="0"/>
              <a:endParaRPr lang="en-US">
                <a:cs typeface="Tahoma" pitchFamily="34" charset="0"/>
              </a:endParaRPr>
            </a:p>
          </p:txBody>
        </p:sp>
        <p:sp>
          <p:nvSpPr>
            <p:cNvPr id="3155" name="Freeform 810"/>
            <p:cNvSpPr>
              <a:spLocks/>
            </p:cNvSpPr>
            <p:nvPr/>
          </p:nvSpPr>
          <p:spPr bwMode="auto">
            <a:xfrm>
              <a:off x="2920" y="2420"/>
              <a:ext cx="12" cy="24"/>
            </a:xfrm>
            <a:custGeom>
              <a:avLst/>
              <a:gdLst>
                <a:gd name="T0" fmla="*/ 17 w 24"/>
                <a:gd name="T1" fmla="*/ 12 h 48"/>
                <a:gd name="T2" fmla="*/ 12 w 24"/>
                <a:gd name="T3" fmla="*/ 5 h 48"/>
                <a:gd name="T4" fmla="*/ 0 w 24"/>
                <a:gd name="T5" fmla="*/ 46 h 48"/>
                <a:gd name="T6" fmla="*/ 9 w 24"/>
                <a:gd name="T7" fmla="*/ 48 h 48"/>
                <a:gd name="T8" fmla="*/ 21 w 24"/>
                <a:gd name="T9" fmla="*/ 7 h 48"/>
                <a:gd name="T10" fmla="*/ 17 w 24"/>
                <a:gd name="T11" fmla="*/ 0 h 48"/>
                <a:gd name="T12" fmla="*/ 21 w 24"/>
                <a:gd name="T13" fmla="*/ 7 h 48"/>
                <a:gd name="T14" fmla="*/ 24 w 24"/>
                <a:gd name="T15" fmla="*/ 0 h 48"/>
                <a:gd name="T16" fmla="*/ 17 w 24"/>
                <a:gd name="T17" fmla="*/ 0 h 48"/>
                <a:gd name="T18" fmla="*/ 17 w 24"/>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7" y="12"/>
                  </a:moveTo>
                  <a:lnTo>
                    <a:pt x="12" y="5"/>
                  </a:lnTo>
                  <a:lnTo>
                    <a:pt x="0" y="46"/>
                  </a:lnTo>
                  <a:lnTo>
                    <a:pt x="9" y="48"/>
                  </a:lnTo>
                  <a:lnTo>
                    <a:pt x="21" y="7"/>
                  </a:lnTo>
                  <a:lnTo>
                    <a:pt x="17" y="0"/>
                  </a:lnTo>
                  <a:lnTo>
                    <a:pt x="21" y="7"/>
                  </a:lnTo>
                  <a:lnTo>
                    <a:pt x="24" y="0"/>
                  </a:lnTo>
                  <a:lnTo>
                    <a:pt x="17" y="0"/>
                  </a:lnTo>
                  <a:lnTo>
                    <a:pt x="17" y="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6" name="Freeform 811"/>
            <p:cNvSpPr>
              <a:spLocks/>
            </p:cNvSpPr>
            <p:nvPr/>
          </p:nvSpPr>
          <p:spPr bwMode="auto">
            <a:xfrm>
              <a:off x="2393" y="2420"/>
              <a:ext cx="535" cy="6"/>
            </a:xfrm>
            <a:custGeom>
              <a:avLst/>
              <a:gdLst>
                <a:gd name="T0" fmla="*/ 12 w 1072"/>
                <a:gd name="T1" fmla="*/ 5 h 12"/>
                <a:gd name="T2" fmla="*/ 7 w 1072"/>
                <a:gd name="T3" fmla="*/ 12 h 12"/>
                <a:gd name="T4" fmla="*/ 1072 w 1072"/>
                <a:gd name="T5" fmla="*/ 12 h 12"/>
                <a:gd name="T6" fmla="*/ 1072 w 1072"/>
                <a:gd name="T7" fmla="*/ 0 h 12"/>
                <a:gd name="T8" fmla="*/ 7 w 1072"/>
                <a:gd name="T9" fmla="*/ 0 h 12"/>
                <a:gd name="T10" fmla="*/ 3 w 1072"/>
                <a:gd name="T11" fmla="*/ 7 h 12"/>
                <a:gd name="T12" fmla="*/ 7 w 1072"/>
                <a:gd name="T13" fmla="*/ 0 h 12"/>
                <a:gd name="T14" fmla="*/ 0 w 1072"/>
                <a:gd name="T15" fmla="*/ 0 h 12"/>
                <a:gd name="T16" fmla="*/ 3 w 1072"/>
                <a:gd name="T17" fmla="*/ 7 h 12"/>
                <a:gd name="T18" fmla="*/ 12 w 1072"/>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12"/>
                <a:gd name="T32" fmla="*/ 1072 w 107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12">
                  <a:moveTo>
                    <a:pt x="12" y="5"/>
                  </a:moveTo>
                  <a:lnTo>
                    <a:pt x="7" y="12"/>
                  </a:lnTo>
                  <a:lnTo>
                    <a:pt x="1072" y="12"/>
                  </a:lnTo>
                  <a:lnTo>
                    <a:pt x="1072" y="0"/>
                  </a:lnTo>
                  <a:lnTo>
                    <a:pt x="7" y="0"/>
                  </a:lnTo>
                  <a:lnTo>
                    <a:pt x="3" y="7"/>
                  </a:lnTo>
                  <a:lnTo>
                    <a:pt x="7" y="0"/>
                  </a:lnTo>
                  <a:lnTo>
                    <a:pt x="0" y="0"/>
                  </a:lnTo>
                  <a:lnTo>
                    <a:pt x="3" y="7"/>
                  </a:lnTo>
                  <a:lnTo>
                    <a:pt x="12"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7" name="Freeform 812"/>
            <p:cNvSpPr>
              <a:spLocks/>
            </p:cNvSpPr>
            <p:nvPr/>
          </p:nvSpPr>
          <p:spPr bwMode="auto">
            <a:xfrm>
              <a:off x="2394" y="2422"/>
              <a:ext cx="11" cy="24"/>
            </a:xfrm>
            <a:custGeom>
              <a:avLst/>
              <a:gdLst>
                <a:gd name="T0" fmla="*/ 17 w 22"/>
                <a:gd name="T1" fmla="*/ 36 h 48"/>
                <a:gd name="T2" fmla="*/ 22 w 22"/>
                <a:gd name="T3" fmla="*/ 41 h 48"/>
                <a:gd name="T4" fmla="*/ 9 w 22"/>
                <a:gd name="T5" fmla="*/ 0 h 48"/>
                <a:gd name="T6" fmla="*/ 0 w 22"/>
                <a:gd name="T7" fmla="*/ 2 h 48"/>
                <a:gd name="T8" fmla="*/ 12 w 22"/>
                <a:gd name="T9" fmla="*/ 43 h 48"/>
                <a:gd name="T10" fmla="*/ 17 w 22"/>
                <a:gd name="T11" fmla="*/ 48 h 48"/>
                <a:gd name="T12" fmla="*/ 12 w 22"/>
                <a:gd name="T13" fmla="*/ 43 h 48"/>
                <a:gd name="T14" fmla="*/ 14 w 22"/>
                <a:gd name="T15" fmla="*/ 47 h 48"/>
                <a:gd name="T16" fmla="*/ 17 w 22"/>
                <a:gd name="T17" fmla="*/ 48 h 48"/>
                <a:gd name="T18" fmla="*/ 17 w 22"/>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8"/>
                <a:gd name="T32" fmla="*/ 22 w 2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8">
                  <a:moveTo>
                    <a:pt x="17" y="36"/>
                  </a:moveTo>
                  <a:lnTo>
                    <a:pt x="22" y="41"/>
                  </a:lnTo>
                  <a:lnTo>
                    <a:pt x="9" y="0"/>
                  </a:lnTo>
                  <a:lnTo>
                    <a:pt x="0" y="2"/>
                  </a:lnTo>
                  <a:lnTo>
                    <a:pt x="12" y="43"/>
                  </a:lnTo>
                  <a:lnTo>
                    <a:pt x="17" y="48"/>
                  </a:lnTo>
                  <a:lnTo>
                    <a:pt x="12" y="43"/>
                  </a:lnTo>
                  <a:lnTo>
                    <a:pt x="14" y="47"/>
                  </a:lnTo>
                  <a:lnTo>
                    <a:pt x="17" y="48"/>
                  </a:lnTo>
                  <a:lnTo>
                    <a:pt x="17" y="3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8" name="Freeform 813"/>
            <p:cNvSpPr>
              <a:spLocks/>
            </p:cNvSpPr>
            <p:nvPr/>
          </p:nvSpPr>
          <p:spPr bwMode="auto">
            <a:xfrm>
              <a:off x="2403" y="2441"/>
              <a:ext cx="521" cy="5"/>
            </a:xfrm>
            <a:custGeom>
              <a:avLst/>
              <a:gdLst>
                <a:gd name="T0" fmla="*/ 1035 w 1044"/>
                <a:gd name="T1" fmla="*/ 5 h 12"/>
                <a:gd name="T2" fmla="*/ 1039 w 1044"/>
                <a:gd name="T3" fmla="*/ 0 h 12"/>
                <a:gd name="T4" fmla="*/ 0 w 1044"/>
                <a:gd name="T5" fmla="*/ 0 h 12"/>
                <a:gd name="T6" fmla="*/ 0 w 1044"/>
                <a:gd name="T7" fmla="*/ 12 h 12"/>
                <a:gd name="T8" fmla="*/ 1039 w 1044"/>
                <a:gd name="T9" fmla="*/ 12 h 12"/>
                <a:gd name="T10" fmla="*/ 1044 w 1044"/>
                <a:gd name="T11" fmla="*/ 7 h 12"/>
                <a:gd name="T12" fmla="*/ 1039 w 1044"/>
                <a:gd name="T13" fmla="*/ 12 h 12"/>
                <a:gd name="T14" fmla="*/ 1043 w 1044"/>
                <a:gd name="T15" fmla="*/ 11 h 12"/>
                <a:gd name="T16" fmla="*/ 1044 w 1044"/>
                <a:gd name="T17" fmla="*/ 7 h 12"/>
                <a:gd name="T18" fmla="*/ 1035 w 1044"/>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4"/>
                <a:gd name="T31" fmla="*/ 0 h 12"/>
                <a:gd name="T32" fmla="*/ 1044 w 10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4" h="12">
                  <a:moveTo>
                    <a:pt x="1035" y="5"/>
                  </a:moveTo>
                  <a:lnTo>
                    <a:pt x="1039" y="0"/>
                  </a:lnTo>
                  <a:lnTo>
                    <a:pt x="0" y="0"/>
                  </a:lnTo>
                  <a:lnTo>
                    <a:pt x="0" y="12"/>
                  </a:lnTo>
                  <a:lnTo>
                    <a:pt x="1039" y="12"/>
                  </a:lnTo>
                  <a:lnTo>
                    <a:pt x="1044" y="7"/>
                  </a:lnTo>
                  <a:lnTo>
                    <a:pt x="1039" y="12"/>
                  </a:lnTo>
                  <a:lnTo>
                    <a:pt x="1043" y="11"/>
                  </a:lnTo>
                  <a:lnTo>
                    <a:pt x="1044" y="7"/>
                  </a:lnTo>
                  <a:lnTo>
                    <a:pt x="1035"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59" name="Rectangle 814"/>
            <p:cNvSpPr>
              <a:spLocks noChangeArrowheads="1"/>
            </p:cNvSpPr>
            <p:nvPr/>
          </p:nvSpPr>
          <p:spPr bwMode="auto">
            <a:xfrm>
              <a:off x="2373" y="2516"/>
              <a:ext cx="572" cy="50"/>
            </a:xfrm>
            <a:prstGeom prst="rect">
              <a:avLst/>
            </a:prstGeom>
            <a:solidFill>
              <a:srgbClr val="8E776B"/>
            </a:solidFill>
            <a:ln w="9525">
              <a:noFill/>
              <a:miter lim="800000"/>
              <a:headEnd/>
              <a:tailEnd/>
            </a:ln>
          </p:spPr>
          <p:txBody>
            <a:bodyPr/>
            <a:lstStyle/>
            <a:p>
              <a:pPr eaLnBrk="0" hangingPunct="0"/>
              <a:endParaRPr lang="en-US">
                <a:cs typeface="Tahoma" pitchFamily="34" charset="0"/>
              </a:endParaRPr>
            </a:p>
          </p:txBody>
        </p:sp>
        <p:sp>
          <p:nvSpPr>
            <p:cNvPr id="3160" name="Freeform 815"/>
            <p:cNvSpPr>
              <a:spLocks/>
            </p:cNvSpPr>
            <p:nvPr/>
          </p:nvSpPr>
          <p:spPr bwMode="auto">
            <a:xfrm>
              <a:off x="2942" y="2513"/>
              <a:ext cx="6" cy="53"/>
            </a:xfrm>
            <a:custGeom>
              <a:avLst/>
              <a:gdLst>
                <a:gd name="T0" fmla="*/ 5 w 11"/>
                <a:gd name="T1" fmla="*/ 11 h 106"/>
                <a:gd name="T2" fmla="*/ 0 w 11"/>
                <a:gd name="T3" fmla="*/ 5 h 106"/>
                <a:gd name="T4" fmla="*/ 0 w 11"/>
                <a:gd name="T5" fmla="*/ 106 h 106"/>
                <a:gd name="T6" fmla="*/ 11 w 11"/>
                <a:gd name="T7" fmla="*/ 106 h 106"/>
                <a:gd name="T8" fmla="*/ 11 w 11"/>
                <a:gd name="T9" fmla="*/ 5 h 106"/>
                <a:gd name="T10" fmla="*/ 5 w 11"/>
                <a:gd name="T11" fmla="*/ 0 h 106"/>
                <a:gd name="T12" fmla="*/ 11 w 11"/>
                <a:gd name="T13" fmla="*/ 5 h 106"/>
                <a:gd name="T14" fmla="*/ 11 w 11"/>
                <a:gd name="T15" fmla="*/ 0 h 106"/>
                <a:gd name="T16" fmla="*/ 5 w 11"/>
                <a:gd name="T17" fmla="*/ 0 h 106"/>
                <a:gd name="T18" fmla="*/ 5 w 11"/>
                <a:gd name="T19" fmla="*/ 1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11"/>
                  </a:moveTo>
                  <a:lnTo>
                    <a:pt x="0" y="5"/>
                  </a:lnTo>
                  <a:lnTo>
                    <a:pt x="0" y="106"/>
                  </a:lnTo>
                  <a:lnTo>
                    <a:pt x="11" y="106"/>
                  </a:lnTo>
                  <a:lnTo>
                    <a:pt x="11" y="5"/>
                  </a:lnTo>
                  <a:lnTo>
                    <a:pt x="5" y="0"/>
                  </a:lnTo>
                  <a:lnTo>
                    <a:pt x="11" y="5"/>
                  </a:lnTo>
                  <a:lnTo>
                    <a:pt x="11" y="0"/>
                  </a:lnTo>
                  <a:lnTo>
                    <a:pt x="5" y="0"/>
                  </a:lnTo>
                  <a:lnTo>
                    <a:pt x="5" y="11"/>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1" name="Freeform 816"/>
            <p:cNvSpPr>
              <a:spLocks/>
            </p:cNvSpPr>
            <p:nvPr/>
          </p:nvSpPr>
          <p:spPr bwMode="auto">
            <a:xfrm>
              <a:off x="2370" y="2513"/>
              <a:ext cx="575" cy="6"/>
            </a:xfrm>
            <a:custGeom>
              <a:avLst/>
              <a:gdLst>
                <a:gd name="T0" fmla="*/ 11 w 1149"/>
                <a:gd name="T1" fmla="*/ 5 h 11"/>
                <a:gd name="T2" fmla="*/ 5 w 1149"/>
                <a:gd name="T3" fmla="*/ 11 h 11"/>
                <a:gd name="T4" fmla="*/ 1149 w 1149"/>
                <a:gd name="T5" fmla="*/ 11 h 11"/>
                <a:gd name="T6" fmla="*/ 1149 w 1149"/>
                <a:gd name="T7" fmla="*/ 0 h 11"/>
                <a:gd name="T8" fmla="*/ 5 w 1149"/>
                <a:gd name="T9" fmla="*/ 0 h 11"/>
                <a:gd name="T10" fmla="*/ 0 w 1149"/>
                <a:gd name="T11" fmla="*/ 5 h 11"/>
                <a:gd name="T12" fmla="*/ 5 w 1149"/>
                <a:gd name="T13" fmla="*/ 0 h 11"/>
                <a:gd name="T14" fmla="*/ 0 w 1149"/>
                <a:gd name="T15" fmla="*/ 0 h 11"/>
                <a:gd name="T16" fmla="*/ 0 w 1149"/>
                <a:gd name="T17" fmla="*/ 5 h 11"/>
                <a:gd name="T18" fmla="*/ 11 w 114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9"/>
                <a:gd name="T31" fmla="*/ 0 h 11"/>
                <a:gd name="T32" fmla="*/ 1149 w 114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9" h="11">
                  <a:moveTo>
                    <a:pt x="11" y="5"/>
                  </a:moveTo>
                  <a:lnTo>
                    <a:pt x="5" y="11"/>
                  </a:lnTo>
                  <a:lnTo>
                    <a:pt x="1149" y="11"/>
                  </a:lnTo>
                  <a:lnTo>
                    <a:pt x="1149" y="0"/>
                  </a:lnTo>
                  <a:lnTo>
                    <a:pt x="5" y="0"/>
                  </a:lnTo>
                  <a:lnTo>
                    <a:pt x="0" y="5"/>
                  </a:lnTo>
                  <a:lnTo>
                    <a:pt x="5" y="0"/>
                  </a:lnTo>
                  <a:lnTo>
                    <a:pt x="0" y="0"/>
                  </a:lnTo>
                  <a:lnTo>
                    <a:pt x="0" y="5"/>
                  </a:lnTo>
                  <a:lnTo>
                    <a:pt x="11" y="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2" name="Freeform 817"/>
            <p:cNvSpPr>
              <a:spLocks/>
            </p:cNvSpPr>
            <p:nvPr/>
          </p:nvSpPr>
          <p:spPr bwMode="auto">
            <a:xfrm>
              <a:off x="2370" y="2516"/>
              <a:ext cx="6" cy="53"/>
            </a:xfrm>
            <a:custGeom>
              <a:avLst/>
              <a:gdLst>
                <a:gd name="T0" fmla="*/ 5 w 11"/>
                <a:gd name="T1" fmla="*/ 95 h 106"/>
                <a:gd name="T2" fmla="*/ 11 w 11"/>
                <a:gd name="T3" fmla="*/ 101 h 106"/>
                <a:gd name="T4" fmla="*/ 11 w 11"/>
                <a:gd name="T5" fmla="*/ 0 h 106"/>
                <a:gd name="T6" fmla="*/ 0 w 11"/>
                <a:gd name="T7" fmla="*/ 0 h 106"/>
                <a:gd name="T8" fmla="*/ 0 w 11"/>
                <a:gd name="T9" fmla="*/ 101 h 106"/>
                <a:gd name="T10" fmla="*/ 5 w 11"/>
                <a:gd name="T11" fmla="*/ 106 h 106"/>
                <a:gd name="T12" fmla="*/ 0 w 11"/>
                <a:gd name="T13" fmla="*/ 101 h 106"/>
                <a:gd name="T14" fmla="*/ 0 w 11"/>
                <a:gd name="T15" fmla="*/ 106 h 106"/>
                <a:gd name="T16" fmla="*/ 5 w 11"/>
                <a:gd name="T17" fmla="*/ 106 h 106"/>
                <a:gd name="T18" fmla="*/ 5 w 11"/>
                <a:gd name="T19" fmla="*/ 9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6"/>
                <a:gd name="T32" fmla="*/ 11 w 11"/>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6">
                  <a:moveTo>
                    <a:pt x="5" y="95"/>
                  </a:moveTo>
                  <a:lnTo>
                    <a:pt x="11" y="101"/>
                  </a:lnTo>
                  <a:lnTo>
                    <a:pt x="11" y="0"/>
                  </a:lnTo>
                  <a:lnTo>
                    <a:pt x="0" y="0"/>
                  </a:lnTo>
                  <a:lnTo>
                    <a:pt x="0" y="101"/>
                  </a:lnTo>
                  <a:lnTo>
                    <a:pt x="5" y="106"/>
                  </a:lnTo>
                  <a:lnTo>
                    <a:pt x="0" y="101"/>
                  </a:lnTo>
                  <a:lnTo>
                    <a:pt x="0" y="106"/>
                  </a:lnTo>
                  <a:lnTo>
                    <a:pt x="5" y="106"/>
                  </a:lnTo>
                  <a:lnTo>
                    <a:pt x="5" y="95"/>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3" name="Freeform 818"/>
            <p:cNvSpPr>
              <a:spLocks/>
            </p:cNvSpPr>
            <p:nvPr/>
          </p:nvSpPr>
          <p:spPr bwMode="auto">
            <a:xfrm>
              <a:off x="2373" y="2563"/>
              <a:ext cx="575" cy="6"/>
            </a:xfrm>
            <a:custGeom>
              <a:avLst/>
              <a:gdLst>
                <a:gd name="T0" fmla="*/ 1139 w 1150"/>
                <a:gd name="T1" fmla="*/ 6 h 11"/>
                <a:gd name="T2" fmla="*/ 1144 w 1150"/>
                <a:gd name="T3" fmla="*/ 0 h 11"/>
                <a:gd name="T4" fmla="*/ 0 w 1150"/>
                <a:gd name="T5" fmla="*/ 0 h 11"/>
                <a:gd name="T6" fmla="*/ 0 w 1150"/>
                <a:gd name="T7" fmla="*/ 11 h 11"/>
                <a:gd name="T8" fmla="*/ 1144 w 1150"/>
                <a:gd name="T9" fmla="*/ 11 h 11"/>
                <a:gd name="T10" fmla="*/ 1150 w 1150"/>
                <a:gd name="T11" fmla="*/ 6 h 11"/>
                <a:gd name="T12" fmla="*/ 1144 w 1150"/>
                <a:gd name="T13" fmla="*/ 11 h 11"/>
                <a:gd name="T14" fmla="*/ 1150 w 1150"/>
                <a:gd name="T15" fmla="*/ 11 h 11"/>
                <a:gd name="T16" fmla="*/ 1150 w 1150"/>
                <a:gd name="T17" fmla="*/ 6 h 11"/>
                <a:gd name="T18" fmla="*/ 1139 w 1150"/>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1"/>
                <a:gd name="T32" fmla="*/ 1150 w 115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1">
                  <a:moveTo>
                    <a:pt x="1139" y="6"/>
                  </a:moveTo>
                  <a:lnTo>
                    <a:pt x="1144" y="0"/>
                  </a:lnTo>
                  <a:lnTo>
                    <a:pt x="0" y="0"/>
                  </a:lnTo>
                  <a:lnTo>
                    <a:pt x="0" y="11"/>
                  </a:lnTo>
                  <a:lnTo>
                    <a:pt x="1144" y="11"/>
                  </a:lnTo>
                  <a:lnTo>
                    <a:pt x="1150" y="6"/>
                  </a:lnTo>
                  <a:lnTo>
                    <a:pt x="1144" y="11"/>
                  </a:lnTo>
                  <a:lnTo>
                    <a:pt x="1150" y="11"/>
                  </a:lnTo>
                  <a:lnTo>
                    <a:pt x="1150" y="6"/>
                  </a:lnTo>
                  <a:lnTo>
                    <a:pt x="1139" y="6"/>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4" name="Freeform 819"/>
            <p:cNvSpPr>
              <a:spLocks/>
            </p:cNvSpPr>
            <p:nvPr/>
          </p:nvSpPr>
          <p:spPr bwMode="auto">
            <a:xfrm>
              <a:off x="2373" y="2464"/>
              <a:ext cx="572" cy="52"/>
            </a:xfrm>
            <a:custGeom>
              <a:avLst/>
              <a:gdLst>
                <a:gd name="T0" fmla="*/ 46 w 1144"/>
                <a:gd name="T1" fmla="*/ 0 h 103"/>
                <a:gd name="T2" fmla="*/ 1098 w 1144"/>
                <a:gd name="T3" fmla="*/ 0 h 103"/>
                <a:gd name="T4" fmla="*/ 1144 w 1144"/>
                <a:gd name="T5" fmla="*/ 103 h 103"/>
                <a:gd name="T6" fmla="*/ 0 w 1144"/>
                <a:gd name="T7" fmla="*/ 103 h 103"/>
                <a:gd name="T8" fmla="*/ 46 w 1144"/>
                <a:gd name="T9" fmla="*/ 0 h 103"/>
                <a:gd name="T10" fmla="*/ 0 60000 65536"/>
                <a:gd name="T11" fmla="*/ 0 60000 65536"/>
                <a:gd name="T12" fmla="*/ 0 60000 65536"/>
                <a:gd name="T13" fmla="*/ 0 60000 65536"/>
                <a:gd name="T14" fmla="*/ 0 60000 65536"/>
                <a:gd name="T15" fmla="*/ 0 w 1144"/>
                <a:gd name="T16" fmla="*/ 0 h 103"/>
                <a:gd name="T17" fmla="*/ 1144 w 1144"/>
                <a:gd name="T18" fmla="*/ 103 h 103"/>
              </a:gdLst>
              <a:ahLst/>
              <a:cxnLst>
                <a:cxn ang="T10">
                  <a:pos x="T0" y="T1"/>
                </a:cxn>
                <a:cxn ang="T11">
                  <a:pos x="T2" y="T3"/>
                </a:cxn>
                <a:cxn ang="T12">
                  <a:pos x="T4" y="T5"/>
                </a:cxn>
                <a:cxn ang="T13">
                  <a:pos x="T6" y="T7"/>
                </a:cxn>
                <a:cxn ang="T14">
                  <a:pos x="T8" y="T9"/>
                </a:cxn>
              </a:cxnLst>
              <a:rect l="T15" t="T16" r="T17" b="T18"/>
              <a:pathLst>
                <a:path w="1144" h="103">
                  <a:moveTo>
                    <a:pt x="46" y="0"/>
                  </a:moveTo>
                  <a:lnTo>
                    <a:pt x="1098" y="0"/>
                  </a:lnTo>
                  <a:lnTo>
                    <a:pt x="1144" y="103"/>
                  </a:lnTo>
                  <a:lnTo>
                    <a:pt x="0" y="103"/>
                  </a:lnTo>
                  <a:lnTo>
                    <a:pt x="46"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165" name="Freeform 820"/>
            <p:cNvSpPr>
              <a:spLocks/>
            </p:cNvSpPr>
            <p:nvPr/>
          </p:nvSpPr>
          <p:spPr bwMode="auto">
            <a:xfrm>
              <a:off x="2396" y="2461"/>
              <a:ext cx="528" cy="6"/>
            </a:xfrm>
            <a:custGeom>
              <a:avLst/>
              <a:gdLst>
                <a:gd name="T0" fmla="*/ 1057 w 1057"/>
                <a:gd name="T1" fmla="*/ 3 h 11"/>
                <a:gd name="T2" fmla="*/ 1052 w 1057"/>
                <a:gd name="T3" fmla="*/ 0 h 11"/>
                <a:gd name="T4" fmla="*/ 0 w 1057"/>
                <a:gd name="T5" fmla="*/ 0 h 11"/>
                <a:gd name="T6" fmla="*/ 0 w 1057"/>
                <a:gd name="T7" fmla="*/ 11 h 11"/>
                <a:gd name="T8" fmla="*/ 1052 w 1057"/>
                <a:gd name="T9" fmla="*/ 11 h 11"/>
                <a:gd name="T10" fmla="*/ 1048 w 1057"/>
                <a:gd name="T11" fmla="*/ 8 h 11"/>
                <a:gd name="T12" fmla="*/ 1057 w 1057"/>
                <a:gd name="T13" fmla="*/ 3 h 11"/>
                <a:gd name="T14" fmla="*/ 1056 w 1057"/>
                <a:gd name="T15" fmla="*/ 1 h 11"/>
                <a:gd name="T16" fmla="*/ 1052 w 1057"/>
                <a:gd name="T17" fmla="*/ 0 h 11"/>
                <a:gd name="T18" fmla="*/ 1057 w 1057"/>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7"/>
                <a:gd name="T31" fmla="*/ 0 h 11"/>
                <a:gd name="T32" fmla="*/ 1057 w 105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7" h="11">
                  <a:moveTo>
                    <a:pt x="1057" y="3"/>
                  </a:moveTo>
                  <a:lnTo>
                    <a:pt x="1052" y="0"/>
                  </a:lnTo>
                  <a:lnTo>
                    <a:pt x="0" y="0"/>
                  </a:lnTo>
                  <a:lnTo>
                    <a:pt x="0" y="11"/>
                  </a:lnTo>
                  <a:lnTo>
                    <a:pt x="1052" y="11"/>
                  </a:lnTo>
                  <a:lnTo>
                    <a:pt x="1048" y="8"/>
                  </a:lnTo>
                  <a:lnTo>
                    <a:pt x="1057" y="3"/>
                  </a:lnTo>
                  <a:lnTo>
                    <a:pt x="1056" y="1"/>
                  </a:lnTo>
                  <a:lnTo>
                    <a:pt x="1052" y="0"/>
                  </a:lnTo>
                  <a:lnTo>
                    <a:pt x="1057"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6" name="Freeform 821"/>
            <p:cNvSpPr>
              <a:spLocks/>
            </p:cNvSpPr>
            <p:nvPr/>
          </p:nvSpPr>
          <p:spPr bwMode="auto">
            <a:xfrm>
              <a:off x="2920" y="2463"/>
              <a:ext cx="29" cy="56"/>
            </a:xfrm>
            <a:custGeom>
              <a:avLst/>
              <a:gdLst>
                <a:gd name="T0" fmla="*/ 50 w 58"/>
                <a:gd name="T1" fmla="*/ 112 h 112"/>
                <a:gd name="T2" fmla="*/ 55 w 58"/>
                <a:gd name="T3" fmla="*/ 104 h 112"/>
                <a:gd name="T4" fmla="*/ 9 w 58"/>
                <a:gd name="T5" fmla="*/ 0 h 112"/>
                <a:gd name="T6" fmla="*/ 0 w 58"/>
                <a:gd name="T7" fmla="*/ 5 h 112"/>
                <a:gd name="T8" fmla="*/ 46 w 58"/>
                <a:gd name="T9" fmla="*/ 109 h 112"/>
                <a:gd name="T10" fmla="*/ 50 w 58"/>
                <a:gd name="T11" fmla="*/ 101 h 112"/>
                <a:gd name="T12" fmla="*/ 50 w 58"/>
                <a:gd name="T13" fmla="*/ 112 h 112"/>
                <a:gd name="T14" fmla="*/ 58 w 58"/>
                <a:gd name="T15" fmla="*/ 112 h 112"/>
                <a:gd name="T16" fmla="*/ 55 w 58"/>
                <a:gd name="T17" fmla="*/ 104 h 112"/>
                <a:gd name="T18" fmla="*/ 50 w 58"/>
                <a:gd name="T19" fmla="*/ 11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12"/>
                <a:gd name="T32" fmla="*/ 58 w 5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12">
                  <a:moveTo>
                    <a:pt x="50" y="112"/>
                  </a:moveTo>
                  <a:lnTo>
                    <a:pt x="55" y="104"/>
                  </a:lnTo>
                  <a:lnTo>
                    <a:pt x="9" y="0"/>
                  </a:lnTo>
                  <a:lnTo>
                    <a:pt x="0" y="5"/>
                  </a:lnTo>
                  <a:lnTo>
                    <a:pt x="46" y="109"/>
                  </a:lnTo>
                  <a:lnTo>
                    <a:pt x="50" y="101"/>
                  </a:lnTo>
                  <a:lnTo>
                    <a:pt x="50" y="112"/>
                  </a:lnTo>
                  <a:lnTo>
                    <a:pt x="58" y="112"/>
                  </a:lnTo>
                  <a:lnTo>
                    <a:pt x="55" y="104"/>
                  </a:lnTo>
                  <a:lnTo>
                    <a:pt x="50" y="112"/>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7" name="Freeform 822"/>
            <p:cNvSpPr>
              <a:spLocks/>
            </p:cNvSpPr>
            <p:nvPr/>
          </p:nvSpPr>
          <p:spPr bwMode="auto">
            <a:xfrm>
              <a:off x="2369" y="2513"/>
              <a:ext cx="576" cy="6"/>
            </a:xfrm>
            <a:custGeom>
              <a:avLst/>
              <a:gdLst>
                <a:gd name="T0" fmla="*/ 4 w 1152"/>
                <a:gd name="T1" fmla="*/ 3 h 11"/>
                <a:gd name="T2" fmla="*/ 8 w 1152"/>
                <a:gd name="T3" fmla="*/ 11 h 11"/>
                <a:gd name="T4" fmla="*/ 1152 w 1152"/>
                <a:gd name="T5" fmla="*/ 11 h 11"/>
                <a:gd name="T6" fmla="*/ 1152 w 1152"/>
                <a:gd name="T7" fmla="*/ 0 h 11"/>
                <a:gd name="T8" fmla="*/ 8 w 1152"/>
                <a:gd name="T9" fmla="*/ 0 h 11"/>
                <a:gd name="T10" fmla="*/ 13 w 1152"/>
                <a:gd name="T11" fmla="*/ 8 h 11"/>
                <a:gd name="T12" fmla="*/ 4 w 1152"/>
                <a:gd name="T13" fmla="*/ 3 h 11"/>
                <a:gd name="T14" fmla="*/ 0 w 1152"/>
                <a:gd name="T15" fmla="*/ 11 h 11"/>
                <a:gd name="T16" fmla="*/ 8 w 1152"/>
                <a:gd name="T17" fmla="*/ 11 h 11"/>
                <a:gd name="T18" fmla="*/ 4 w 1152"/>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
                <a:gd name="T32" fmla="*/ 1152 w 115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
                  <a:moveTo>
                    <a:pt x="4" y="3"/>
                  </a:moveTo>
                  <a:lnTo>
                    <a:pt x="8" y="11"/>
                  </a:lnTo>
                  <a:lnTo>
                    <a:pt x="1152" y="11"/>
                  </a:lnTo>
                  <a:lnTo>
                    <a:pt x="1152" y="0"/>
                  </a:lnTo>
                  <a:lnTo>
                    <a:pt x="8" y="0"/>
                  </a:lnTo>
                  <a:lnTo>
                    <a:pt x="13" y="8"/>
                  </a:lnTo>
                  <a:lnTo>
                    <a:pt x="4" y="3"/>
                  </a:lnTo>
                  <a:lnTo>
                    <a:pt x="0" y="11"/>
                  </a:lnTo>
                  <a:lnTo>
                    <a:pt x="8" y="11"/>
                  </a:lnTo>
                  <a:lnTo>
                    <a:pt x="4" y="3"/>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8" name="Freeform 823"/>
            <p:cNvSpPr>
              <a:spLocks/>
            </p:cNvSpPr>
            <p:nvPr/>
          </p:nvSpPr>
          <p:spPr bwMode="auto">
            <a:xfrm>
              <a:off x="2371" y="2461"/>
              <a:ext cx="27" cy="56"/>
            </a:xfrm>
            <a:custGeom>
              <a:avLst/>
              <a:gdLst>
                <a:gd name="T0" fmla="*/ 50 w 55"/>
                <a:gd name="T1" fmla="*/ 0 h 112"/>
                <a:gd name="T2" fmla="*/ 46 w 55"/>
                <a:gd name="T3" fmla="*/ 3 h 112"/>
                <a:gd name="T4" fmla="*/ 0 w 55"/>
                <a:gd name="T5" fmla="*/ 107 h 112"/>
                <a:gd name="T6" fmla="*/ 9 w 55"/>
                <a:gd name="T7" fmla="*/ 112 h 112"/>
                <a:gd name="T8" fmla="*/ 55 w 55"/>
                <a:gd name="T9" fmla="*/ 8 h 112"/>
                <a:gd name="T10" fmla="*/ 50 w 55"/>
                <a:gd name="T11" fmla="*/ 11 h 112"/>
                <a:gd name="T12" fmla="*/ 50 w 55"/>
                <a:gd name="T13" fmla="*/ 0 h 112"/>
                <a:gd name="T14" fmla="*/ 47 w 55"/>
                <a:gd name="T15" fmla="*/ 1 h 112"/>
                <a:gd name="T16" fmla="*/ 46 w 55"/>
                <a:gd name="T17" fmla="*/ 3 h 112"/>
                <a:gd name="T18" fmla="*/ 50 w 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12"/>
                <a:gd name="T32" fmla="*/ 55 w 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12">
                  <a:moveTo>
                    <a:pt x="50" y="0"/>
                  </a:moveTo>
                  <a:lnTo>
                    <a:pt x="46" y="3"/>
                  </a:lnTo>
                  <a:lnTo>
                    <a:pt x="0" y="107"/>
                  </a:lnTo>
                  <a:lnTo>
                    <a:pt x="9" y="112"/>
                  </a:lnTo>
                  <a:lnTo>
                    <a:pt x="55" y="8"/>
                  </a:lnTo>
                  <a:lnTo>
                    <a:pt x="50" y="11"/>
                  </a:lnTo>
                  <a:lnTo>
                    <a:pt x="50" y="0"/>
                  </a:lnTo>
                  <a:lnTo>
                    <a:pt x="47" y="1"/>
                  </a:lnTo>
                  <a:lnTo>
                    <a:pt x="46" y="3"/>
                  </a:lnTo>
                  <a:lnTo>
                    <a:pt x="50"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69" name="Freeform 824"/>
            <p:cNvSpPr>
              <a:spLocks/>
            </p:cNvSpPr>
            <p:nvPr/>
          </p:nvSpPr>
          <p:spPr bwMode="auto">
            <a:xfrm>
              <a:off x="2473" y="2444"/>
              <a:ext cx="391" cy="60"/>
            </a:xfrm>
            <a:custGeom>
              <a:avLst/>
              <a:gdLst>
                <a:gd name="T0" fmla="*/ 782 w 782"/>
                <a:gd name="T1" fmla="*/ 0 h 120"/>
                <a:gd name="T2" fmla="*/ 777 w 782"/>
                <a:gd name="T3" fmla="*/ 9 h 120"/>
                <a:gd name="T4" fmla="*/ 771 w 782"/>
                <a:gd name="T5" fmla="*/ 20 h 120"/>
                <a:gd name="T6" fmla="*/ 762 w 782"/>
                <a:gd name="T7" fmla="*/ 30 h 120"/>
                <a:gd name="T8" fmla="*/ 752 w 782"/>
                <a:gd name="T9" fmla="*/ 41 h 120"/>
                <a:gd name="T10" fmla="*/ 738 w 782"/>
                <a:gd name="T11" fmla="*/ 51 h 120"/>
                <a:gd name="T12" fmla="*/ 721 w 782"/>
                <a:gd name="T13" fmla="*/ 60 h 120"/>
                <a:gd name="T14" fmla="*/ 702 w 782"/>
                <a:gd name="T15" fmla="*/ 71 h 120"/>
                <a:gd name="T16" fmla="*/ 680 w 782"/>
                <a:gd name="T17" fmla="*/ 79 h 120"/>
                <a:gd name="T18" fmla="*/ 655 w 782"/>
                <a:gd name="T19" fmla="*/ 88 h 120"/>
                <a:gd name="T20" fmla="*/ 627 w 782"/>
                <a:gd name="T21" fmla="*/ 96 h 120"/>
                <a:gd name="T22" fmla="*/ 596 w 782"/>
                <a:gd name="T23" fmla="*/ 103 h 120"/>
                <a:gd name="T24" fmla="*/ 562 w 782"/>
                <a:gd name="T25" fmla="*/ 109 h 120"/>
                <a:gd name="T26" fmla="*/ 525 w 782"/>
                <a:gd name="T27" fmla="*/ 113 h 120"/>
                <a:gd name="T28" fmla="*/ 483 w 782"/>
                <a:gd name="T29" fmla="*/ 117 h 120"/>
                <a:gd name="T30" fmla="*/ 440 w 782"/>
                <a:gd name="T31" fmla="*/ 119 h 120"/>
                <a:gd name="T32" fmla="*/ 391 w 782"/>
                <a:gd name="T33" fmla="*/ 120 h 120"/>
                <a:gd name="T34" fmla="*/ 343 w 782"/>
                <a:gd name="T35" fmla="*/ 119 h 120"/>
                <a:gd name="T36" fmla="*/ 299 w 782"/>
                <a:gd name="T37" fmla="*/ 117 h 120"/>
                <a:gd name="T38" fmla="*/ 258 w 782"/>
                <a:gd name="T39" fmla="*/ 113 h 120"/>
                <a:gd name="T40" fmla="*/ 221 w 782"/>
                <a:gd name="T41" fmla="*/ 109 h 120"/>
                <a:gd name="T42" fmla="*/ 186 w 782"/>
                <a:gd name="T43" fmla="*/ 103 h 120"/>
                <a:gd name="T44" fmla="*/ 155 w 782"/>
                <a:gd name="T45" fmla="*/ 96 h 120"/>
                <a:gd name="T46" fmla="*/ 127 w 782"/>
                <a:gd name="T47" fmla="*/ 88 h 120"/>
                <a:gd name="T48" fmla="*/ 102 w 782"/>
                <a:gd name="T49" fmla="*/ 79 h 120"/>
                <a:gd name="T50" fmla="*/ 80 w 782"/>
                <a:gd name="T51" fmla="*/ 71 h 120"/>
                <a:gd name="T52" fmla="*/ 61 w 782"/>
                <a:gd name="T53" fmla="*/ 60 h 120"/>
                <a:gd name="T54" fmla="*/ 45 w 782"/>
                <a:gd name="T55" fmla="*/ 51 h 120"/>
                <a:gd name="T56" fmla="*/ 31 w 782"/>
                <a:gd name="T57" fmla="*/ 41 h 120"/>
                <a:gd name="T58" fmla="*/ 19 w 782"/>
                <a:gd name="T59" fmla="*/ 30 h 120"/>
                <a:gd name="T60" fmla="*/ 10 w 782"/>
                <a:gd name="T61" fmla="*/ 20 h 120"/>
                <a:gd name="T62" fmla="*/ 4 w 782"/>
                <a:gd name="T63" fmla="*/ 9 h 120"/>
                <a:gd name="T64" fmla="*/ 0 w 782"/>
                <a:gd name="T65" fmla="*/ 0 h 120"/>
                <a:gd name="T66" fmla="*/ 782 w 782"/>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2"/>
                <a:gd name="T103" fmla="*/ 0 h 120"/>
                <a:gd name="T104" fmla="*/ 782 w 78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2" h="120">
                  <a:moveTo>
                    <a:pt x="782" y="0"/>
                  </a:moveTo>
                  <a:lnTo>
                    <a:pt x="777" y="9"/>
                  </a:lnTo>
                  <a:lnTo>
                    <a:pt x="771" y="20"/>
                  </a:lnTo>
                  <a:lnTo>
                    <a:pt x="762" y="30"/>
                  </a:lnTo>
                  <a:lnTo>
                    <a:pt x="752" y="41"/>
                  </a:lnTo>
                  <a:lnTo>
                    <a:pt x="738" y="51"/>
                  </a:lnTo>
                  <a:lnTo>
                    <a:pt x="721" y="60"/>
                  </a:lnTo>
                  <a:lnTo>
                    <a:pt x="702" y="71"/>
                  </a:lnTo>
                  <a:lnTo>
                    <a:pt x="680" y="79"/>
                  </a:lnTo>
                  <a:lnTo>
                    <a:pt x="655" y="88"/>
                  </a:lnTo>
                  <a:lnTo>
                    <a:pt x="627" y="96"/>
                  </a:lnTo>
                  <a:lnTo>
                    <a:pt x="596" y="103"/>
                  </a:lnTo>
                  <a:lnTo>
                    <a:pt x="562" y="109"/>
                  </a:lnTo>
                  <a:lnTo>
                    <a:pt x="525" y="113"/>
                  </a:lnTo>
                  <a:lnTo>
                    <a:pt x="483" y="117"/>
                  </a:lnTo>
                  <a:lnTo>
                    <a:pt x="440" y="119"/>
                  </a:lnTo>
                  <a:lnTo>
                    <a:pt x="391" y="120"/>
                  </a:lnTo>
                  <a:lnTo>
                    <a:pt x="343" y="119"/>
                  </a:lnTo>
                  <a:lnTo>
                    <a:pt x="299" y="117"/>
                  </a:lnTo>
                  <a:lnTo>
                    <a:pt x="258" y="113"/>
                  </a:lnTo>
                  <a:lnTo>
                    <a:pt x="221" y="109"/>
                  </a:lnTo>
                  <a:lnTo>
                    <a:pt x="186" y="103"/>
                  </a:lnTo>
                  <a:lnTo>
                    <a:pt x="155" y="96"/>
                  </a:lnTo>
                  <a:lnTo>
                    <a:pt x="127" y="88"/>
                  </a:lnTo>
                  <a:lnTo>
                    <a:pt x="102" y="79"/>
                  </a:lnTo>
                  <a:lnTo>
                    <a:pt x="80" y="71"/>
                  </a:lnTo>
                  <a:lnTo>
                    <a:pt x="61" y="60"/>
                  </a:lnTo>
                  <a:lnTo>
                    <a:pt x="45" y="51"/>
                  </a:lnTo>
                  <a:lnTo>
                    <a:pt x="31" y="41"/>
                  </a:lnTo>
                  <a:lnTo>
                    <a:pt x="19" y="30"/>
                  </a:lnTo>
                  <a:lnTo>
                    <a:pt x="10" y="20"/>
                  </a:lnTo>
                  <a:lnTo>
                    <a:pt x="4" y="9"/>
                  </a:lnTo>
                  <a:lnTo>
                    <a:pt x="0" y="0"/>
                  </a:lnTo>
                  <a:lnTo>
                    <a:pt x="782" y="0"/>
                  </a:lnTo>
                  <a:close/>
                </a:path>
              </a:pathLst>
            </a:custGeom>
            <a:solidFill>
              <a:srgbClr val="441E07"/>
            </a:solidFill>
            <a:ln w="9525">
              <a:noFill/>
              <a:round/>
              <a:headEnd/>
              <a:tailEnd/>
            </a:ln>
          </p:spPr>
          <p:txBody>
            <a:bodyPr/>
            <a:lstStyle/>
            <a:p>
              <a:pPr eaLnBrk="0" hangingPunct="0"/>
              <a:endParaRPr lang="en-US">
                <a:cs typeface="Tahoma" pitchFamily="34" charset="0"/>
              </a:endParaRPr>
            </a:p>
          </p:txBody>
        </p:sp>
        <p:sp>
          <p:nvSpPr>
            <p:cNvPr id="3170" name="Freeform 825"/>
            <p:cNvSpPr>
              <a:spLocks/>
            </p:cNvSpPr>
            <p:nvPr/>
          </p:nvSpPr>
          <p:spPr bwMode="auto">
            <a:xfrm>
              <a:off x="2669" y="2443"/>
              <a:ext cx="197" cy="63"/>
            </a:xfrm>
            <a:custGeom>
              <a:avLst/>
              <a:gdLst>
                <a:gd name="T0" fmla="*/ 0 w 395"/>
                <a:gd name="T1" fmla="*/ 127 h 127"/>
                <a:gd name="T2" fmla="*/ 0 w 395"/>
                <a:gd name="T3" fmla="*/ 127 h 127"/>
                <a:gd name="T4" fmla="*/ 49 w 395"/>
                <a:gd name="T5" fmla="*/ 124 h 127"/>
                <a:gd name="T6" fmla="*/ 92 w 395"/>
                <a:gd name="T7" fmla="*/ 122 h 127"/>
                <a:gd name="T8" fmla="*/ 134 w 395"/>
                <a:gd name="T9" fmla="*/ 119 h 127"/>
                <a:gd name="T10" fmla="*/ 171 w 395"/>
                <a:gd name="T11" fmla="*/ 114 h 127"/>
                <a:gd name="T12" fmla="*/ 205 w 395"/>
                <a:gd name="T13" fmla="*/ 108 h 127"/>
                <a:gd name="T14" fmla="*/ 238 w 395"/>
                <a:gd name="T15" fmla="*/ 101 h 127"/>
                <a:gd name="T16" fmla="*/ 265 w 395"/>
                <a:gd name="T17" fmla="*/ 93 h 127"/>
                <a:gd name="T18" fmla="*/ 291 w 395"/>
                <a:gd name="T19" fmla="*/ 84 h 127"/>
                <a:gd name="T20" fmla="*/ 314 w 395"/>
                <a:gd name="T21" fmla="*/ 76 h 127"/>
                <a:gd name="T22" fmla="*/ 332 w 395"/>
                <a:gd name="T23" fmla="*/ 66 h 127"/>
                <a:gd name="T24" fmla="*/ 349 w 395"/>
                <a:gd name="T25" fmla="*/ 57 h 127"/>
                <a:gd name="T26" fmla="*/ 364 w 395"/>
                <a:gd name="T27" fmla="*/ 45 h 127"/>
                <a:gd name="T28" fmla="*/ 375 w 395"/>
                <a:gd name="T29" fmla="*/ 35 h 127"/>
                <a:gd name="T30" fmla="*/ 385 w 395"/>
                <a:gd name="T31" fmla="*/ 23 h 127"/>
                <a:gd name="T32" fmla="*/ 391 w 395"/>
                <a:gd name="T33" fmla="*/ 13 h 127"/>
                <a:gd name="T34" fmla="*/ 395 w 395"/>
                <a:gd name="T35" fmla="*/ 2 h 127"/>
                <a:gd name="T36" fmla="*/ 386 w 395"/>
                <a:gd name="T37" fmla="*/ 0 h 127"/>
                <a:gd name="T38" fmla="*/ 382 w 395"/>
                <a:gd name="T39" fmla="*/ 8 h 127"/>
                <a:gd name="T40" fmla="*/ 376 w 395"/>
                <a:gd name="T41" fmla="*/ 19 h 127"/>
                <a:gd name="T42" fmla="*/ 368 w 395"/>
                <a:gd name="T43" fmla="*/ 28 h 127"/>
                <a:gd name="T44" fmla="*/ 357 w 395"/>
                <a:gd name="T45" fmla="*/ 38 h 127"/>
                <a:gd name="T46" fmla="*/ 345 w 395"/>
                <a:gd name="T47" fmla="*/ 47 h 127"/>
                <a:gd name="T48" fmla="*/ 327 w 395"/>
                <a:gd name="T49" fmla="*/ 57 h 127"/>
                <a:gd name="T50" fmla="*/ 309 w 395"/>
                <a:gd name="T51" fmla="*/ 67 h 127"/>
                <a:gd name="T52" fmla="*/ 288 w 395"/>
                <a:gd name="T53" fmla="*/ 75 h 127"/>
                <a:gd name="T54" fmla="*/ 263 w 395"/>
                <a:gd name="T55" fmla="*/ 84 h 127"/>
                <a:gd name="T56" fmla="*/ 235 w 395"/>
                <a:gd name="T57" fmla="*/ 92 h 127"/>
                <a:gd name="T58" fmla="*/ 205 w 395"/>
                <a:gd name="T59" fmla="*/ 99 h 127"/>
                <a:gd name="T60" fmla="*/ 171 w 395"/>
                <a:gd name="T61" fmla="*/ 105 h 127"/>
                <a:gd name="T62" fmla="*/ 134 w 395"/>
                <a:gd name="T63" fmla="*/ 110 h 127"/>
                <a:gd name="T64" fmla="*/ 92 w 395"/>
                <a:gd name="T65" fmla="*/ 113 h 127"/>
                <a:gd name="T66" fmla="*/ 49 w 395"/>
                <a:gd name="T67" fmla="*/ 115 h 127"/>
                <a:gd name="T68" fmla="*/ 0 w 395"/>
                <a:gd name="T69" fmla="*/ 115 h 127"/>
                <a:gd name="T70" fmla="*/ 0 w 395"/>
                <a:gd name="T71" fmla="*/ 115 h 127"/>
                <a:gd name="T72" fmla="*/ 0 w 395"/>
                <a:gd name="T73" fmla="*/ 127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27"/>
                <a:gd name="T113" fmla="*/ 395 w 39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27">
                  <a:moveTo>
                    <a:pt x="0" y="127"/>
                  </a:moveTo>
                  <a:lnTo>
                    <a:pt x="0" y="127"/>
                  </a:lnTo>
                  <a:lnTo>
                    <a:pt x="49" y="124"/>
                  </a:lnTo>
                  <a:lnTo>
                    <a:pt x="92" y="122"/>
                  </a:lnTo>
                  <a:lnTo>
                    <a:pt x="134" y="119"/>
                  </a:lnTo>
                  <a:lnTo>
                    <a:pt x="171" y="114"/>
                  </a:lnTo>
                  <a:lnTo>
                    <a:pt x="205" y="108"/>
                  </a:lnTo>
                  <a:lnTo>
                    <a:pt x="238" y="101"/>
                  </a:lnTo>
                  <a:lnTo>
                    <a:pt x="265" y="93"/>
                  </a:lnTo>
                  <a:lnTo>
                    <a:pt x="291" y="84"/>
                  </a:lnTo>
                  <a:lnTo>
                    <a:pt x="314" y="76"/>
                  </a:lnTo>
                  <a:lnTo>
                    <a:pt x="332" y="66"/>
                  </a:lnTo>
                  <a:lnTo>
                    <a:pt x="349" y="57"/>
                  </a:lnTo>
                  <a:lnTo>
                    <a:pt x="364" y="45"/>
                  </a:lnTo>
                  <a:lnTo>
                    <a:pt x="375" y="35"/>
                  </a:lnTo>
                  <a:lnTo>
                    <a:pt x="385" y="23"/>
                  </a:lnTo>
                  <a:lnTo>
                    <a:pt x="391" y="13"/>
                  </a:lnTo>
                  <a:lnTo>
                    <a:pt x="395" y="2"/>
                  </a:lnTo>
                  <a:lnTo>
                    <a:pt x="386" y="0"/>
                  </a:lnTo>
                  <a:lnTo>
                    <a:pt x="382" y="8"/>
                  </a:lnTo>
                  <a:lnTo>
                    <a:pt x="376" y="19"/>
                  </a:lnTo>
                  <a:lnTo>
                    <a:pt x="368" y="28"/>
                  </a:lnTo>
                  <a:lnTo>
                    <a:pt x="357" y="38"/>
                  </a:lnTo>
                  <a:lnTo>
                    <a:pt x="345" y="47"/>
                  </a:lnTo>
                  <a:lnTo>
                    <a:pt x="327" y="57"/>
                  </a:lnTo>
                  <a:lnTo>
                    <a:pt x="309" y="67"/>
                  </a:lnTo>
                  <a:lnTo>
                    <a:pt x="288" y="75"/>
                  </a:lnTo>
                  <a:lnTo>
                    <a:pt x="263" y="84"/>
                  </a:lnTo>
                  <a:lnTo>
                    <a:pt x="235" y="92"/>
                  </a:lnTo>
                  <a:lnTo>
                    <a:pt x="205" y="99"/>
                  </a:lnTo>
                  <a:lnTo>
                    <a:pt x="171" y="105"/>
                  </a:lnTo>
                  <a:lnTo>
                    <a:pt x="134" y="110"/>
                  </a:lnTo>
                  <a:lnTo>
                    <a:pt x="92" y="113"/>
                  </a:lnTo>
                  <a:lnTo>
                    <a:pt x="49" y="115"/>
                  </a:lnTo>
                  <a:lnTo>
                    <a:pt x="0" y="115"/>
                  </a:lnTo>
                  <a:lnTo>
                    <a:pt x="0" y="12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1" name="Freeform 826"/>
            <p:cNvSpPr>
              <a:spLocks/>
            </p:cNvSpPr>
            <p:nvPr/>
          </p:nvSpPr>
          <p:spPr bwMode="auto">
            <a:xfrm>
              <a:off x="2469" y="2441"/>
              <a:ext cx="200" cy="65"/>
            </a:xfrm>
            <a:custGeom>
              <a:avLst/>
              <a:gdLst>
                <a:gd name="T0" fmla="*/ 7 w 398"/>
                <a:gd name="T1" fmla="*/ 0 h 132"/>
                <a:gd name="T2" fmla="*/ 2 w 398"/>
                <a:gd name="T3" fmla="*/ 7 h 132"/>
                <a:gd name="T4" fmla="*/ 7 w 398"/>
                <a:gd name="T5" fmla="*/ 18 h 132"/>
                <a:gd name="T6" fmla="*/ 12 w 398"/>
                <a:gd name="T7" fmla="*/ 28 h 132"/>
                <a:gd name="T8" fmla="*/ 23 w 398"/>
                <a:gd name="T9" fmla="*/ 40 h 132"/>
                <a:gd name="T10" fmla="*/ 34 w 398"/>
                <a:gd name="T11" fmla="*/ 50 h 132"/>
                <a:gd name="T12" fmla="*/ 49 w 398"/>
                <a:gd name="T13" fmla="*/ 62 h 132"/>
                <a:gd name="T14" fmla="*/ 65 w 398"/>
                <a:gd name="T15" fmla="*/ 71 h 132"/>
                <a:gd name="T16" fmla="*/ 85 w 398"/>
                <a:gd name="T17" fmla="*/ 81 h 132"/>
                <a:gd name="T18" fmla="*/ 108 w 398"/>
                <a:gd name="T19" fmla="*/ 89 h 132"/>
                <a:gd name="T20" fmla="*/ 133 w 398"/>
                <a:gd name="T21" fmla="*/ 98 h 132"/>
                <a:gd name="T22" fmla="*/ 161 w 398"/>
                <a:gd name="T23" fmla="*/ 106 h 132"/>
                <a:gd name="T24" fmla="*/ 193 w 398"/>
                <a:gd name="T25" fmla="*/ 113 h 132"/>
                <a:gd name="T26" fmla="*/ 228 w 398"/>
                <a:gd name="T27" fmla="*/ 119 h 132"/>
                <a:gd name="T28" fmla="*/ 265 w 398"/>
                <a:gd name="T29" fmla="*/ 124 h 132"/>
                <a:gd name="T30" fmla="*/ 306 w 398"/>
                <a:gd name="T31" fmla="*/ 127 h 132"/>
                <a:gd name="T32" fmla="*/ 350 w 398"/>
                <a:gd name="T33" fmla="*/ 129 h 132"/>
                <a:gd name="T34" fmla="*/ 398 w 398"/>
                <a:gd name="T35" fmla="*/ 132 h 132"/>
                <a:gd name="T36" fmla="*/ 398 w 398"/>
                <a:gd name="T37" fmla="*/ 120 h 132"/>
                <a:gd name="T38" fmla="*/ 350 w 398"/>
                <a:gd name="T39" fmla="*/ 120 h 132"/>
                <a:gd name="T40" fmla="*/ 306 w 398"/>
                <a:gd name="T41" fmla="*/ 118 h 132"/>
                <a:gd name="T42" fmla="*/ 265 w 398"/>
                <a:gd name="T43" fmla="*/ 115 h 132"/>
                <a:gd name="T44" fmla="*/ 228 w 398"/>
                <a:gd name="T45" fmla="*/ 110 h 132"/>
                <a:gd name="T46" fmla="*/ 193 w 398"/>
                <a:gd name="T47" fmla="*/ 104 h 132"/>
                <a:gd name="T48" fmla="*/ 163 w 398"/>
                <a:gd name="T49" fmla="*/ 97 h 132"/>
                <a:gd name="T50" fmla="*/ 136 w 398"/>
                <a:gd name="T51" fmla="*/ 89 h 132"/>
                <a:gd name="T52" fmla="*/ 110 w 398"/>
                <a:gd name="T53" fmla="*/ 80 h 132"/>
                <a:gd name="T54" fmla="*/ 90 w 398"/>
                <a:gd name="T55" fmla="*/ 72 h 132"/>
                <a:gd name="T56" fmla="*/ 70 w 398"/>
                <a:gd name="T57" fmla="*/ 62 h 132"/>
                <a:gd name="T58" fmla="*/ 54 w 398"/>
                <a:gd name="T59" fmla="*/ 52 h 132"/>
                <a:gd name="T60" fmla="*/ 41 w 398"/>
                <a:gd name="T61" fmla="*/ 43 h 132"/>
                <a:gd name="T62" fmla="*/ 30 w 398"/>
                <a:gd name="T63" fmla="*/ 33 h 132"/>
                <a:gd name="T64" fmla="*/ 22 w 398"/>
                <a:gd name="T65" fmla="*/ 24 h 132"/>
                <a:gd name="T66" fmla="*/ 16 w 398"/>
                <a:gd name="T67" fmla="*/ 13 h 132"/>
                <a:gd name="T68" fmla="*/ 11 w 398"/>
                <a:gd name="T69" fmla="*/ 5 h 132"/>
                <a:gd name="T70" fmla="*/ 7 w 398"/>
                <a:gd name="T71" fmla="*/ 12 h 132"/>
                <a:gd name="T72" fmla="*/ 7 w 398"/>
                <a:gd name="T73" fmla="*/ 0 h 132"/>
                <a:gd name="T74" fmla="*/ 0 w 398"/>
                <a:gd name="T75" fmla="*/ 2 h 132"/>
                <a:gd name="T76" fmla="*/ 2 w 398"/>
                <a:gd name="T77" fmla="*/ 7 h 132"/>
                <a:gd name="T78" fmla="*/ 7 w 398"/>
                <a:gd name="T79" fmla="*/ 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132"/>
                <a:gd name="T122" fmla="*/ 398 w 398"/>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132">
                  <a:moveTo>
                    <a:pt x="7" y="0"/>
                  </a:moveTo>
                  <a:lnTo>
                    <a:pt x="2" y="7"/>
                  </a:lnTo>
                  <a:lnTo>
                    <a:pt x="7" y="18"/>
                  </a:lnTo>
                  <a:lnTo>
                    <a:pt x="12" y="28"/>
                  </a:lnTo>
                  <a:lnTo>
                    <a:pt x="23" y="40"/>
                  </a:lnTo>
                  <a:lnTo>
                    <a:pt x="34" y="50"/>
                  </a:lnTo>
                  <a:lnTo>
                    <a:pt x="49" y="62"/>
                  </a:lnTo>
                  <a:lnTo>
                    <a:pt x="65" y="71"/>
                  </a:lnTo>
                  <a:lnTo>
                    <a:pt x="85" y="81"/>
                  </a:lnTo>
                  <a:lnTo>
                    <a:pt x="108" y="89"/>
                  </a:lnTo>
                  <a:lnTo>
                    <a:pt x="133" y="98"/>
                  </a:lnTo>
                  <a:lnTo>
                    <a:pt x="161" y="106"/>
                  </a:lnTo>
                  <a:lnTo>
                    <a:pt x="193" y="113"/>
                  </a:lnTo>
                  <a:lnTo>
                    <a:pt x="228" y="119"/>
                  </a:lnTo>
                  <a:lnTo>
                    <a:pt x="265" y="124"/>
                  </a:lnTo>
                  <a:lnTo>
                    <a:pt x="306" y="127"/>
                  </a:lnTo>
                  <a:lnTo>
                    <a:pt x="350" y="129"/>
                  </a:lnTo>
                  <a:lnTo>
                    <a:pt x="398" y="132"/>
                  </a:lnTo>
                  <a:lnTo>
                    <a:pt x="398" y="120"/>
                  </a:lnTo>
                  <a:lnTo>
                    <a:pt x="350" y="120"/>
                  </a:lnTo>
                  <a:lnTo>
                    <a:pt x="306" y="118"/>
                  </a:lnTo>
                  <a:lnTo>
                    <a:pt x="265" y="115"/>
                  </a:lnTo>
                  <a:lnTo>
                    <a:pt x="228" y="110"/>
                  </a:lnTo>
                  <a:lnTo>
                    <a:pt x="193" y="104"/>
                  </a:lnTo>
                  <a:lnTo>
                    <a:pt x="163" y="97"/>
                  </a:lnTo>
                  <a:lnTo>
                    <a:pt x="136" y="89"/>
                  </a:lnTo>
                  <a:lnTo>
                    <a:pt x="110" y="80"/>
                  </a:lnTo>
                  <a:lnTo>
                    <a:pt x="90" y="72"/>
                  </a:lnTo>
                  <a:lnTo>
                    <a:pt x="70" y="62"/>
                  </a:lnTo>
                  <a:lnTo>
                    <a:pt x="54" y="52"/>
                  </a:lnTo>
                  <a:lnTo>
                    <a:pt x="41" y="43"/>
                  </a:lnTo>
                  <a:lnTo>
                    <a:pt x="30" y="33"/>
                  </a:lnTo>
                  <a:lnTo>
                    <a:pt x="22" y="24"/>
                  </a:lnTo>
                  <a:lnTo>
                    <a:pt x="16" y="13"/>
                  </a:lnTo>
                  <a:lnTo>
                    <a:pt x="11" y="5"/>
                  </a:lnTo>
                  <a:lnTo>
                    <a:pt x="7" y="12"/>
                  </a:lnTo>
                  <a:lnTo>
                    <a:pt x="7" y="0"/>
                  </a:lnTo>
                  <a:lnTo>
                    <a:pt x="0" y="2"/>
                  </a:lnTo>
                  <a:lnTo>
                    <a:pt x="2" y="7"/>
                  </a:lnTo>
                  <a:lnTo>
                    <a:pt x="7" y="0"/>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sp>
          <p:nvSpPr>
            <p:cNvPr id="3172" name="Freeform 827"/>
            <p:cNvSpPr>
              <a:spLocks/>
            </p:cNvSpPr>
            <p:nvPr/>
          </p:nvSpPr>
          <p:spPr bwMode="auto">
            <a:xfrm>
              <a:off x="2473" y="2441"/>
              <a:ext cx="394" cy="5"/>
            </a:xfrm>
            <a:custGeom>
              <a:avLst/>
              <a:gdLst>
                <a:gd name="T0" fmla="*/ 786 w 789"/>
                <a:gd name="T1" fmla="*/ 7 h 12"/>
                <a:gd name="T2" fmla="*/ 782 w 789"/>
                <a:gd name="T3" fmla="*/ 0 h 12"/>
                <a:gd name="T4" fmla="*/ 0 w 789"/>
                <a:gd name="T5" fmla="*/ 0 h 12"/>
                <a:gd name="T6" fmla="*/ 0 w 789"/>
                <a:gd name="T7" fmla="*/ 12 h 12"/>
                <a:gd name="T8" fmla="*/ 782 w 789"/>
                <a:gd name="T9" fmla="*/ 12 h 12"/>
                <a:gd name="T10" fmla="*/ 777 w 789"/>
                <a:gd name="T11" fmla="*/ 5 h 12"/>
                <a:gd name="T12" fmla="*/ 786 w 789"/>
                <a:gd name="T13" fmla="*/ 7 h 12"/>
                <a:gd name="T14" fmla="*/ 789 w 789"/>
                <a:gd name="T15" fmla="*/ 2 h 12"/>
                <a:gd name="T16" fmla="*/ 782 w 789"/>
                <a:gd name="T17" fmla="*/ 0 h 12"/>
                <a:gd name="T18" fmla="*/ 786 w 78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9"/>
                <a:gd name="T31" fmla="*/ 0 h 12"/>
                <a:gd name="T32" fmla="*/ 789 w 7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9" h="12">
                  <a:moveTo>
                    <a:pt x="786" y="7"/>
                  </a:moveTo>
                  <a:lnTo>
                    <a:pt x="782" y="0"/>
                  </a:lnTo>
                  <a:lnTo>
                    <a:pt x="0" y="0"/>
                  </a:lnTo>
                  <a:lnTo>
                    <a:pt x="0" y="12"/>
                  </a:lnTo>
                  <a:lnTo>
                    <a:pt x="782" y="12"/>
                  </a:lnTo>
                  <a:lnTo>
                    <a:pt x="777" y="5"/>
                  </a:lnTo>
                  <a:lnTo>
                    <a:pt x="786" y="7"/>
                  </a:lnTo>
                  <a:lnTo>
                    <a:pt x="789" y="2"/>
                  </a:lnTo>
                  <a:lnTo>
                    <a:pt x="782" y="0"/>
                  </a:lnTo>
                  <a:lnTo>
                    <a:pt x="786" y="7"/>
                  </a:lnTo>
                  <a:close/>
                </a:path>
              </a:pathLst>
            </a:custGeom>
            <a:solidFill>
              <a:srgbClr val="000000"/>
            </a:solidFill>
            <a:ln w="9525">
              <a:noFill/>
              <a:round/>
              <a:headEnd/>
              <a:tailEnd/>
            </a:ln>
          </p:spPr>
          <p:txBody>
            <a:bodyPr/>
            <a:lstStyle/>
            <a:p>
              <a:pPr eaLnBrk="0" hangingPunct="0"/>
              <a:endParaRPr lang="en-US">
                <a:cs typeface="Tahoma" pitchFamily="34" charset="0"/>
              </a:endParaRPr>
            </a:p>
          </p:txBody>
        </p:sp>
      </p:grpSp>
      <p:sp>
        <p:nvSpPr>
          <p:cNvPr id="3094" name="Line 828"/>
          <p:cNvSpPr>
            <a:spLocks noChangeShapeType="1"/>
          </p:cNvSpPr>
          <p:nvPr/>
        </p:nvSpPr>
        <p:spPr bwMode="auto">
          <a:xfrm>
            <a:off x="2027238" y="2881313"/>
            <a:ext cx="3687762" cy="14287"/>
          </a:xfrm>
          <a:prstGeom prst="line">
            <a:avLst/>
          </a:prstGeom>
          <a:noFill/>
          <a:ln w="28575">
            <a:solidFill>
              <a:schemeClr val="tx1"/>
            </a:solidFill>
            <a:round/>
            <a:headEnd/>
            <a:tailEnd type="triangle" w="med" len="med"/>
          </a:ln>
        </p:spPr>
        <p:txBody>
          <a:bodyPr wrap="none" anchor="ctr"/>
          <a:lstStyle/>
          <a:p>
            <a:endParaRPr lang="en-CA"/>
          </a:p>
        </p:txBody>
      </p:sp>
      <p:sp>
        <p:nvSpPr>
          <p:cNvPr id="3095" name="Line 829"/>
          <p:cNvSpPr>
            <a:spLocks noChangeShapeType="1"/>
          </p:cNvSpPr>
          <p:nvPr/>
        </p:nvSpPr>
        <p:spPr bwMode="auto">
          <a:xfrm flipV="1">
            <a:off x="1516063" y="3048000"/>
            <a:ext cx="4122737" cy="596900"/>
          </a:xfrm>
          <a:prstGeom prst="line">
            <a:avLst/>
          </a:prstGeom>
          <a:noFill/>
          <a:ln w="28575">
            <a:solidFill>
              <a:schemeClr val="tx1"/>
            </a:solidFill>
            <a:round/>
            <a:headEnd/>
            <a:tailEnd type="triangle" w="med" len="med"/>
          </a:ln>
        </p:spPr>
        <p:txBody>
          <a:bodyPr wrap="none" anchor="ctr"/>
          <a:lstStyle/>
          <a:p>
            <a:endParaRPr lang="en-CA"/>
          </a:p>
        </p:txBody>
      </p:sp>
      <p:sp>
        <p:nvSpPr>
          <p:cNvPr id="3096" name="Line 830"/>
          <p:cNvSpPr>
            <a:spLocks noChangeShapeType="1"/>
          </p:cNvSpPr>
          <p:nvPr/>
        </p:nvSpPr>
        <p:spPr bwMode="auto">
          <a:xfrm>
            <a:off x="2100263" y="4322763"/>
            <a:ext cx="3767137" cy="325437"/>
          </a:xfrm>
          <a:prstGeom prst="line">
            <a:avLst/>
          </a:prstGeom>
          <a:noFill/>
          <a:ln w="28575">
            <a:solidFill>
              <a:schemeClr val="tx1"/>
            </a:solidFill>
            <a:round/>
            <a:headEnd/>
            <a:tailEnd type="triangle" w="med" len="med"/>
          </a:ln>
        </p:spPr>
        <p:txBody>
          <a:bodyPr wrap="none" anchor="ctr"/>
          <a:lstStyle/>
          <a:p>
            <a:endParaRPr lang="en-CA"/>
          </a:p>
        </p:txBody>
      </p:sp>
      <p:sp>
        <p:nvSpPr>
          <p:cNvPr id="3097" name="Line 831"/>
          <p:cNvSpPr>
            <a:spLocks noChangeShapeType="1"/>
          </p:cNvSpPr>
          <p:nvPr/>
        </p:nvSpPr>
        <p:spPr bwMode="auto">
          <a:xfrm>
            <a:off x="2057400" y="3048000"/>
            <a:ext cx="4040188" cy="641350"/>
          </a:xfrm>
          <a:prstGeom prst="line">
            <a:avLst/>
          </a:prstGeom>
          <a:noFill/>
          <a:ln w="28575">
            <a:solidFill>
              <a:schemeClr val="tx1"/>
            </a:solidFill>
            <a:round/>
            <a:headEnd/>
            <a:tailEnd type="triangle" w="med" len="med"/>
          </a:ln>
        </p:spPr>
        <p:txBody>
          <a:bodyPr wrap="none" anchor="ctr"/>
          <a:lstStyle/>
          <a:p>
            <a:endParaRPr lang="en-CA"/>
          </a:p>
        </p:txBody>
      </p:sp>
      <p:sp>
        <p:nvSpPr>
          <p:cNvPr id="3098" name="Line 832"/>
          <p:cNvSpPr>
            <a:spLocks noChangeShapeType="1"/>
          </p:cNvSpPr>
          <p:nvPr/>
        </p:nvSpPr>
        <p:spPr bwMode="auto">
          <a:xfrm flipV="1">
            <a:off x="2133600" y="3124200"/>
            <a:ext cx="3543300" cy="990600"/>
          </a:xfrm>
          <a:prstGeom prst="line">
            <a:avLst/>
          </a:prstGeom>
          <a:noFill/>
          <a:ln w="28575">
            <a:solidFill>
              <a:schemeClr val="tx1"/>
            </a:solidFill>
            <a:round/>
            <a:headEnd/>
            <a:tailEnd type="triangle" w="med" len="med"/>
          </a:ln>
        </p:spPr>
        <p:txBody>
          <a:bodyPr wrap="none" anchor="ctr"/>
          <a:lstStyle/>
          <a:p>
            <a:endParaRPr lang="en-CA"/>
          </a:p>
        </p:txBody>
      </p:sp>
      <p:sp>
        <p:nvSpPr>
          <p:cNvPr id="3099" name="Line 833"/>
          <p:cNvSpPr>
            <a:spLocks noChangeShapeType="1"/>
          </p:cNvSpPr>
          <p:nvPr/>
        </p:nvSpPr>
        <p:spPr bwMode="auto">
          <a:xfrm>
            <a:off x="2133600" y="4191000"/>
            <a:ext cx="3724275" cy="30163"/>
          </a:xfrm>
          <a:prstGeom prst="line">
            <a:avLst/>
          </a:prstGeom>
          <a:noFill/>
          <a:ln w="28575">
            <a:solidFill>
              <a:schemeClr val="tx1"/>
            </a:solidFill>
            <a:round/>
            <a:headEnd/>
            <a:tailEnd type="triangle" w="med" len="med"/>
          </a:ln>
        </p:spPr>
        <p:txBody>
          <a:bodyPr wrap="none" anchor="ctr"/>
          <a:lstStyle/>
          <a:p>
            <a:endParaRPr lang="en-CA"/>
          </a:p>
        </p:txBody>
      </p:sp>
      <p:sp>
        <p:nvSpPr>
          <p:cNvPr id="3100" name="Line 834"/>
          <p:cNvSpPr>
            <a:spLocks noChangeShapeType="1"/>
          </p:cNvSpPr>
          <p:nvPr/>
        </p:nvSpPr>
        <p:spPr bwMode="auto">
          <a:xfrm flipH="1">
            <a:off x="7183438" y="3705225"/>
            <a:ext cx="830262" cy="0"/>
          </a:xfrm>
          <a:prstGeom prst="line">
            <a:avLst/>
          </a:prstGeom>
          <a:noFill/>
          <a:ln w="28575">
            <a:solidFill>
              <a:schemeClr val="tx1"/>
            </a:solidFill>
            <a:round/>
            <a:headEnd type="triangle" w="med" len="med"/>
            <a:tailEnd/>
          </a:ln>
        </p:spPr>
        <p:txBody>
          <a:bodyPr wrap="none" anchor="ctr"/>
          <a:lstStyle/>
          <a:p>
            <a:endParaRPr lang="en-CA"/>
          </a:p>
        </p:txBody>
      </p:sp>
      <p:sp>
        <p:nvSpPr>
          <p:cNvPr id="3101" name="Line 835"/>
          <p:cNvSpPr>
            <a:spLocks noChangeShapeType="1"/>
          </p:cNvSpPr>
          <p:nvPr/>
        </p:nvSpPr>
        <p:spPr bwMode="auto">
          <a:xfrm flipH="1">
            <a:off x="6764338" y="4475163"/>
            <a:ext cx="879475" cy="0"/>
          </a:xfrm>
          <a:prstGeom prst="line">
            <a:avLst/>
          </a:prstGeom>
          <a:noFill/>
          <a:ln w="28575">
            <a:solidFill>
              <a:schemeClr val="tx1"/>
            </a:solidFill>
            <a:round/>
            <a:headEnd type="triangle" w="med" len="med"/>
            <a:tailEnd/>
          </a:ln>
        </p:spPr>
        <p:txBody>
          <a:bodyPr wrap="none" anchor="ctr"/>
          <a:lstStyle/>
          <a:p>
            <a:endParaRPr lang="en-CA"/>
          </a:p>
        </p:txBody>
      </p:sp>
      <p:sp>
        <p:nvSpPr>
          <p:cNvPr id="3102" name="Line 836"/>
          <p:cNvSpPr>
            <a:spLocks noChangeShapeType="1"/>
          </p:cNvSpPr>
          <p:nvPr/>
        </p:nvSpPr>
        <p:spPr bwMode="auto">
          <a:xfrm flipH="1">
            <a:off x="6753225" y="2921000"/>
            <a:ext cx="879475" cy="0"/>
          </a:xfrm>
          <a:prstGeom prst="line">
            <a:avLst/>
          </a:prstGeom>
          <a:noFill/>
          <a:ln w="28575">
            <a:solidFill>
              <a:schemeClr val="tx1"/>
            </a:solidFill>
            <a:round/>
            <a:headEnd type="triangle" w="med" len="med"/>
            <a:tailEnd/>
          </a:ln>
        </p:spPr>
        <p:txBody>
          <a:bodyPr wrap="none" anchor="ctr"/>
          <a:lstStyle/>
          <a:p>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chaire</Template>
  <TotalTime>4440</TotalTime>
  <Words>2358</Words>
  <Application>Microsoft Office PowerPoint</Application>
  <PresentationFormat>On-screen Show (4:3)</PresentationFormat>
  <Paragraphs>493</Paragraphs>
  <Slides>34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Orbit</vt:lpstr>
      <vt:lpstr>Clip</vt:lpstr>
      <vt:lpstr>Integrating GIS and BI: a Powerful Way to Unlock Geospatial Data for Decision-Making</vt:lpstr>
      <vt:lpstr>Origins</vt:lpstr>
      <vt:lpstr>Barriers to make analysis with transactional systems</vt:lpstr>
      <vt:lpstr>Analytical approach vs transactional approach</vt:lpstr>
      <vt:lpstr>BI Market</vt:lpstr>
      <vt:lpstr>Today’s Level of Integration</vt:lpstr>
      <vt:lpstr>Historical Epochs</vt:lpstr>
      <vt:lpstr>Analytical System Architectures (ex. standard data warehouse)</vt:lpstr>
      <vt:lpstr>Analytical System Architectures (ex. without data warehouse)</vt:lpstr>
      <vt:lpstr>Datacube Concepts</vt:lpstr>
      <vt:lpstr>Datacube Concepts</vt:lpstr>
      <vt:lpstr>Datacube Concepts</vt:lpstr>
      <vt:lpstr>Datacube Concepts</vt:lpstr>
      <vt:lpstr>Spatial Datacube Concepts</vt:lpstr>
      <vt:lpstr>Spatial Datacube Concepts</vt:lpstr>
      <vt:lpstr>Spatial Datacube and SOLAP</vt:lpstr>
      <vt:lpstr>Characteristics of SOLAP</vt:lpstr>
      <vt:lpstr>Slide 18</vt:lpstr>
      <vt:lpstr>The Power of SOLAP Lies on its Capability to Support Fast and Easy Interactive Exploration of Spatial Data</vt:lpstr>
      <vt:lpstr>Slide 20</vt:lpstr>
      <vt:lpstr>A Natural Evolution</vt:lpstr>
      <vt:lpstr>Functionalities: Spatial datacube structure</vt:lpstr>
      <vt:lpstr>Functionalities: Interactive Exploration supporting the true spirit of data drilling</vt:lpstr>
      <vt:lpstr>Functionalities: Interactive Exploration Pivot on map</vt:lpstr>
      <vt:lpstr>Functionalities: Exploration-Oriented Visualization and advanced maps</vt:lpstr>
      <vt:lpstr>Functionalities: Exploration-oriented Visualization and synchronized displays</vt:lpstr>
      <vt:lpstr>Functionalities: Exploration-oriented Visualization and intelligent automatic mapping</vt:lpstr>
      <vt:lpstr>Example of Measured Benefits in a Project for Transport Quebec M.J.Proulx, Intelli3 (2009)</vt:lpstr>
      <vt:lpstr>Approaches to Develop SOLAP Applications</vt:lpstr>
      <vt:lpstr>Off-the-Shelf Integrated SOLAP </vt:lpstr>
      <vt:lpstr>Video of an Example of SOLAP</vt:lpstr>
      <vt:lpstr>Videos</vt:lpstr>
      <vt:lpstr>Conclusion</vt:lpstr>
      <vt:lpstr>Slide 34</vt:lpstr>
    </vt:vector>
  </TitlesOfParts>
  <Company>Sciences géomatiques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Marie-Josée Proulx</dc:creator>
  <cp:lastModifiedBy>Yvan</cp:lastModifiedBy>
  <cp:revision>286</cp:revision>
  <dcterms:created xsi:type="dcterms:W3CDTF">2006-09-25T16:40:10Z</dcterms:created>
  <dcterms:modified xsi:type="dcterms:W3CDTF">2011-05-27T00:52:22Z</dcterms:modified>
</cp:coreProperties>
</file>