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349"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25" r:id="rId17"/>
    <p:sldId id="351" r:id="rId18"/>
    <p:sldId id="322" r:id="rId19"/>
    <p:sldId id="292" r:id="rId20"/>
    <p:sldId id="357" r:id="rId21"/>
    <p:sldId id="330" r:id="rId22"/>
    <p:sldId id="338" r:id="rId23"/>
    <p:sldId id="339" r:id="rId24"/>
    <p:sldId id="354" r:id="rId25"/>
    <p:sldId id="358" r:id="rId26"/>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907"/>
    <a:srgbClr val="A77D05"/>
    <a:srgbClr val="D7C803"/>
    <a:srgbClr val="DAA600"/>
    <a:srgbClr val="FFD347"/>
    <a:srgbClr val="F0F2A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80" d="100"/>
          <a:sy n="80" d="100"/>
        </p:scale>
        <p:origin x="-172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style val="27"/>
  <c:chart>
    <c:plotArea>
      <c:layout/>
      <c:lineChart>
        <c:grouping val="standard"/>
        <c:ser>
          <c:idx val="0"/>
          <c:order val="0"/>
          <c:tx>
            <c:strRef>
              <c:f>Sheet1!$B$1</c:f>
              <c:strCache>
                <c:ptCount val="1"/>
                <c:pt idx="0">
                  <c:v>Number of users</c:v>
                </c:pt>
              </c:strCache>
            </c:strRef>
          </c:tx>
          <c:marker>
            <c:symbol val="none"/>
          </c:marker>
          <c:cat>
            <c:strRef>
              <c:f>Sheet1!$A$2:$A$6</c:f>
              <c:strCache>
                <c:ptCount val="5"/>
                <c:pt idx="0">
                  <c:v>1970s</c:v>
                </c:pt>
                <c:pt idx="1">
                  <c:v>1980s</c:v>
                </c:pt>
                <c:pt idx="2">
                  <c:v>1990s</c:v>
                </c:pt>
                <c:pt idx="3">
                  <c:v>2000s</c:v>
                </c:pt>
                <c:pt idx="4">
                  <c:v>2010s</c:v>
                </c:pt>
              </c:strCache>
            </c:strRef>
          </c:cat>
          <c:val>
            <c:numRef>
              <c:f>Sheet1!$B$2:$B$6</c:f>
              <c:numCache>
                <c:formatCode>General</c:formatCode>
                <c:ptCount val="5"/>
                <c:pt idx="0">
                  <c:v>1</c:v>
                </c:pt>
                <c:pt idx="1">
                  <c:v>5</c:v>
                </c:pt>
                <c:pt idx="2">
                  <c:v>25</c:v>
                </c:pt>
                <c:pt idx="3">
                  <c:v>100</c:v>
                </c:pt>
                <c:pt idx="4">
                  <c:v>250</c:v>
                </c:pt>
              </c:numCache>
            </c:numRef>
          </c:val>
        </c:ser>
        <c:ser>
          <c:idx val="1"/>
          <c:order val="1"/>
          <c:tx>
            <c:strRef>
              <c:f>Sheet1!$C$1</c:f>
              <c:strCache>
                <c:ptCount val="1"/>
                <c:pt idx="0">
                  <c:v>Number of incidents, accidents, legal actions, regulations</c:v>
                </c:pt>
              </c:strCache>
            </c:strRef>
          </c:tx>
          <c:spPr>
            <a:ln w="57150"/>
          </c:spPr>
          <c:marker>
            <c:symbol val="none"/>
          </c:marker>
          <c:cat>
            <c:strRef>
              <c:f>Sheet1!$A$2:$A$6</c:f>
              <c:strCache>
                <c:ptCount val="5"/>
                <c:pt idx="0">
                  <c:v>1970s</c:v>
                </c:pt>
                <c:pt idx="1">
                  <c:v>1980s</c:v>
                </c:pt>
                <c:pt idx="2">
                  <c:v>1990s</c:v>
                </c:pt>
                <c:pt idx="3">
                  <c:v>2000s</c:v>
                </c:pt>
                <c:pt idx="4">
                  <c:v>2010s</c:v>
                </c:pt>
              </c:strCache>
            </c:strRef>
          </c:cat>
          <c:val>
            <c:numRef>
              <c:f>Sheet1!$C$2:$C$6</c:f>
              <c:numCache>
                <c:formatCode>General</c:formatCode>
                <c:ptCount val="5"/>
                <c:pt idx="0">
                  <c:v>1</c:v>
                </c:pt>
                <c:pt idx="1">
                  <c:v>2</c:v>
                </c:pt>
                <c:pt idx="2">
                  <c:v>5</c:v>
                </c:pt>
                <c:pt idx="3">
                  <c:v>15</c:v>
                </c:pt>
                <c:pt idx="4">
                  <c:v>50</c:v>
                </c:pt>
              </c:numCache>
            </c:numRef>
          </c:val>
        </c:ser>
        <c:marker val="1"/>
        <c:axId val="63387904"/>
        <c:axId val="63406080"/>
      </c:lineChart>
      <c:catAx>
        <c:axId val="63387904"/>
        <c:scaling>
          <c:orientation val="minMax"/>
        </c:scaling>
        <c:axPos val="b"/>
        <c:tickLblPos val="nextTo"/>
        <c:crossAx val="63406080"/>
        <c:crosses val="autoZero"/>
        <c:auto val="1"/>
        <c:lblAlgn val="ctr"/>
        <c:lblOffset val="100"/>
      </c:catAx>
      <c:valAx>
        <c:axId val="63406080"/>
        <c:scaling>
          <c:orientation val="minMax"/>
        </c:scaling>
        <c:axPos val="l"/>
        <c:majorGridlines/>
        <c:numFmt formatCode="General" sourceLinked="1"/>
        <c:tickLblPos val="nextTo"/>
        <c:crossAx val="63387904"/>
        <c:crosses val="autoZero"/>
        <c:crossBetween val="between"/>
      </c:valAx>
    </c:plotArea>
    <c:legend>
      <c:legendPos val="r"/>
      <c:layout>
        <c:manualLayout>
          <c:xMode val="edge"/>
          <c:yMode val="edge"/>
          <c:x val="0.668274966545641"/>
          <c:y val="6.0827791567667086E-2"/>
          <c:w val="0.28291180225521756"/>
          <c:h val="0.70976870078740151"/>
        </c:manualLayout>
      </c:layout>
    </c:legend>
    <c:plotVisOnly val="1"/>
  </c:chart>
  <c:spPr>
    <a:ln>
      <a:no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fr-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cs typeface="+mn-cs"/>
              </a:defRPr>
            </a:lvl1pPr>
          </a:lstStyle>
          <a:p>
            <a:pPr>
              <a:defRPr/>
            </a:pPr>
            <a:fld id="{F90A2053-3F93-40B6-841E-8602E0576561}" type="datetimeFigureOut">
              <a:rPr lang="fr-FR"/>
              <a:pPr>
                <a:defRPr/>
              </a:pPr>
              <a:t>26/05/2011</a:t>
            </a:fld>
            <a:endParaRPr lang="fr-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fr-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cs typeface="+mn-cs"/>
              </a:defRPr>
            </a:lvl1pPr>
          </a:lstStyle>
          <a:p>
            <a:pPr>
              <a:defRPr/>
            </a:pPr>
            <a:fld id="{F5FCC2C1-D744-4383-AF8D-64D259C56774}" type="slidenum">
              <a:rPr lang="fr-CA"/>
              <a:pPr>
                <a:defRPr/>
              </a:pPr>
              <a:t>‹#›</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fr-CA"/>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fr-CA"/>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fr-CA"/>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9708DBF6-F0DD-4F86-828C-0BA60DC33DE1}"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rot="10800000" flipH="1" flipV="1">
            <a:off x="0" y="3908425"/>
            <a:ext cx="2943225" cy="2949575"/>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folHlink"/>
              </a:gs>
              <a:gs pos="50000">
                <a:schemeClr val="bg1"/>
              </a:gs>
              <a:gs pos="100000">
                <a:schemeClr val="folHlink"/>
              </a:gs>
            </a:gsLst>
            <a:lin ang="18900000" scaled="1"/>
          </a:gradFill>
          <a:ln w="9525">
            <a:noFill/>
            <a:round/>
            <a:headEnd/>
            <a:tailEnd/>
          </a:ln>
        </p:spPr>
        <p:txBody>
          <a:bodyPr/>
          <a:lstStyle/>
          <a:p>
            <a:pPr eaLnBrk="0" hangingPunct="0">
              <a:defRPr/>
            </a:pPr>
            <a:endParaRPr lang="fr-CA">
              <a:cs typeface="+mn-cs"/>
            </a:endParaRPr>
          </a:p>
        </p:txBody>
      </p:sp>
      <p:sp>
        <p:nvSpPr>
          <p:cNvPr id="5" name="Freeform 3"/>
          <p:cNvSpPr>
            <a:spLocks/>
          </p:cNvSpPr>
          <p:nvPr/>
        </p:nvSpPr>
        <p:spPr bwMode="hidden">
          <a:xfrm rot="10800000">
            <a:off x="6200775" y="0"/>
            <a:ext cx="2943225" cy="2949575"/>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folHlink"/>
              </a:gs>
              <a:gs pos="50000">
                <a:schemeClr val="bg1"/>
              </a:gs>
              <a:gs pos="100000">
                <a:schemeClr val="folHlink"/>
              </a:gs>
            </a:gsLst>
            <a:lin ang="18900000" scaled="1"/>
          </a:gradFill>
          <a:ln w="9525">
            <a:noFill/>
            <a:round/>
            <a:headEnd/>
            <a:tailEnd/>
          </a:ln>
        </p:spPr>
        <p:txBody>
          <a:bodyPr/>
          <a:lstStyle/>
          <a:p>
            <a:pPr eaLnBrk="0" hangingPunct="0">
              <a:defRPr/>
            </a:pPr>
            <a:endParaRPr lang="fr-CA">
              <a:cs typeface="+mn-cs"/>
            </a:endParaRPr>
          </a:p>
        </p:txBody>
      </p:sp>
      <p:pic>
        <p:nvPicPr>
          <p:cNvPr id="6" name="Picture 8" descr="LogoUlaval_Transp"/>
          <p:cNvPicPr>
            <a:picLocks noChangeAspect="1" noChangeArrowheads="1"/>
          </p:cNvPicPr>
          <p:nvPr/>
        </p:nvPicPr>
        <p:blipFill>
          <a:blip r:embed="rId2" cstate="print"/>
          <a:srcRect/>
          <a:stretch>
            <a:fillRect/>
          </a:stretch>
        </p:blipFill>
        <p:spPr bwMode="auto">
          <a:xfrm>
            <a:off x="66675" y="6194425"/>
            <a:ext cx="1538288" cy="635000"/>
          </a:xfrm>
          <a:prstGeom prst="rect">
            <a:avLst/>
          </a:prstGeom>
          <a:noFill/>
          <a:ln w="9525">
            <a:noFill/>
            <a:miter lim="800000"/>
            <a:headEnd/>
            <a:tailEnd/>
          </a:ln>
        </p:spPr>
      </p:pic>
      <p:pic>
        <p:nvPicPr>
          <p:cNvPr id="7" name="Picture 9" descr="Logo_Gros_transp"/>
          <p:cNvPicPr>
            <a:picLocks noChangeAspect="1" noChangeArrowheads="1"/>
          </p:cNvPicPr>
          <p:nvPr/>
        </p:nvPicPr>
        <p:blipFill>
          <a:blip r:embed="rId3" cstate="print"/>
          <a:srcRect/>
          <a:stretch>
            <a:fillRect/>
          </a:stretch>
        </p:blipFill>
        <p:spPr bwMode="auto">
          <a:xfrm>
            <a:off x="38100" y="1881188"/>
            <a:ext cx="4011613" cy="3919537"/>
          </a:xfrm>
          <a:prstGeom prst="rect">
            <a:avLst/>
          </a:prstGeom>
          <a:noFill/>
          <a:ln w="9525">
            <a:noFill/>
            <a:miter lim="800000"/>
            <a:headEnd/>
            <a:tailEnd/>
          </a:ln>
        </p:spPr>
      </p:pic>
      <p:sp>
        <p:nvSpPr>
          <p:cNvPr id="6148" name="Rectangle 4"/>
          <p:cNvSpPr>
            <a:spLocks noGrp="1" noChangeArrowheads="1"/>
          </p:cNvSpPr>
          <p:nvPr>
            <p:ph type="ctrTitle" sz="quarter"/>
          </p:nvPr>
        </p:nvSpPr>
        <p:spPr>
          <a:xfrm>
            <a:off x="3632200" y="995363"/>
            <a:ext cx="4741863" cy="2470150"/>
          </a:xfrm>
        </p:spPr>
        <p:txBody>
          <a:bodyPr/>
          <a:lstStyle>
            <a:lvl1pPr>
              <a:defRPr sz="4000"/>
            </a:lvl1pPr>
          </a:lstStyle>
          <a:p>
            <a:r>
              <a:rPr lang="en-US"/>
              <a:t>Click to edit Master title style</a:t>
            </a:r>
          </a:p>
        </p:txBody>
      </p:sp>
      <p:sp>
        <p:nvSpPr>
          <p:cNvPr id="6149" name="Rectangle 5"/>
          <p:cNvSpPr>
            <a:spLocks noGrp="1" noChangeArrowheads="1"/>
          </p:cNvSpPr>
          <p:nvPr>
            <p:ph type="subTitle" sz="quarter" idx="1"/>
          </p:nvPr>
        </p:nvSpPr>
        <p:spPr>
          <a:xfrm>
            <a:off x="3624263" y="3684588"/>
            <a:ext cx="4859337" cy="1752600"/>
          </a:xfrm>
        </p:spPr>
        <p:txBody>
          <a:bodyPr/>
          <a:lstStyle>
            <a:lvl1pPr marL="0" indent="0" algn="ctr">
              <a:buFont typeface="Wingdings" pitchFamily="2" charset="2"/>
              <a:buNone/>
              <a:defRPr sz="2000"/>
            </a:lvl1pPr>
          </a:lstStyle>
          <a:p>
            <a:r>
              <a:rPr lang="en-US"/>
              <a:t>Click to edit Master subtitle style</a:t>
            </a:r>
          </a:p>
        </p:txBody>
      </p:sp>
      <p:sp>
        <p:nvSpPr>
          <p:cNvPr id="8" name="Rectangle 6"/>
          <p:cNvSpPr>
            <a:spLocks noGrp="1" noChangeArrowheads="1"/>
          </p:cNvSpPr>
          <p:nvPr>
            <p:ph type="ftr" sz="quarter" idx="10"/>
          </p:nvPr>
        </p:nvSpPr>
        <p:spPr/>
        <p:txBody>
          <a:bodyPr/>
          <a:lstStyle>
            <a:lvl1pPr>
              <a:defRPr/>
            </a:lvl1pPr>
          </a:lstStyle>
          <a:p>
            <a:pPr>
              <a:defRPr/>
            </a:pPr>
            <a:endParaRPr lang="en-US"/>
          </a:p>
        </p:txBody>
      </p:sp>
      <p:sp>
        <p:nvSpPr>
          <p:cNvPr id="9" name="Rectangle 7"/>
          <p:cNvSpPr>
            <a:spLocks noGrp="1" noChangeArrowheads="1"/>
          </p:cNvSpPr>
          <p:nvPr>
            <p:ph type="sldNum" sz="quarter" idx="11"/>
          </p:nvPr>
        </p:nvSpPr>
        <p:spPr/>
        <p:txBody>
          <a:bodyPr/>
          <a:lstStyle>
            <a:lvl1pPr>
              <a:defRPr/>
            </a:lvl1pPr>
          </a:lstStyle>
          <a:p>
            <a:pPr>
              <a:defRPr/>
            </a:pPr>
            <a:fld id="{F2EE07FC-0C50-429E-BB70-6526D3C2522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CEEBB-888E-4EF7-AA5D-E6D05C695DC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5354B-48D1-45AE-855A-EE5F6FA488D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4714875" y="3000375"/>
            <a:ext cx="4429125" cy="3857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lstStyle/>
          <a:p>
            <a:pPr eaLnBrk="0" hangingPunct="0">
              <a:defRPr/>
            </a:pPr>
            <a:endParaRPr lang="fr-CA">
              <a:cs typeface="+mn-cs"/>
            </a:endParaRPr>
          </a:p>
        </p:txBody>
      </p:sp>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EEB96-EA07-4455-AF3E-E7C0E1DBE9C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458913"/>
            <a:ext cx="4038600" cy="467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458913"/>
            <a:ext cx="4038600" cy="467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20B15-8744-4196-86A9-4962C12502B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114608-EE1B-4053-A88B-B05D4A47EAE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4714875" y="3000375"/>
            <a:ext cx="4429125" cy="3857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lstStyle/>
          <a:p>
            <a:pPr eaLnBrk="0" hangingPunct="0">
              <a:defRPr/>
            </a:pPr>
            <a:endParaRPr lang="fr-CA">
              <a:cs typeface="+mn-cs"/>
            </a:endParaRPr>
          </a:p>
        </p:txBody>
      </p:sp>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75A086-20E7-4EE0-B3D1-9E8202A8DCF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D8C22-F0F0-4E4D-89AA-DE799247855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73D2E-F7F8-456C-9B8F-683BF6F761E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0588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458913"/>
            <a:ext cx="8229600" cy="4672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cs typeface="+mn-cs"/>
              </a:defRPr>
            </a:lvl1pPr>
          </a:lstStyle>
          <a:p>
            <a:pPr>
              <a:defRPr/>
            </a:pPr>
            <a:fld id="{58E08B90-9BDD-43AA-8345-8830F041624F}" type="slidenum">
              <a:rPr lang="en-US"/>
              <a:pPr>
                <a:defRPr/>
              </a:pPr>
              <a:t>‹#›</a:t>
            </a:fld>
            <a:endParaRPr lang="en-US"/>
          </a:p>
        </p:txBody>
      </p:sp>
      <p:sp>
        <p:nvSpPr>
          <p:cNvPr id="5127" name="Freeform 7"/>
          <p:cNvSpPr>
            <a:spLocks/>
          </p:cNvSpPr>
          <p:nvPr/>
        </p:nvSpPr>
        <p:spPr bwMode="hidden">
          <a:xfrm>
            <a:off x="4932363" y="3213100"/>
            <a:ext cx="4211637" cy="3644900"/>
          </a:xfrm>
          <a:custGeom>
            <a:avLst/>
            <a:gdLst/>
            <a:ahLst/>
            <a:cxnLst>
              <a:cxn ang="0">
                <a:pos x="1854" y="1918"/>
              </a:cxn>
              <a:cxn ang="0">
                <a:pos x="0" y="1918"/>
              </a:cxn>
              <a:cxn ang="0">
                <a:pos x="1854" y="0"/>
              </a:cxn>
              <a:cxn ang="0">
                <a:pos x="1854" y="1918"/>
              </a:cxn>
              <a:cxn ang="0">
                <a:pos x="1854" y="1918"/>
              </a:cxn>
            </a:cxnLst>
            <a:rect l="0" t="0" r="r" b="b"/>
            <a:pathLst>
              <a:path w="1854" h="1918">
                <a:moveTo>
                  <a:pt x="1854" y="1918"/>
                </a:moveTo>
                <a:lnTo>
                  <a:pt x="0" y="1918"/>
                </a:lnTo>
                <a:lnTo>
                  <a:pt x="1854" y="0"/>
                </a:lnTo>
                <a:lnTo>
                  <a:pt x="1854" y="1918"/>
                </a:lnTo>
                <a:lnTo>
                  <a:pt x="1854" y="1918"/>
                </a:lnTo>
                <a:close/>
              </a:path>
            </a:pathLst>
          </a:custGeom>
          <a:gradFill rotWithShape="0">
            <a:gsLst>
              <a:gs pos="0">
                <a:srgbClr val="B08200"/>
              </a:gs>
              <a:gs pos="50000">
                <a:schemeClr val="bg1"/>
              </a:gs>
              <a:gs pos="100000">
                <a:srgbClr val="B08200"/>
              </a:gs>
            </a:gsLst>
            <a:lin ang="2700000" scaled="1"/>
          </a:gradFill>
          <a:ln w="9525">
            <a:noFill/>
            <a:round/>
            <a:headEnd/>
            <a:tailEnd/>
          </a:ln>
        </p:spPr>
        <p:txBody>
          <a:bodyPr/>
          <a:lstStyle/>
          <a:p>
            <a:pPr eaLnBrk="0" hangingPunct="0">
              <a:defRPr/>
            </a:pPr>
            <a:endParaRPr lang="fr-CA">
              <a:cs typeface="+mn-cs"/>
            </a:endParaRPr>
          </a:p>
        </p:txBody>
      </p:sp>
      <p:pic>
        <p:nvPicPr>
          <p:cNvPr id="1032" name="Picture 8" descr="Logo_Petit_Transp"/>
          <p:cNvPicPr>
            <a:picLocks noChangeAspect="1" noChangeArrowheads="1"/>
          </p:cNvPicPr>
          <p:nvPr/>
        </p:nvPicPr>
        <p:blipFill>
          <a:blip r:embed="rId13" cstate="print"/>
          <a:srcRect/>
          <a:stretch>
            <a:fillRect/>
          </a:stretch>
        </p:blipFill>
        <p:spPr bwMode="auto">
          <a:xfrm>
            <a:off x="7192963" y="4989513"/>
            <a:ext cx="1776412" cy="173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2" r:id="rId1"/>
    <p:sldLayoutId id="2147483673" r:id="rId2"/>
    <p:sldLayoutId id="2147483664" r:id="rId3"/>
    <p:sldLayoutId id="2147483665" r:id="rId4"/>
    <p:sldLayoutId id="2147483666" r:id="rId5"/>
    <p:sldLayoutId id="2147483674"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rtl="0" eaLnBrk="0" fontAlgn="base" hangingPunct="0">
        <a:spcBef>
          <a:spcPct val="0"/>
        </a:spcBef>
        <a:spcAft>
          <a:spcPct val="0"/>
        </a:spcAft>
        <a:defRPr sz="3600">
          <a:solidFill>
            <a:srgbClr val="FFCC00"/>
          </a:solidFill>
          <a:latin typeface="+mj-lt"/>
          <a:ea typeface="+mj-ea"/>
          <a:cs typeface="+mj-cs"/>
        </a:defRPr>
      </a:lvl1pPr>
      <a:lvl2pPr algn="ctr" rtl="0" eaLnBrk="0" fontAlgn="base" hangingPunct="0">
        <a:spcBef>
          <a:spcPct val="0"/>
        </a:spcBef>
        <a:spcAft>
          <a:spcPct val="0"/>
        </a:spcAft>
        <a:defRPr sz="3600">
          <a:solidFill>
            <a:srgbClr val="FFCC00"/>
          </a:solidFill>
          <a:latin typeface="Tahoma" pitchFamily="34" charset="0"/>
          <a:cs typeface="Tahoma" pitchFamily="34" charset="0"/>
        </a:defRPr>
      </a:lvl2pPr>
      <a:lvl3pPr algn="ctr" rtl="0" eaLnBrk="0" fontAlgn="base" hangingPunct="0">
        <a:spcBef>
          <a:spcPct val="0"/>
        </a:spcBef>
        <a:spcAft>
          <a:spcPct val="0"/>
        </a:spcAft>
        <a:defRPr sz="3600">
          <a:solidFill>
            <a:srgbClr val="FFCC00"/>
          </a:solidFill>
          <a:latin typeface="Tahoma" pitchFamily="34" charset="0"/>
          <a:cs typeface="Tahoma" pitchFamily="34" charset="0"/>
        </a:defRPr>
      </a:lvl3pPr>
      <a:lvl4pPr algn="ctr" rtl="0" eaLnBrk="0" fontAlgn="base" hangingPunct="0">
        <a:spcBef>
          <a:spcPct val="0"/>
        </a:spcBef>
        <a:spcAft>
          <a:spcPct val="0"/>
        </a:spcAft>
        <a:defRPr sz="3600">
          <a:solidFill>
            <a:srgbClr val="FFCC00"/>
          </a:solidFill>
          <a:latin typeface="Tahoma" pitchFamily="34" charset="0"/>
          <a:cs typeface="Tahoma" pitchFamily="34" charset="0"/>
        </a:defRPr>
      </a:lvl4pPr>
      <a:lvl5pPr algn="ctr" rtl="0" eaLnBrk="0" fontAlgn="base" hangingPunct="0">
        <a:spcBef>
          <a:spcPct val="0"/>
        </a:spcBef>
        <a:spcAft>
          <a:spcPct val="0"/>
        </a:spcAft>
        <a:defRPr sz="3600">
          <a:solidFill>
            <a:srgbClr val="FFCC00"/>
          </a:solidFill>
          <a:latin typeface="Tahoma" pitchFamily="34" charset="0"/>
          <a:cs typeface="Tahoma" pitchFamily="34" charset="0"/>
        </a:defRPr>
      </a:lvl5pPr>
      <a:lvl6pPr marL="457200" algn="ctr" rtl="0" fontAlgn="base">
        <a:spcBef>
          <a:spcPct val="0"/>
        </a:spcBef>
        <a:spcAft>
          <a:spcPct val="0"/>
        </a:spcAft>
        <a:defRPr sz="3600">
          <a:solidFill>
            <a:srgbClr val="FFCC00"/>
          </a:solidFill>
          <a:latin typeface="Tahoma" pitchFamily="34" charset="0"/>
          <a:cs typeface="Tahoma" pitchFamily="34" charset="0"/>
        </a:defRPr>
      </a:lvl6pPr>
      <a:lvl7pPr marL="914400" algn="ctr" rtl="0" fontAlgn="base">
        <a:spcBef>
          <a:spcPct val="0"/>
        </a:spcBef>
        <a:spcAft>
          <a:spcPct val="0"/>
        </a:spcAft>
        <a:defRPr sz="3600">
          <a:solidFill>
            <a:srgbClr val="FFCC00"/>
          </a:solidFill>
          <a:latin typeface="Tahoma" pitchFamily="34" charset="0"/>
          <a:cs typeface="Tahoma" pitchFamily="34" charset="0"/>
        </a:defRPr>
      </a:lvl7pPr>
      <a:lvl8pPr marL="1371600" algn="ctr" rtl="0" fontAlgn="base">
        <a:spcBef>
          <a:spcPct val="0"/>
        </a:spcBef>
        <a:spcAft>
          <a:spcPct val="0"/>
        </a:spcAft>
        <a:defRPr sz="3600">
          <a:solidFill>
            <a:srgbClr val="FFCC00"/>
          </a:solidFill>
          <a:latin typeface="Tahoma" pitchFamily="34" charset="0"/>
          <a:cs typeface="Tahoma" pitchFamily="34" charset="0"/>
        </a:defRPr>
      </a:lvl8pPr>
      <a:lvl9pPr marL="1828800" algn="ctr" rtl="0" fontAlgn="base">
        <a:spcBef>
          <a:spcPct val="0"/>
        </a:spcBef>
        <a:spcAft>
          <a:spcPct val="0"/>
        </a:spcAft>
        <a:defRPr sz="3600">
          <a:solidFill>
            <a:srgbClr val="FFCC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Blip>
          <a:blip r:embed="rId14"/>
        </a:buBlip>
        <a:defRPr sz="28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Blip>
          <a:blip r:embed="rId14"/>
        </a:buBlip>
        <a:defRPr sz="24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Blip>
          <a:blip r:embed="rId14"/>
        </a:buBlip>
        <a:defRPr sz="20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infc.gc.ca/" TargetMode="External"/><Relationship Id="rId18" Type="http://schemas.openxmlformats.org/officeDocument/2006/relationships/image" Target="../media/image29.png"/><Relationship Id="rId3" Type="http://schemas.openxmlformats.org/officeDocument/2006/relationships/hyperlink" Target="http://www.mtq.gouv.qc.ca/" TargetMode="External"/><Relationship Id="rId21" Type="http://schemas.openxmlformats.org/officeDocument/2006/relationships/hyperlink" Target="http://www.privcom.gc.ca/" TargetMode="External"/><Relationship Id="rId7" Type="http://schemas.openxmlformats.org/officeDocument/2006/relationships/hyperlink" Target="http://www.groupetrifide.com/" TargetMode="External"/><Relationship Id="rId12" Type="http://schemas.openxmlformats.org/officeDocument/2006/relationships/image" Target="../media/image26.png"/><Relationship Id="rId17" Type="http://schemas.openxmlformats.org/officeDocument/2006/relationships/hyperlink" Target="http://www.cits.rncan.gc.ca/" TargetMode="External"/><Relationship Id="rId2" Type="http://schemas.openxmlformats.org/officeDocument/2006/relationships/hyperlink" Target="http://dataquality.scg.ulaval.ca/" TargetMode="External"/><Relationship Id="rId16" Type="http://schemas.openxmlformats.org/officeDocument/2006/relationships/image" Target="../media/image28.jpe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www.eurogeographics.org/" TargetMode="External"/><Relationship Id="rId5" Type="http://schemas.openxmlformats.org/officeDocument/2006/relationships/hyperlink" Target="http://www.cgdi.ca/" TargetMode="External"/><Relationship Id="rId15" Type="http://schemas.openxmlformats.org/officeDocument/2006/relationships/hyperlink" Target="http://www.icao.int/index.html" TargetMode="External"/><Relationship Id="rId10" Type="http://schemas.openxmlformats.org/officeDocument/2006/relationships/image" Target="../media/image25.png"/><Relationship Id="rId19" Type="http://schemas.openxmlformats.org/officeDocument/2006/relationships/hyperlink" Target="http://www.tc.gc.ca/" TargetMode="External"/><Relationship Id="rId4" Type="http://schemas.openxmlformats.org/officeDocument/2006/relationships/image" Target="../media/image22.png"/><Relationship Id="rId9" Type="http://schemas.openxmlformats.org/officeDocument/2006/relationships/hyperlink" Target="http://www.hydroquebec.com/" TargetMode="External"/><Relationship Id="rId14" Type="http://schemas.openxmlformats.org/officeDocument/2006/relationships/image" Target="../media/image27.png"/><Relationship Id="rId22"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3059113" y="404664"/>
            <a:ext cx="6084887" cy="3384376"/>
          </a:xfrm>
        </p:spPr>
        <p:txBody>
          <a:bodyPr>
            <a:noAutofit/>
          </a:bodyPr>
          <a:lstStyle/>
          <a:p>
            <a:r>
              <a:rPr lang="en-CA" sz="3200" dirty="0" smtClean="0"/>
              <a:t>Spatial Data Quality</a:t>
            </a:r>
            <a:br>
              <a:rPr lang="en-CA" sz="3200" dirty="0" smtClean="0"/>
            </a:br>
            <a:r>
              <a:rPr lang="en-CA" sz="3200" dirty="0" smtClean="0"/>
              <a:t>+ </a:t>
            </a:r>
            <a:br>
              <a:rPr lang="en-CA" sz="3200" dirty="0" smtClean="0"/>
            </a:br>
            <a:r>
              <a:rPr lang="en-CA" sz="3200" dirty="0" smtClean="0"/>
              <a:t>Legal Liability</a:t>
            </a:r>
            <a:br>
              <a:rPr lang="en-CA" sz="3200" dirty="0" smtClean="0"/>
            </a:br>
            <a:r>
              <a:rPr lang="en-CA" sz="3200" dirty="0" smtClean="0"/>
              <a:t> + </a:t>
            </a:r>
            <a:br>
              <a:rPr lang="en-CA" sz="3200" dirty="0" smtClean="0"/>
            </a:br>
            <a:r>
              <a:rPr lang="en-CA" sz="3200" dirty="0" smtClean="0"/>
              <a:t>Risk Management</a:t>
            </a:r>
            <a:br>
              <a:rPr lang="en-CA" sz="3200" dirty="0" smtClean="0"/>
            </a:br>
            <a:r>
              <a:rPr lang="en-CA" sz="3200" dirty="0" smtClean="0"/>
              <a:t>= </a:t>
            </a:r>
            <a:br>
              <a:rPr lang="en-CA" sz="3200" dirty="0" smtClean="0"/>
            </a:br>
            <a:r>
              <a:rPr lang="en-CA" sz="3200" dirty="0" smtClean="0"/>
              <a:t>Evolving Professional Practices</a:t>
            </a:r>
          </a:p>
        </p:txBody>
      </p:sp>
      <p:sp>
        <p:nvSpPr>
          <p:cNvPr id="2051" name="Rectangle 3"/>
          <p:cNvSpPr>
            <a:spLocks noGrp="1" noChangeArrowheads="1"/>
          </p:cNvSpPr>
          <p:nvPr>
            <p:ph type="subTitle" sz="quarter" idx="1"/>
          </p:nvPr>
        </p:nvSpPr>
        <p:spPr>
          <a:xfrm>
            <a:off x="3357563" y="4005064"/>
            <a:ext cx="5500687" cy="1752600"/>
          </a:xfrm>
        </p:spPr>
        <p:txBody>
          <a:bodyPr>
            <a:noAutofit/>
          </a:bodyPr>
          <a:lstStyle/>
          <a:p>
            <a:pPr eaLnBrk="1" hangingPunct="1">
              <a:defRPr/>
            </a:pPr>
            <a:r>
              <a:rPr lang="fr-CA" sz="2400" b="1" dirty="0" smtClean="0">
                <a:effectLst/>
              </a:rPr>
              <a:t>Prof. Yvan Bédard, </a:t>
            </a:r>
            <a:r>
              <a:rPr lang="fr-CA" sz="2400" b="1" dirty="0" err="1" smtClean="0">
                <a:effectLst/>
              </a:rPr>
              <a:t>PhD</a:t>
            </a:r>
            <a:r>
              <a:rPr lang="fr-CA" sz="2400" b="1" dirty="0" smtClean="0">
                <a:effectLst/>
              </a:rPr>
              <a:t>, </a:t>
            </a:r>
            <a:r>
              <a:rPr lang="fr-CA" sz="2400" b="1" dirty="0" err="1" smtClean="0">
                <a:effectLst/>
              </a:rPr>
              <a:t>P.Eng</a:t>
            </a:r>
            <a:r>
              <a:rPr lang="fr-CA" sz="2400" b="1" dirty="0" smtClean="0">
                <a:effectLst/>
              </a:rPr>
              <a:t>.</a:t>
            </a:r>
            <a:endParaRPr lang="fr-CA" sz="2400" b="1" dirty="0">
              <a:effectLst/>
            </a:endParaRPr>
          </a:p>
          <a:p>
            <a:pPr eaLnBrk="1" hangingPunct="1">
              <a:defRPr/>
            </a:pPr>
            <a:endParaRPr lang="fr-CA" b="1" dirty="0" smtClean="0">
              <a:effectLst/>
            </a:endParaRPr>
          </a:p>
          <a:p>
            <a:pPr eaLnBrk="1" hangingPunct="1">
              <a:defRPr/>
            </a:pPr>
            <a:r>
              <a:rPr lang="fr-CA" b="1" dirty="0" smtClean="0">
                <a:effectLst/>
              </a:rPr>
              <a:t>Laval </a:t>
            </a:r>
            <a:r>
              <a:rPr lang="fr-CA" b="1" dirty="0" err="1" smtClean="0">
                <a:effectLst/>
              </a:rPr>
              <a:t>University</a:t>
            </a:r>
            <a:endParaRPr lang="fr-CA" b="1" dirty="0" smtClean="0">
              <a:effectLst/>
            </a:endParaRPr>
          </a:p>
          <a:p>
            <a:pPr eaLnBrk="1" hangingPunct="1">
              <a:defRPr/>
            </a:pPr>
            <a:r>
              <a:rPr lang="fr-CA" b="1" dirty="0" smtClean="0">
                <a:effectLst/>
              </a:rPr>
              <a:t>Centre for </a:t>
            </a:r>
            <a:r>
              <a:rPr lang="fr-CA" b="1" dirty="0" err="1" smtClean="0">
                <a:effectLst/>
              </a:rPr>
              <a:t>Research</a:t>
            </a:r>
            <a:r>
              <a:rPr lang="fr-CA" b="1" dirty="0" smtClean="0">
                <a:effectLst/>
              </a:rPr>
              <a:t> in </a:t>
            </a:r>
            <a:r>
              <a:rPr lang="fr-CA" b="1" dirty="0" err="1" smtClean="0">
                <a:effectLst/>
              </a:rPr>
              <a:t>Geomatics</a:t>
            </a:r>
            <a:endParaRPr lang="fr-CA" b="1" dirty="0" smtClean="0">
              <a:effectLst/>
            </a:endParaRPr>
          </a:p>
          <a:p>
            <a:pPr eaLnBrk="1" hangingPunct="1">
              <a:defRPr/>
            </a:pPr>
            <a:r>
              <a:rPr lang="fr-CA" b="1" dirty="0" err="1" smtClean="0">
                <a:effectLst/>
              </a:rPr>
              <a:t>Quebec</a:t>
            </a:r>
            <a:r>
              <a:rPr lang="fr-CA" b="1" dirty="0" smtClean="0">
                <a:effectLst/>
              </a:rPr>
              <a:t> City, Canada</a:t>
            </a:r>
          </a:p>
          <a:p>
            <a:pPr eaLnBrk="1" hangingPunct="1">
              <a:defRPr/>
            </a:pPr>
            <a:endParaRPr lang="fr-CA" b="1" dirty="0" smtClean="0">
              <a:effectLst/>
            </a:endParaRPr>
          </a:p>
          <a:p>
            <a:pPr eaLnBrk="1" hangingPunct="1">
              <a:defRPr/>
            </a:pPr>
            <a:r>
              <a:rPr lang="fr-CA" b="1" dirty="0" err="1" smtClean="0">
                <a:effectLst/>
              </a:rPr>
              <a:t>FIG</a:t>
            </a:r>
            <a:r>
              <a:rPr lang="fr-CA" b="1" dirty="0" smtClean="0">
                <a:effectLst/>
              </a:rPr>
              <a:t>, Marrakech, May 18-22, 2011</a:t>
            </a:r>
          </a:p>
          <a:p>
            <a:pPr eaLnBrk="1" hangingPunct="1">
              <a:defRPr/>
            </a:pPr>
            <a:endParaRPr lang="fr-CA" b="1" dirty="0" smtClean="0">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1905000"/>
            <a:ext cx="4114800" cy="1524000"/>
          </a:xfrm>
        </p:spPr>
        <p:txBody>
          <a:bodyPr/>
          <a:lstStyle/>
          <a:p>
            <a:pPr eaLnBrk="1" hangingPunct="1"/>
            <a:r>
              <a:rPr lang="fr-FR" sz="2800" smtClean="0">
                <a:solidFill>
                  <a:schemeClr val="tx2"/>
                </a:solidFill>
              </a:rPr>
              <a:t>La foi au GPS transforme une Mercedes en sous-marin</a:t>
            </a:r>
            <a:endParaRPr lang="fr-CA" sz="2800" smtClean="0">
              <a:solidFill>
                <a:schemeClr val="tx2"/>
              </a:solidFill>
            </a:endParaRPr>
          </a:p>
        </p:txBody>
      </p:sp>
      <p:sp>
        <p:nvSpPr>
          <p:cNvPr id="4" name="Content Placeholder 2"/>
          <p:cNvSpPr>
            <a:spLocks noGrp="1"/>
          </p:cNvSpPr>
          <p:nvPr>
            <p:ph idx="1"/>
          </p:nvPr>
        </p:nvSpPr>
        <p:spPr>
          <a:xfrm>
            <a:off x="381000" y="3581400"/>
            <a:ext cx="8229600" cy="2743200"/>
          </a:xfrm>
        </p:spPr>
        <p:txBody>
          <a:bodyPr>
            <a:normAutofit/>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2007</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Angleterre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FR" sz="2000" dirty="0" smtClean="0"/>
              <a:t>En faisant fi de la signalisation routière, une femme a envoyé sa Mercedes dans une rivière en crue. La dame a aveuglement suivi les instructions de son système de navigation. Le courant de la rivière gonflée par des pluies diluviennes a emporté la voiture à 200 mètres en aval avant que la femme puisse s'échapper. </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 </a:t>
            </a:r>
            <a:r>
              <a:rPr lang="fr-FR" sz="2000" dirty="0" smtClean="0">
                <a:solidFill>
                  <a:schemeClr val="tx2"/>
                </a:solidFill>
              </a:rPr>
              <a:t>: </a:t>
            </a:r>
            <a:r>
              <a:rPr lang="fr-FR" sz="2000" dirty="0" smtClean="0"/>
              <a:t>La voiture est une perte totale.</a:t>
            </a:r>
            <a:endParaRPr lang="fr-FR" sz="2000" dirty="0"/>
          </a:p>
        </p:txBody>
      </p:sp>
      <p:pic>
        <p:nvPicPr>
          <p:cNvPr id="26628" name="Picture 2"/>
          <p:cNvPicPr>
            <a:picLocks noChangeAspect="1" noChangeArrowheads="1"/>
          </p:cNvPicPr>
          <p:nvPr/>
        </p:nvPicPr>
        <p:blipFill>
          <a:blip r:embed="rId2" cstate="print"/>
          <a:srcRect/>
          <a:stretch>
            <a:fillRect/>
          </a:stretch>
        </p:blipFill>
        <p:spPr bwMode="auto">
          <a:xfrm>
            <a:off x="4876800" y="1749425"/>
            <a:ext cx="3886200" cy="2484438"/>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11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2438400"/>
            <a:ext cx="4495800" cy="1600200"/>
          </a:xfrm>
        </p:spPr>
        <p:txBody>
          <a:bodyPr/>
          <a:lstStyle/>
          <a:p>
            <a:pPr eaLnBrk="1" hangingPunct="1"/>
            <a:r>
              <a:rPr lang="fr-CA" sz="2800" smtClean="0">
                <a:solidFill>
                  <a:schemeClr val="tx2"/>
                </a:solidFill>
              </a:rPr>
              <a:t>Un chauffeur obéissant aux instructions de son GPS finit sa route perché sur un arbre</a:t>
            </a:r>
          </a:p>
        </p:txBody>
      </p:sp>
      <p:sp>
        <p:nvSpPr>
          <p:cNvPr id="4" name="Content Placeholder 2"/>
          <p:cNvSpPr>
            <a:spLocks noGrp="1"/>
          </p:cNvSpPr>
          <p:nvPr>
            <p:ph idx="1"/>
          </p:nvPr>
        </p:nvSpPr>
        <p:spPr>
          <a:xfrm>
            <a:off x="381000" y="4343400"/>
            <a:ext cx="8229600" cy="1905000"/>
          </a:xfrm>
        </p:spPr>
        <p:txBody>
          <a:bodyPr>
            <a:normAutofit fontScale="70000" lnSpcReduction="20000"/>
          </a:bodyPr>
          <a:lstStyle/>
          <a:p>
            <a:pPr marL="274320" indent="-274320" algn="just" eaLnBrk="1" fontAlgn="auto" hangingPunct="1">
              <a:spcAft>
                <a:spcPts val="0"/>
              </a:spcAft>
              <a:buClr>
                <a:schemeClr val="accent3"/>
              </a:buClr>
              <a:buFont typeface="Wingdings 2"/>
              <a:buChar char=""/>
              <a:defRPr/>
            </a:pPr>
            <a:r>
              <a:rPr lang="fr-CA" sz="2900" dirty="0" smtClean="0">
                <a:solidFill>
                  <a:schemeClr val="tx2"/>
                </a:solidFill>
              </a:rPr>
              <a:t>DATE: </a:t>
            </a:r>
            <a:r>
              <a:rPr lang="fr-CA" sz="2900" dirty="0" smtClean="0"/>
              <a:t>2007</a:t>
            </a:r>
          </a:p>
          <a:p>
            <a:pPr marL="274320" indent="-274320" algn="just" eaLnBrk="1" fontAlgn="auto" hangingPunct="1">
              <a:spcAft>
                <a:spcPts val="0"/>
              </a:spcAft>
              <a:buClr>
                <a:schemeClr val="accent3"/>
              </a:buClr>
              <a:buFont typeface="Wingdings 2"/>
              <a:buChar char=""/>
              <a:defRPr/>
            </a:pPr>
            <a:r>
              <a:rPr lang="fr-CA" sz="2900" dirty="0" smtClean="0">
                <a:solidFill>
                  <a:schemeClr val="tx2"/>
                </a:solidFill>
              </a:rPr>
              <a:t>PLACE: </a:t>
            </a:r>
            <a:r>
              <a:rPr lang="fr-CA" sz="2900" dirty="0" smtClean="0"/>
              <a:t>Suisse</a:t>
            </a:r>
          </a:p>
          <a:p>
            <a:pPr marL="274320" indent="-274320" algn="just" eaLnBrk="1" fontAlgn="auto" hangingPunct="1">
              <a:spcAft>
                <a:spcPts val="0"/>
              </a:spcAft>
              <a:buClr>
                <a:schemeClr val="accent3"/>
              </a:buClr>
              <a:buFont typeface="Wingdings 2"/>
              <a:buChar char=""/>
              <a:defRPr/>
            </a:pPr>
            <a:r>
              <a:rPr lang="fr-CA" sz="2900" dirty="0" smtClean="0">
                <a:solidFill>
                  <a:schemeClr val="tx2"/>
                </a:solidFill>
              </a:rPr>
              <a:t>CAUSE: </a:t>
            </a:r>
            <a:r>
              <a:rPr lang="fr-FR" sz="2900" dirty="0" smtClean="0"/>
              <a:t> Le conducteur a aveuglément suivi les consignes de son système de navigation, en ignorant apparemment, plusieurs signalisations routières interdisant de prendre cette voie.</a:t>
            </a:r>
          </a:p>
          <a:p>
            <a:pPr marL="274320" indent="-274320" algn="just" eaLnBrk="1" fontAlgn="auto" hangingPunct="1">
              <a:spcAft>
                <a:spcPts val="0"/>
              </a:spcAft>
              <a:buClr>
                <a:schemeClr val="accent3"/>
              </a:buClr>
              <a:buFont typeface="Wingdings 2"/>
              <a:buChar char=""/>
              <a:defRPr/>
            </a:pPr>
            <a:r>
              <a:rPr lang="fr-CA" sz="2900" dirty="0" smtClean="0">
                <a:solidFill>
                  <a:schemeClr val="tx2"/>
                </a:solidFill>
              </a:rPr>
              <a:t>CONSÉQUENCES:</a:t>
            </a:r>
            <a:r>
              <a:rPr lang="fr-FR" sz="2900" dirty="0" smtClean="0">
                <a:solidFill>
                  <a:schemeClr val="tx2"/>
                </a:solidFill>
              </a:rPr>
              <a:t> </a:t>
            </a:r>
            <a:r>
              <a:rPr lang="fr-FR" sz="2900" dirty="0" smtClean="0"/>
              <a:t>Amende de 650 francs suisses pour le conducteur.</a:t>
            </a:r>
          </a:p>
        </p:txBody>
      </p:sp>
      <p:pic>
        <p:nvPicPr>
          <p:cNvPr id="24580" name="Picture 2"/>
          <p:cNvPicPr>
            <a:picLocks noChangeAspect="1" noChangeArrowheads="1"/>
          </p:cNvPicPr>
          <p:nvPr/>
        </p:nvPicPr>
        <p:blipFill>
          <a:blip r:embed="rId2" cstate="print"/>
          <a:srcRect/>
          <a:stretch>
            <a:fillRect/>
          </a:stretch>
        </p:blipFill>
        <p:spPr bwMode="auto">
          <a:xfrm>
            <a:off x="4876800" y="1524000"/>
            <a:ext cx="3763963" cy="2689225"/>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16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1905000"/>
            <a:ext cx="3276600" cy="1828800"/>
          </a:xfrm>
        </p:spPr>
        <p:txBody>
          <a:bodyPr/>
          <a:lstStyle/>
          <a:p>
            <a:pPr eaLnBrk="1" hangingPunct="1"/>
            <a:r>
              <a:rPr lang="fr-CA" sz="2800" smtClean="0">
                <a:solidFill>
                  <a:schemeClr val="tx2"/>
                </a:solidFill>
              </a:rPr>
              <a:t>Pluie de critiques suite à une émission télévisée</a:t>
            </a:r>
          </a:p>
        </p:txBody>
      </p:sp>
      <p:sp>
        <p:nvSpPr>
          <p:cNvPr id="4" name="Content Placeholder 2"/>
          <p:cNvSpPr>
            <a:spLocks noGrp="1"/>
          </p:cNvSpPr>
          <p:nvPr>
            <p:ph idx="1"/>
          </p:nvPr>
        </p:nvSpPr>
        <p:spPr>
          <a:xfrm>
            <a:off x="457200" y="4191000"/>
            <a:ext cx="8229600" cy="1828800"/>
          </a:xfrm>
        </p:spPr>
        <p:txBody>
          <a:bodyPr>
            <a:normAutofit/>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Juillet 2008</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Katmandu, Népal</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CA" sz="2000" dirty="0" smtClean="0"/>
              <a:t>Dans son logo, une chaine de télévision privée indienne montre l’Himalaya comme étant une partie de l’Inde.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 : </a:t>
            </a:r>
            <a:r>
              <a:rPr lang="fr-CA" sz="2000" dirty="0" smtClean="0"/>
              <a:t>Plusieurs manifestations au Népal.</a:t>
            </a:r>
            <a:endParaRPr lang="fr-FR" sz="2000" dirty="0"/>
          </a:p>
        </p:txBody>
      </p:sp>
      <p:pic>
        <p:nvPicPr>
          <p:cNvPr id="18436" name="Picture 2" descr="http://www.drhartman.com/nepal%20map.gif"/>
          <p:cNvPicPr>
            <a:picLocks noChangeAspect="1" noChangeArrowheads="1"/>
          </p:cNvPicPr>
          <p:nvPr/>
        </p:nvPicPr>
        <p:blipFill>
          <a:blip r:embed="rId2" cstate="print"/>
          <a:srcRect/>
          <a:stretch>
            <a:fillRect/>
          </a:stretch>
        </p:blipFill>
        <p:spPr bwMode="auto">
          <a:xfrm>
            <a:off x="3990975" y="1828800"/>
            <a:ext cx="4619625" cy="3071813"/>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14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15957" y="985865"/>
            <a:ext cx="8229600" cy="1219200"/>
          </a:xfrm>
        </p:spPr>
        <p:txBody>
          <a:bodyPr/>
          <a:lstStyle/>
          <a:p>
            <a:r>
              <a:rPr lang="fr-FR" sz="4000" smtClean="0"/>
              <a:t>Risques reliés à l’utilisation de l’IG </a:t>
            </a:r>
            <a:r>
              <a:rPr lang="fr-FR" sz="1800" smtClean="0"/>
              <a:t/>
            </a:r>
            <a:br>
              <a:rPr lang="fr-FR" sz="1800" smtClean="0"/>
            </a:br>
            <a:r>
              <a:rPr lang="fr-FR" sz="3200" smtClean="0"/>
              <a:t>(Cas judiciarisés)</a:t>
            </a:r>
            <a:endParaRPr lang="fr-CA" sz="3200" smtClean="0"/>
          </a:p>
        </p:txBody>
      </p:sp>
      <p:sp>
        <p:nvSpPr>
          <p:cNvPr id="1030" name="Oval 4"/>
          <p:cNvSpPr>
            <a:spLocks noChangeArrowheads="1"/>
          </p:cNvSpPr>
          <p:nvPr/>
        </p:nvSpPr>
        <p:spPr bwMode="auto">
          <a:xfrm>
            <a:off x="2930557" y="2281265"/>
            <a:ext cx="2160588" cy="576263"/>
          </a:xfrm>
          <a:prstGeom prst="ellipse">
            <a:avLst/>
          </a:prstGeom>
          <a:noFill/>
          <a:ln w="50800">
            <a:solidFill>
              <a:srgbClr val="FF0000"/>
            </a:solidFill>
            <a:round/>
            <a:headEnd/>
            <a:tailEnd/>
          </a:ln>
        </p:spPr>
        <p:txBody>
          <a:bodyPr wrap="none" anchor="ctr"/>
          <a:lstStyle/>
          <a:p>
            <a:endParaRPr lang="fr-CA"/>
          </a:p>
        </p:txBody>
      </p:sp>
      <p:graphicFrame>
        <p:nvGraphicFramePr>
          <p:cNvPr id="1027" name="Object 6"/>
          <p:cNvGraphicFramePr>
            <a:graphicFrameLocks noChangeAspect="1"/>
          </p:cNvGraphicFramePr>
          <p:nvPr/>
        </p:nvGraphicFramePr>
        <p:xfrm>
          <a:off x="71470" y="963640"/>
          <a:ext cx="9144000" cy="5822946"/>
        </p:xfrm>
        <a:graphic>
          <a:graphicData uri="http://schemas.openxmlformats.org/presentationml/2006/ole">
            <p:oleObj spid="_x0000_s1026" name="Visio" r:id="rId3" imgW="7516479" imgH="5257800" progId="">
              <p:embed/>
            </p:oleObj>
          </a:graphicData>
        </a:graphic>
      </p:graphicFrame>
      <p:grpSp>
        <p:nvGrpSpPr>
          <p:cNvPr id="2" name="Group 3"/>
          <p:cNvGrpSpPr>
            <a:grpSpLocks/>
          </p:cNvGrpSpPr>
          <p:nvPr/>
        </p:nvGrpSpPr>
        <p:grpSpPr bwMode="auto">
          <a:xfrm>
            <a:off x="5975382" y="3757640"/>
            <a:ext cx="2376488" cy="647700"/>
            <a:chOff x="3742" y="2024"/>
            <a:chExt cx="1497" cy="408"/>
          </a:xfrm>
        </p:grpSpPr>
        <p:sp>
          <p:nvSpPr>
            <p:cNvPr id="1048" name="Rectangle 4"/>
            <p:cNvSpPr>
              <a:spLocks noChangeArrowheads="1"/>
            </p:cNvSpPr>
            <p:nvPr/>
          </p:nvSpPr>
          <p:spPr bwMode="auto">
            <a:xfrm>
              <a:off x="4105" y="2160"/>
              <a:ext cx="1134" cy="272"/>
            </a:xfrm>
            <a:prstGeom prst="rect">
              <a:avLst/>
            </a:prstGeom>
            <a:solidFill>
              <a:srgbClr val="C0C0C0"/>
            </a:solidFill>
            <a:ln w="25400">
              <a:solidFill>
                <a:srgbClr val="FF0000"/>
              </a:solidFill>
              <a:miter lim="800000"/>
              <a:headEnd/>
              <a:tailEnd/>
            </a:ln>
          </p:spPr>
          <p:txBody>
            <a:bodyPr wrap="none" anchor="ctr"/>
            <a:lstStyle/>
            <a:p>
              <a:pPr algn="ctr"/>
              <a:r>
                <a:rPr lang="fr-CA" sz="2400" b="1">
                  <a:solidFill>
                    <a:srgbClr val="FF0000"/>
                  </a:solidFill>
                  <a:latin typeface="Tahoma" pitchFamily="34" charset="0"/>
                </a:rPr>
                <a:t>Remise</a:t>
              </a:r>
            </a:p>
          </p:txBody>
        </p:sp>
        <p:sp>
          <p:nvSpPr>
            <p:cNvPr id="1049" name="Line 5"/>
            <p:cNvSpPr>
              <a:spLocks noChangeShapeType="1"/>
            </p:cNvSpPr>
            <p:nvPr/>
          </p:nvSpPr>
          <p:spPr bwMode="auto">
            <a:xfrm flipH="1" flipV="1">
              <a:off x="3742" y="2024"/>
              <a:ext cx="363" cy="227"/>
            </a:xfrm>
            <a:prstGeom prst="line">
              <a:avLst/>
            </a:prstGeom>
            <a:noFill/>
            <a:ln w="38100">
              <a:solidFill>
                <a:srgbClr val="FF0000"/>
              </a:solidFill>
              <a:round/>
              <a:headEnd/>
              <a:tailEnd type="triangle" w="med" len="med"/>
            </a:ln>
          </p:spPr>
          <p:txBody>
            <a:bodyPr/>
            <a:lstStyle/>
            <a:p>
              <a:endParaRPr lang="fr-CA"/>
            </a:p>
          </p:txBody>
        </p:sp>
      </p:grpSp>
      <p:grpSp>
        <p:nvGrpSpPr>
          <p:cNvPr id="3" name="Group 6"/>
          <p:cNvGrpSpPr>
            <a:grpSpLocks/>
          </p:cNvGrpSpPr>
          <p:nvPr/>
        </p:nvGrpSpPr>
        <p:grpSpPr bwMode="auto">
          <a:xfrm>
            <a:off x="2446370" y="5199090"/>
            <a:ext cx="3097212" cy="1290638"/>
            <a:chOff x="1519" y="2931"/>
            <a:chExt cx="1951" cy="813"/>
          </a:xfrm>
        </p:grpSpPr>
        <p:sp>
          <p:nvSpPr>
            <p:cNvPr id="1046" name="Rectangle 7"/>
            <p:cNvSpPr>
              <a:spLocks noChangeArrowheads="1"/>
            </p:cNvSpPr>
            <p:nvPr/>
          </p:nvSpPr>
          <p:spPr bwMode="auto">
            <a:xfrm>
              <a:off x="1519" y="3410"/>
              <a:ext cx="1109" cy="334"/>
            </a:xfrm>
            <a:prstGeom prst="rect">
              <a:avLst/>
            </a:prstGeom>
            <a:solidFill>
              <a:srgbClr val="C0C0C0"/>
            </a:solidFill>
            <a:ln w="25400">
              <a:solidFill>
                <a:srgbClr val="FF0000"/>
              </a:solidFill>
              <a:miter lim="800000"/>
              <a:headEnd/>
              <a:tailEnd/>
            </a:ln>
          </p:spPr>
          <p:txBody>
            <a:bodyPr wrap="none" anchor="ctr"/>
            <a:lstStyle/>
            <a:p>
              <a:pPr algn="ctr"/>
              <a:r>
                <a:rPr lang="fr-CA" sz="2400" b="1">
                  <a:solidFill>
                    <a:srgbClr val="FF0000"/>
                  </a:solidFill>
                  <a:latin typeface="Tahoma" pitchFamily="34" charset="0"/>
                </a:rPr>
                <a:t>Maison</a:t>
              </a:r>
            </a:p>
          </p:txBody>
        </p:sp>
        <p:sp>
          <p:nvSpPr>
            <p:cNvPr id="1047" name="Line 8"/>
            <p:cNvSpPr>
              <a:spLocks noChangeShapeType="1"/>
            </p:cNvSpPr>
            <p:nvPr/>
          </p:nvSpPr>
          <p:spPr bwMode="auto">
            <a:xfrm flipV="1">
              <a:off x="2653" y="2931"/>
              <a:ext cx="817" cy="499"/>
            </a:xfrm>
            <a:prstGeom prst="line">
              <a:avLst/>
            </a:prstGeom>
            <a:noFill/>
            <a:ln w="38100">
              <a:solidFill>
                <a:srgbClr val="FF0000"/>
              </a:solidFill>
              <a:round/>
              <a:headEnd/>
              <a:tailEnd type="triangle" w="med" len="med"/>
            </a:ln>
          </p:spPr>
          <p:txBody>
            <a:bodyPr/>
            <a:lstStyle/>
            <a:p>
              <a:endParaRPr lang="fr-CA"/>
            </a:p>
          </p:txBody>
        </p:sp>
      </p:grpSp>
      <p:grpSp>
        <p:nvGrpSpPr>
          <p:cNvPr id="4" name="Group 9"/>
          <p:cNvGrpSpPr>
            <a:grpSpLocks/>
          </p:cNvGrpSpPr>
          <p:nvPr/>
        </p:nvGrpSpPr>
        <p:grpSpPr bwMode="auto">
          <a:xfrm>
            <a:off x="393732" y="2101878"/>
            <a:ext cx="3068638" cy="431800"/>
            <a:chOff x="226" y="799"/>
            <a:chExt cx="1933" cy="272"/>
          </a:xfrm>
        </p:grpSpPr>
        <p:sp>
          <p:nvSpPr>
            <p:cNvPr id="1044" name="Rectangle 10"/>
            <p:cNvSpPr>
              <a:spLocks noChangeArrowheads="1"/>
            </p:cNvSpPr>
            <p:nvPr/>
          </p:nvSpPr>
          <p:spPr bwMode="auto">
            <a:xfrm>
              <a:off x="226" y="799"/>
              <a:ext cx="1203" cy="272"/>
            </a:xfrm>
            <a:prstGeom prst="rect">
              <a:avLst/>
            </a:prstGeom>
            <a:solidFill>
              <a:srgbClr val="C0C0C0"/>
            </a:solidFill>
            <a:ln w="25400">
              <a:solidFill>
                <a:srgbClr val="FF0000"/>
              </a:solidFill>
              <a:miter lim="800000"/>
              <a:headEnd/>
              <a:tailEnd/>
            </a:ln>
          </p:spPr>
          <p:txBody>
            <a:bodyPr wrap="none" anchor="ctr"/>
            <a:lstStyle/>
            <a:p>
              <a:pPr algn="ctr"/>
              <a:r>
                <a:rPr lang="fr-CA" sz="2400" b="1">
                  <a:solidFill>
                    <a:srgbClr val="FF0000"/>
                  </a:solidFill>
                  <a:latin typeface="Tahoma" pitchFamily="34" charset="0"/>
                </a:rPr>
                <a:t>Maison</a:t>
              </a:r>
            </a:p>
          </p:txBody>
        </p:sp>
        <p:sp>
          <p:nvSpPr>
            <p:cNvPr id="1045" name="Line 11"/>
            <p:cNvSpPr>
              <a:spLocks noChangeShapeType="1"/>
            </p:cNvSpPr>
            <p:nvPr/>
          </p:nvSpPr>
          <p:spPr bwMode="auto">
            <a:xfrm flipV="1">
              <a:off x="1429" y="804"/>
              <a:ext cx="730" cy="131"/>
            </a:xfrm>
            <a:prstGeom prst="line">
              <a:avLst/>
            </a:prstGeom>
            <a:noFill/>
            <a:ln w="38100">
              <a:solidFill>
                <a:srgbClr val="FF0000"/>
              </a:solidFill>
              <a:round/>
              <a:headEnd/>
              <a:tailEnd type="triangle" w="med" len="med"/>
            </a:ln>
          </p:spPr>
          <p:txBody>
            <a:bodyPr/>
            <a:lstStyle/>
            <a:p>
              <a:endParaRPr lang="fr-CA"/>
            </a:p>
          </p:txBody>
        </p:sp>
      </p:grpSp>
      <p:grpSp>
        <p:nvGrpSpPr>
          <p:cNvPr id="5" name="Group 12"/>
          <p:cNvGrpSpPr>
            <a:grpSpLocks/>
          </p:cNvGrpSpPr>
          <p:nvPr/>
        </p:nvGrpSpPr>
        <p:grpSpPr bwMode="auto">
          <a:xfrm>
            <a:off x="285782" y="4478365"/>
            <a:ext cx="3384550" cy="760413"/>
            <a:chOff x="158" y="2387"/>
            <a:chExt cx="2132" cy="479"/>
          </a:xfrm>
        </p:grpSpPr>
        <p:sp>
          <p:nvSpPr>
            <p:cNvPr id="1042" name="Rectangle 13"/>
            <p:cNvSpPr>
              <a:spLocks noChangeArrowheads="1"/>
            </p:cNvSpPr>
            <p:nvPr/>
          </p:nvSpPr>
          <p:spPr bwMode="auto">
            <a:xfrm>
              <a:off x="158" y="2387"/>
              <a:ext cx="1378" cy="479"/>
            </a:xfrm>
            <a:prstGeom prst="rect">
              <a:avLst/>
            </a:prstGeom>
            <a:solidFill>
              <a:srgbClr val="C0C0C0"/>
            </a:solidFill>
            <a:ln w="25400">
              <a:solidFill>
                <a:srgbClr val="FF0000"/>
              </a:solidFill>
              <a:miter lim="800000"/>
              <a:headEnd/>
              <a:tailEnd/>
            </a:ln>
          </p:spPr>
          <p:txBody>
            <a:bodyPr wrap="none" anchor="ctr"/>
            <a:lstStyle/>
            <a:p>
              <a:pPr algn="ctr"/>
              <a:r>
                <a:rPr lang="fr-CA" sz="2400" b="1">
                  <a:solidFill>
                    <a:srgbClr val="FF0000"/>
                  </a:solidFill>
                  <a:latin typeface="Tahoma" pitchFamily="34" charset="0"/>
                </a:rPr>
                <a:t>Droit</a:t>
              </a:r>
            </a:p>
            <a:p>
              <a:pPr algn="ctr"/>
              <a:r>
                <a:rPr lang="fr-CA" sz="2400" b="1">
                  <a:solidFill>
                    <a:srgbClr val="FF0000"/>
                  </a:solidFill>
                  <a:latin typeface="Tahoma" pitchFamily="34" charset="0"/>
                </a:rPr>
                <a:t> de propriété?</a:t>
              </a:r>
            </a:p>
          </p:txBody>
        </p:sp>
        <p:sp>
          <p:nvSpPr>
            <p:cNvPr id="1043" name="Line 14"/>
            <p:cNvSpPr>
              <a:spLocks noChangeShapeType="1"/>
            </p:cNvSpPr>
            <p:nvPr/>
          </p:nvSpPr>
          <p:spPr bwMode="auto">
            <a:xfrm>
              <a:off x="1584" y="2630"/>
              <a:ext cx="706" cy="29"/>
            </a:xfrm>
            <a:prstGeom prst="line">
              <a:avLst/>
            </a:prstGeom>
            <a:noFill/>
            <a:ln w="38100">
              <a:solidFill>
                <a:srgbClr val="FF0000"/>
              </a:solidFill>
              <a:round/>
              <a:headEnd/>
              <a:tailEnd type="triangle" w="med" len="med"/>
            </a:ln>
          </p:spPr>
          <p:txBody>
            <a:bodyPr/>
            <a:lstStyle/>
            <a:p>
              <a:endParaRPr lang="fr-CA"/>
            </a:p>
          </p:txBody>
        </p:sp>
      </p:grpSp>
      <p:grpSp>
        <p:nvGrpSpPr>
          <p:cNvPr id="6" name="Group 15"/>
          <p:cNvGrpSpPr>
            <a:grpSpLocks/>
          </p:cNvGrpSpPr>
          <p:nvPr/>
        </p:nvGrpSpPr>
        <p:grpSpPr bwMode="auto">
          <a:xfrm>
            <a:off x="646145" y="3254403"/>
            <a:ext cx="4537075" cy="601662"/>
            <a:chOff x="1565" y="1661"/>
            <a:chExt cx="1678" cy="334"/>
          </a:xfrm>
        </p:grpSpPr>
        <p:sp>
          <p:nvSpPr>
            <p:cNvPr id="1040" name="Rectangle 16"/>
            <p:cNvSpPr>
              <a:spLocks noChangeArrowheads="1"/>
            </p:cNvSpPr>
            <p:nvPr/>
          </p:nvSpPr>
          <p:spPr bwMode="auto">
            <a:xfrm>
              <a:off x="1565" y="1661"/>
              <a:ext cx="1109" cy="334"/>
            </a:xfrm>
            <a:prstGeom prst="rect">
              <a:avLst/>
            </a:prstGeom>
            <a:solidFill>
              <a:srgbClr val="C0C0C0"/>
            </a:solidFill>
            <a:ln w="25400">
              <a:solidFill>
                <a:srgbClr val="FF0000"/>
              </a:solidFill>
              <a:miter lim="800000"/>
              <a:headEnd/>
              <a:tailEnd/>
            </a:ln>
          </p:spPr>
          <p:txBody>
            <a:bodyPr wrap="none" anchor="ctr"/>
            <a:lstStyle/>
            <a:p>
              <a:pPr algn="ctr"/>
              <a:r>
                <a:rPr lang="fr-CA" sz="2400" b="1">
                  <a:solidFill>
                    <a:srgbClr val="FF0000"/>
                  </a:solidFill>
                  <a:latin typeface="Tahoma" pitchFamily="34" charset="0"/>
                </a:rPr>
                <a:t>Clôture actuelle</a:t>
              </a:r>
            </a:p>
          </p:txBody>
        </p:sp>
        <p:sp>
          <p:nvSpPr>
            <p:cNvPr id="1041" name="Line 17"/>
            <p:cNvSpPr>
              <a:spLocks noChangeShapeType="1"/>
            </p:cNvSpPr>
            <p:nvPr/>
          </p:nvSpPr>
          <p:spPr bwMode="auto">
            <a:xfrm flipV="1">
              <a:off x="2653" y="1842"/>
              <a:ext cx="590" cy="0"/>
            </a:xfrm>
            <a:prstGeom prst="line">
              <a:avLst/>
            </a:prstGeom>
            <a:noFill/>
            <a:ln w="38100">
              <a:solidFill>
                <a:srgbClr val="FF0000"/>
              </a:solidFill>
              <a:round/>
              <a:headEnd/>
              <a:tailEnd type="triangle" w="med" len="med"/>
            </a:ln>
          </p:spPr>
          <p:txBody>
            <a:bodyPr/>
            <a:lstStyle/>
            <a:p>
              <a:endParaRPr lang="fr-CA"/>
            </a:p>
          </p:txBody>
        </p:sp>
      </p:grpSp>
      <p:sp>
        <p:nvSpPr>
          <p:cNvPr id="25" name="Oval 18"/>
          <p:cNvSpPr>
            <a:spLocks noChangeArrowheads="1"/>
          </p:cNvSpPr>
          <p:nvPr/>
        </p:nvSpPr>
        <p:spPr bwMode="auto">
          <a:xfrm>
            <a:off x="5759482" y="2678140"/>
            <a:ext cx="863600" cy="863600"/>
          </a:xfrm>
          <a:prstGeom prst="ellipse">
            <a:avLst/>
          </a:prstGeom>
          <a:noFill/>
          <a:ln w="50800">
            <a:solidFill>
              <a:srgbClr val="FF0000"/>
            </a:solidFill>
            <a:round/>
            <a:headEnd/>
            <a:tailEnd/>
          </a:ln>
        </p:spPr>
        <p:txBody>
          <a:bodyPr wrap="none" anchor="ctr"/>
          <a:lstStyle/>
          <a:p>
            <a:endParaRPr lang="fr-CA"/>
          </a:p>
        </p:txBody>
      </p:sp>
      <p:sp>
        <p:nvSpPr>
          <p:cNvPr id="26" name="Rectangle 19"/>
          <p:cNvSpPr>
            <a:spLocks noChangeArrowheads="1"/>
          </p:cNvSpPr>
          <p:nvPr/>
        </p:nvSpPr>
        <p:spPr bwMode="auto">
          <a:xfrm>
            <a:off x="2879757" y="1022378"/>
            <a:ext cx="2087563" cy="287337"/>
          </a:xfrm>
          <a:prstGeom prst="rect">
            <a:avLst/>
          </a:prstGeom>
          <a:noFill/>
          <a:ln w="50800">
            <a:solidFill>
              <a:srgbClr val="FF0000"/>
            </a:solidFill>
            <a:miter lim="800000"/>
            <a:headEnd/>
            <a:tailEnd/>
          </a:ln>
        </p:spPr>
        <p:txBody>
          <a:bodyPr wrap="none" anchor="ctr"/>
          <a:lstStyle/>
          <a:p>
            <a:pPr algn="ctr"/>
            <a:endParaRPr lang="fr-FR" sz="2400" b="1">
              <a:solidFill>
                <a:srgbClr val="FF0000"/>
              </a:solidFill>
              <a:latin typeface="Tahoma" pitchFamily="34" charset="0"/>
            </a:endParaRPr>
          </a:p>
        </p:txBody>
      </p:sp>
      <p:sp>
        <p:nvSpPr>
          <p:cNvPr id="27" name="Title 1"/>
          <p:cNvSpPr txBox="1">
            <a:spLocks/>
          </p:cNvSpPr>
          <p:nvPr/>
        </p:nvSpPr>
        <p:spPr bwMode="auto">
          <a:xfrm>
            <a:off x="357158" y="0"/>
            <a:ext cx="8229600" cy="1065213"/>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000" b="0" i="0" u="none" strike="noStrike" kern="0" cap="none" spc="0" normalizeH="0" baseline="0" noProof="0" dirty="0" smtClean="0">
                <a:ln>
                  <a:noFill/>
                </a:ln>
                <a:solidFill>
                  <a:srgbClr val="FFCC00"/>
                </a:solidFill>
                <a:effectLst/>
                <a:uLnTx/>
                <a:uFillTx/>
                <a:latin typeface="+mj-lt"/>
                <a:ea typeface="+mj-ea"/>
                <a:cs typeface="+mj-cs"/>
              </a:rPr>
              <a:t>Risques reliés à l’utilisation de l’IG</a:t>
            </a:r>
            <a:endParaRPr kumimoji="0" lang="fr-CA" sz="3200" b="0" i="0" u="none" strike="noStrike" kern="0" cap="none" spc="0" normalizeH="0" baseline="0" noProof="0" dirty="0" smtClean="0">
              <a:ln>
                <a:noFill/>
              </a:ln>
              <a:solidFill>
                <a:srgbClr val="FFCC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C2B25B0A-9D75-4651-B955-4D14ECFFD2C9}" type="slidenum">
              <a:rPr lang="fr-CA"/>
              <a:pPr>
                <a:defRPr/>
              </a:pPr>
              <a:t>14</a:t>
            </a:fld>
            <a:endParaRPr lang="fr-CA"/>
          </a:p>
        </p:txBody>
      </p:sp>
      <p:sp>
        <p:nvSpPr>
          <p:cNvPr id="29699" name="Title 1"/>
          <p:cNvSpPr>
            <a:spLocks noGrp="1"/>
          </p:cNvSpPr>
          <p:nvPr>
            <p:ph type="title" idx="4294967295"/>
          </p:nvPr>
        </p:nvSpPr>
        <p:spPr>
          <a:xfrm>
            <a:off x="457200" y="304800"/>
            <a:ext cx="8229600" cy="1065213"/>
          </a:xfrm>
        </p:spPr>
        <p:txBody>
          <a:bodyPr/>
          <a:lstStyle/>
          <a:p>
            <a:r>
              <a:rPr lang="fr-FR" sz="4000" dirty="0" smtClean="0"/>
              <a:t>Risques reliés à l’utilisation de l’IG </a:t>
            </a:r>
            <a:r>
              <a:rPr lang="fr-FR" sz="2400" dirty="0" smtClean="0"/>
              <a:t/>
            </a:r>
            <a:br>
              <a:rPr lang="fr-FR" sz="2400" dirty="0" smtClean="0"/>
            </a:br>
            <a:r>
              <a:rPr lang="fr-FR" sz="3200" dirty="0" smtClean="0"/>
              <a:t>(cas judiciarisés)</a:t>
            </a:r>
            <a:endParaRPr lang="fr-CA" sz="3200" dirty="0" smtClean="0"/>
          </a:p>
        </p:txBody>
      </p:sp>
      <p:sp>
        <p:nvSpPr>
          <p:cNvPr id="29700" name="Content Placeholder 2"/>
          <p:cNvSpPr>
            <a:spLocks noGrp="1"/>
          </p:cNvSpPr>
          <p:nvPr>
            <p:ph idx="4294967295"/>
          </p:nvPr>
        </p:nvSpPr>
        <p:spPr>
          <a:xfrm>
            <a:off x="457200" y="1484784"/>
            <a:ext cx="8229600" cy="5184576"/>
          </a:xfrm>
        </p:spPr>
        <p:txBody>
          <a:bodyPr/>
          <a:lstStyle/>
          <a:p>
            <a:r>
              <a:rPr lang="fr-CA" sz="2400" dirty="0" smtClean="0"/>
              <a:t>Écrasement d’un avion et mort des passagers</a:t>
            </a:r>
          </a:p>
          <a:p>
            <a:pPr>
              <a:buFontTx/>
              <a:buNone/>
            </a:pPr>
            <a:r>
              <a:rPr lang="fr-CA" sz="2400" dirty="0" smtClean="0"/>
              <a:t>	</a:t>
            </a:r>
            <a:r>
              <a:rPr lang="fr-CA" sz="2400" dirty="0" smtClean="0">
                <a:solidFill>
                  <a:schemeClr val="tx2"/>
                </a:solidFill>
              </a:rPr>
              <a:t>(Erreur d’échelle sur une carte d’approche)</a:t>
            </a:r>
          </a:p>
          <a:p>
            <a:pPr lvl="1">
              <a:buFontTx/>
              <a:buNone/>
            </a:pPr>
            <a:r>
              <a:rPr lang="en-CA" sz="1800" u="sng" dirty="0" smtClean="0"/>
              <a:t>[</a:t>
            </a:r>
            <a:r>
              <a:rPr lang="en-CA" sz="1800" i="1" dirty="0" smtClean="0"/>
              <a:t>Aetna Casualty</a:t>
            </a:r>
            <a:r>
              <a:rPr lang="en-CA" sz="1800" b="1" i="1" dirty="0" smtClean="0"/>
              <a:t> </a:t>
            </a:r>
            <a:r>
              <a:rPr lang="en-CA" sz="1800" i="1" dirty="0" smtClean="0"/>
              <a:t>&amp;</a:t>
            </a:r>
            <a:r>
              <a:rPr lang="en-CA" sz="1800" b="1" i="1" dirty="0" smtClean="0"/>
              <a:t> </a:t>
            </a:r>
            <a:r>
              <a:rPr lang="en-CA" sz="1800" i="1" dirty="0" smtClean="0"/>
              <a:t>Surety</a:t>
            </a:r>
            <a:r>
              <a:rPr lang="en-CA" sz="1800" b="1" i="1" dirty="0" smtClean="0"/>
              <a:t> </a:t>
            </a:r>
            <a:r>
              <a:rPr lang="en-CA" sz="1800" i="1" dirty="0" smtClean="0"/>
              <a:t>Co. </a:t>
            </a:r>
            <a:r>
              <a:rPr lang="en-CA" sz="1800" dirty="0" smtClean="0"/>
              <a:t>c.</a:t>
            </a:r>
            <a:r>
              <a:rPr lang="en-CA" sz="1800" b="1" dirty="0" smtClean="0"/>
              <a:t> </a:t>
            </a:r>
            <a:r>
              <a:rPr lang="en-CA" sz="1800" i="1" dirty="0" err="1" smtClean="0"/>
              <a:t>Jeppesen</a:t>
            </a:r>
            <a:r>
              <a:rPr lang="en-CA" sz="1800" b="1" i="1" dirty="0" smtClean="0"/>
              <a:t> </a:t>
            </a:r>
            <a:r>
              <a:rPr lang="en-CA" sz="1800" i="1" dirty="0" smtClean="0"/>
              <a:t>&amp; Co., </a:t>
            </a:r>
            <a:r>
              <a:rPr lang="en-CA" sz="1800" dirty="0" smtClean="0"/>
              <a:t>1981]</a:t>
            </a:r>
          </a:p>
          <a:p>
            <a:endParaRPr lang="en-CA" sz="1800" dirty="0" smtClean="0"/>
          </a:p>
          <a:p>
            <a:pPr lvl="0">
              <a:lnSpc>
                <a:spcPct val="80000"/>
              </a:lnSpc>
              <a:buClr>
                <a:srgbClr val="FFFFCC"/>
              </a:buClr>
            </a:pPr>
            <a:r>
              <a:rPr lang="fr-CA" sz="2400" dirty="0" smtClean="0">
                <a:solidFill>
                  <a:srgbClr val="FFFFFF"/>
                </a:solidFill>
              </a:rPr>
              <a:t>Mort d’un opérateur forestier (CSST/</a:t>
            </a:r>
            <a:r>
              <a:rPr lang="fr-CA" sz="2400" dirty="0" err="1" smtClean="0">
                <a:solidFill>
                  <a:srgbClr val="FFFFFF"/>
                </a:solidFill>
              </a:rPr>
              <a:t>HQ</a:t>
            </a:r>
            <a:r>
              <a:rPr lang="fr-CA" sz="2400" dirty="0" smtClean="0">
                <a:solidFill>
                  <a:srgbClr val="FFFFFF"/>
                </a:solidFill>
              </a:rPr>
              <a:t>-entrepreneur)</a:t>
            </a:r>
          </a:p>
          <a:p>
            <a:pPr lvl="0">
              <a:buNone/>
            </a:pPr>
            <a:r>
              <a:rPr lang="fr-CA" sz="2400" dirty="0" smtClean="0">
                <a:solidFill>
                  <a:srgbClr val="FFFFFF"/>
                </a:solidFill>
              </a:rPr>
              <a:t>	</a:t>
            </a:r>
            <a:r>
              <a:rPr lang="fr-CA" sz="2400" dirty="0" smtClean="0">
                <a:solidFill>
                  <a:srgbClr val="B2B2B2"/>
                </a:solidFill>
              </a:rPr>
              <a:t>(hiver, absence de données, plan d’eau, noyade)</a:t>
            </a:r>
          </a:p>
          <a:p>
            <a:endParaRPr lang="en-US" sz="1800" dirty="0" smtClean="0"/>
          </a:p>
          <a:p>
            <a:pPr>
              <a:lnSpc>
                <a:spcPct val="80000"/>
              </a:lnSpc>
            </a:pPr>
            <a:r>
              <a:rPr lang="fr-CA" sz="2400" dirty="0" smtClean="0"/>
              <a:t>Méprise quant à une zone interdite pour la chasse </a:t>
            </a:r>
            <a:r>
              <a:rPr lang="fr-CA" sz="2400" dirty="0" smtClean="0">
                <a:solidFill>
                  <a:schemeClr val="tx2"/>
                </a:solidFill>
              </a:rPr>
              <a:t>(imprécision sur la limite)</a:t>
            </a:r>
          </a:p>
          <a:p>
            <a:pPr>
              <a:lnSpc>
                <a:spcPct val="80000"/>
              </a:lnSpc>
              <a:buFontTx/>
              <a:buNone/>
            </a:pPr>
            <a:r>
              <a:rPr lang="fr-CA" sz="2400" dirty="0" smtClean="0">
                <a:cs typeface="Times New Roman" pitchFamily="18" charset="0"/>
              </a:rPr>
              <a:t>	</a:t>
            </a:r>
            <a:r>
              <a:rPr lang="fr-CA" sz="1800" dirty="0" smtClean="0">
                <a:cs typeface="Times New Roman" pitchFamily="18" charset="0"/>
              </a:rPr>
              <a:t>[</a:t>
            </a:r>
            <a:r>
              <a:rPr lang="en-US" sz="1800" i="1" dirty="0" smtClean="0">
                <a:ea typeface="Arial Unicode MS" pitchFamily="34" charset="-128"/>
                <a:cs typeface="Arial Unicode MS" pitchFamily="34" charset="-128"/>
              </a:rPr>
              <a:t>R. </a:t>
            </a:r>
            <a:r>
              <a:rPr lang="en-US" sz="1800" dirty="0" smtClean="0">
                <a:ea typeface="Arial Unicode MS" pitchFamily="34" charset="-128"/>
                <a:cs typeface="Arial Unicode MS" pitchFamily="34" charset="-128"/>
              </a:rPr>
              <a:t>c. </a:t>
            </a:r>
            <a:r>
              <a:rPr lang="en-US" sz="1800" i="1" dirty="0" smtClean="0">
                <a:ea typeface="Arial Unicode MS" pitchFamily="34" charset="-128"/>
                <a:cs typeface="Arial Unicode MS" pitchFamily="34" charset="-128"/>
              </a:rPr>
              <a:t>Rogue River Outfitters Ltd., </a:t>
            </a:r>
            <a:r>
              <a:rPr lang="en-US" sz="1800" dirty="0" smtClean="0">
                <a:ea typeface="Arial Unicode MS" pitchFamily="34" charset="-128"/>
                <a:cs typeface="Arial Unicode MS" pitchFamily="34" charset="-128"/>
              </a:rPr>
              <a:t>1996]</a:t>
            </a:r>
          </a:p>
          <a:p>
            <a:pPr>
              <a:lnSpc>
                <a:spcPct val="80000"/>
              </a:lnSpc>
              <a:buFontTx/>
              <a:buNone/>
            </a:pPr>
            <a:endParaRPr lang="en-US" sz="1800" dirty="0" smtClean="0">
              <a:ea typeface="Arial Unicode MS" pitchFamily="34" charset="-128"/>
              <a:cs typeface="Arial Unicode MS" pitchFamily="34" charset="-128"/>
            </a:endParaRPr>
          </a:p>
          <a:p>
            <a:r>
              <a:rPr lang="en-CA" sz="2400" dirty="0" smtClean="0"/>
              <a:t>Mort d’un </a:t>
            </a:r>
            <a:r>
              <a:rPr lang="en-CA" sz="2400" dirty="0" err="1" smtClean="0"/>
              <a:t>skieuse</a:t>
            </a:r>
            <a:r>
              <a:rPr lang="en-CA" sz="2400" dirty="0" smtClean="0"/>
              <a:t> </a:t>
            </a:r>
            <a:r>
              <a:rPr lang="en-CA" sz="2400" dirty="0" err="1" smtClean="0"/>
              <a:t>égarée</a:t>
            </a:r>
            <a:endParaRPr lang="en-CA" sz="2400" dirty="0" smtClean="0"/>
          </a:p>
          <a:p>
            <a:pPr>
              <a:buFontTx/>
              <a:buNone/>
            </a:pPr>
            <a:r>
              <a:rPr lang="en-CA" sz="2400" dirty="0" smtClean="0"/>
              <a:t>	</a:t>
            </a:r>
            <a:r>
              <a:rPr lang="en-CA" sz="2400" dirty="0" smtClean="0">
                <a:solidFill>
                  <a:schemeClr val="tx2"/>
                </a:solidFill>
              </a:rPr>
              <a:t>(</a:t>
            </a:r>
            <a:r>
              <a:rPr lang="en-CA" sz="2400" dirty="0" err="1" smtClean="0">
                <a:solidFill>
                  <a:schemeClr val="tx2"/>
                </a:solidFill>
              </a:rPr>
              <a:t>incomplétude</a:t>
            </a:r>
            <a:r>
              <a:rPr lang="en-CA" sz="2400" dirty="0" smtClean="0">
                <a:solidFill>
                  <a:schemeClr val="tx2"/>
                </a:solidFill>
              </a:rPr>
              <a:t>, </a:t>
            </a:r>
            <a:r>
              <a:rPr lang="en-CA" sz="2400" dirty="0" err="1" smtClean="0">
                <a:solidFill>
                  <a:schemeClr val="tx2"/>
                </a:solidFill>
              </a:rPr>
              <a:t>sentier</a:t>
            </a:r>
            <a:r>
              <a:rPr lang="en-CA" sz="2400" dirty="0" smtClean="0">
                <a:solidFill>
                  <a:schemeClr val="tx2"/>
                </a:solidFill>
              </a:rPr>
              <a:t> </a:t>
            </a:r>
            <a:r>
              <a:rPr lang="en-CA" sz="2400" dirty="0" err="1" smtClean="0">
                <a:solidFill>
                  <a:schemeClr val="tx2"/>
                </a:solidFill>
              </a:rPr>
              <a:t>manquant</a:t>
            </a:r>
            <a:r>
              <a:rPr lang="en-CA" sz="2400" dirty="0" smtClean="0">
                <a:solidFill>
                  <a:schemeClr val="tx2"/>
                </a:solidFill>
              </a:rPr>
              <a:t>)</a:t>
            </a:r>
          </a:p>
          <a:p>
            <a:pPr>
              <a:buFontTx/>
              <a:buNone/>
            </a:pPr>
            <a:r>
              <a:rPr lang="en-US" sz="2000" dirty="0" smtClean="0">
                <a:solidFill>
                  <a:srgbClr val="006699"/>
                </a:solidFill>
              </a:rPr>
              <a:t>	</a:t>
            </a:r>
            <a:r>
              <a:rPr lang="en-US" sz="1800" dirty="0" smtClean="0"/>
              <a:t>[</a:t>
            </a:r>
            <a:r>
              <a:rPr lang="en-US" sz="1800" i="1" dirty="0" err="1" smtClean="0"/>
              <a:t>Rudko</a:t>
            </a:r>
            <a:r>
              <a:rPr lang="en-US" sz="1800" dirty="0" smtClean="0"/>
              <a:t> c. </a:t>
            </a:r>
            <a:r>
              <a:rPr lang="en-US" sz="1800" i="1" dirty="0" smtClean="0"/>
              <a:t>Canada</a:t>
            </a:r>
            <a:r>
              <a:rPr lang="en-US" sz="1800" dirty="0" smtClean="0"/>
              <a:t>, 1983]</a:t>
            </a:r>
            <a:endParaRPr lang="fr-CA" sz="2400" dirty="0" smtClean="0">
              <a:solidFill>
                <a:srgbClr val="FFFFFF"/>
              </a:solidFill>
            </a:endParaRPr>
          </a:p>
          <a:p>
            <a:pPr>
              <a:lnSpc>
                <a:spcPct val="80000"/>
              </a:lnSpc>
              <a:buNone/>
            </a:pPr>
            <a:endParaRPr lang="en-US" sz="1800" dirty="0" smtClean="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eaLnBrk="1" hangingPunct="1"/>
            <a:r>
              <a:rPr lang="fr-FR" sz="4000" dirty="0" smtClean="0"/>
              <a:t>Risques reliés à l’utilisation de l’IG </a:t>
            </a:r>
            <a:r>
              <a:rPr lang="fr-FR" sz="3200" dirty="0" smtClean="0"/>
              <a:t/>
            </a:r>
            <a:br>
              <a:rPr lang="fr-FR" sz="3200" dirty="0" smtClean="0"/>
            </a:br>
            <a:r>
              <a:rPr lang="fr-FR" sz="3200" dirty="0" smtClean="0"/>
              <a:t>(cas judiciarisés)</a:t>
            </a:r>
          </a:p>
        </p:txBody>
      </p:sp>
      <p:sp>
        <p:nvSpPr>
          <p:cNvPr id="28676" name="Content Placeholder 2"/>
          <p:cNvSpPr>
            <a:spLocks noGrp="1"/>
          </p:cNvSpPr>
          <p:nvPr>
            <p:ph idx="1"/>
          </p:nvPr>
        </p:nvSpPr>
        <p:spPr>
          <a:xfrm>
            <a:off x="304800" y="1556792"/>
            <a:ext cx="8610600" cy="4569371"/>
          </a:xfrm>
        </p:spPr>
        <p:txBody>
          <a:bodyPr/>
          <a:lstStyle/>
          <a:p>
            <a:pPr>
              <a:lnSpc>
                <a:spcPct val="80000"/>
              </a:lnSpc>
            </a:pPr>
            <a:r>
              <a:rPr lang="fr-CA" sz="2400" dirty="0" smtClean="0"/>
              <a:t>Évaluation erronée de coûts de transport</a:t>
            </a:r>
          </a:p>
          <a:p>
            <a:pPr>
              <a:lnSpc>
                <a:spcPct val="80000"/>
              </a:lnSpc>
              <a:buFontTx/>
              <a:buNone/>
            </a:pPr>
            <a:r>
              <a:rPr lang="fr-CA" sz="2400" dirty="0" smtClean="0"/>
              <a:t>	</a:t>
            </a:r>
            <a:r>
              <a:rPr lang="fr-CA" sz="2400" dirty="0" smtClean="0">
                <a:solidFill>
                  <a:schemeClr val="tx2"/>
                </a:solidFill>
              </a:rPr>
              <a:t>(Imprécision de la carte)</a:t>
            </a:r>
          </a:p>
          <a:p>
            <a:pPr>
              <a:lnSpc>
                <a:spcPct val="80000"/>
              </a:lnSpc>
              <a:buFontTx/>
              <a:buNone/>
            </a:pPr>
            <a:r>
              <a:rPr lang="fr-CA" sz="2400" dirty="0" smtClean="0"/>
              <a:t>	</a:t>
            </a:r>
            <a:r>
              <a:rPr lang="en-CA" sz="1800" dirty="0" smtClean="0"/>
              <a:t>[</a:t>
            </a:r>
            <a:r>
              <a:rPr lang="en-CA" sz="1800" i="1" dirty="0" err="1" smtClean="0"/>
              <a:t>Côté</a:t>
            </a:r>
            <a:r>
              <a:rPr lang="en-CA" sz="1800" dirty="0" smtClean="0"/>
              <a:t> c. </a:t>
            </a:r>
            <a:r>
              <a:rPr lang="en-CA" sz="1800" i="1" dirty="0" smtClean="0"/>
              <a:t>Consolidated Bathurst</a:t>
            </a:r>
            <a:r>
              <a:rPr lang="en-CA" sz="1800" dirty="0" smtClean="0"/>
              <a:t>, 1990</a:t>
            </a:r>
            <a:r>
              <a:rPr lang="fr-CA" sz="1800" dirty="0" smtClean="0"/>
              <a:t>]</a:t>
            </a:r>
          </a:p>
          <a:p>
            <a:pPr>
              <a:lnSpc>
                <a:spcPct val="80000"/>
              </a:lnSpc>
            </a:pPr>
            <a:endParaRPr lang="fr-CA" sz="2400" dirty="0" smtClean="0"/>
          </a:p>
          <a:p>
            <a:pPr>
              <a:lnSpc>
                <a:spcPct val="80000"/>
              </a:lnSpc>
            </a:pPr>
            <a:r>
              <a:rPr lang="fr-CA" sz="2400" dirty="0" smtClean="0"/>
              <a:t>Conduite souterraine sectionnée </a:t>
            </a:r>
          </a:p>
          <a:p>
            <a:pPr>
              <a:lnSpc>
                <a:spcPct val="80000"/>
              </a:lnSpc>
              <a:buFontTx/>
              <a:buNone/>
            </a:pPr>
            <a:r>
              <a:rPr lang="fr-CA" sz="2400" dirty="0" smtClean="0"/>
              <a:t>	</a:t>
            </a:r>
            <a:r>
              <a:rPr lang="fr-CA" sz="2400" dirty="0" smtClean="0">
                <a:solidFill>
                  <a:schemeClr val="tx2"/>
                </a:solidFill>
              </a:rPr>
              <a:t>(erreur sur la position)</a:t>
            </a:r>
          </a:p>
          <a:p>
            <a:pPr>
              <a:lnSpc>
                <a:spcPct val="80000"/>
              </a:lnSpc>
              <a:buFontTx/>
              <a:buNone/>
            </a:pPr>
            <a:r>
              <a:rPr lang="fr-CA" sz="2400" dirty="0" smtClean="0">
                <a:cs typeface="Times New Roman" pitchFamily="18" charset="0"/>
              </a:rPr>
              <a:t>	</a:t>
            </a:r>
            <a:r>
              <a:rPr lang="fr-CA" sz="1800" dirty="0" smtClean="0">
                <a:cs typeface="Times New Roman" pitchFamily="18" charset="0"/>
              </a:rPr>
              <a:t>[</a:t>
            </a:r>
            <a:r>
              <a:rPr lang="fr-CA" sz="1800" i="1" dirty="0" smtClean="0">
                <a:ea typeface="Arial Unicode MS" pitchFamily="34" charset="-128"/>
                <a:cs typeface="Arial Unicode MS" pitchFamily="34" charset="-128"/>
              </a:rPr>
              <a:t>Bell Canada </a:t>
            </a:r>
            <a:r>
              <a:rPr lang="fr-CA" sz="1800" dirty="0" smtClean="0">
                <a:ea typeface="Arial Unicode MS" pitchFamily="34" charset="-128"/>
                <a:cs typeface="Arial Unicode MS" pitchFamily="34" charset="-128"/>
              </a:rPr>
              <a:t>c. </a:t>
            </a:r>
            <a:r>
              <a:rPr lang="fr-CA" sz="1800" i="1" dirty="0" smtClean="0">
                <a:ea typeface="Arial Unicode MS" pitchFamily="34" charset="-128"/>
                <a:cs typeface="Arial Unicode MS" pitchFamily="34" charset="-128"/>
              </a:rPr>
              <a:t>Québec (Ville),</a:t>
            </a:r>
            <a:r>
              <a:rPr lang="fr-CA" sz="1800" dirty="0" smtClean="0">
                <a:ea typeface="Arial Unicode MS" pitchFamily="34" charset="-128"/>
                <a:cs typeface="Arial Unicode MS" pitchFamily="34" charset="-128"/>
              </a:rPr>
              <a:t>1996, </a:t>
            </a:r>
            <a:r>
              <a:rPr lang="fr-CA" sz="1800" i="1" dirty="0" smtClean="0">
                <a:ea typeface="Arial Unicode MS" pitchFamily="34" charset="-128"/>
                <a:cs typeface="Arial Unicode MS" pitchFamily="34" charset="-128"/>
              </a:rPr>
              <a:t>Excavations Nadeau  </a:t>
            </a:r>
            <a:r>
              <a:rPr lang="fr-CA" sz="1800" dirty="0" smtClean="0">
                <a:ea typeface="Arial Unicode MS" pitchFamily="34" charset="-128"/>
                <a:cs typeface="Arial Unicode MS" pitchFamily="34" charset="-128"/>
              </a:rPr>
              <a:t>c. </a:t>
            </a:r>
            <a:r>
              <a:rPr lang="fr-CA" sz="1800" i="1" dirty="0" smtClean="0">
                <a:ea typeface="Arial Unicode MS" pitchFamily="34" charset="-128"/>
                <a:cs typeface="Arial Unicode MS" pitchFamily="34" charset="-128"/>
              </a:rPr>
              <a:t>Hydro-Québec,</a:t>
            </a:r>
            <a:r>
              <a:rPr lang="fr-CA" sz="1800" dirty="0" smtClean="0">
                <a:ea typeface="Arial Unicode MS" pitchFamily="34" charset="-128"/>
                <a:cs typeface="Arial Unicode MS" pitchFamily="34" charset="-128"/>
              </a:rPr>
              <a:t> 1997] </a:t>
            </a:r>
          </a:p>
          <a:p>
            <a:pPr>
              <a:buFontTx/>
              <a:buNone/>
            </a:pPr>
            <a:endParaRPr lang="fr-CA" sz="1800" dirty="0" smtClean="0">
              <a:ea typeface="Arial Unicode MS" pitchFamily="34" charset="-128"/>
              <a:cs typeface="Arial Unicode MS" pitchFamily="34" charset="-128"/>
            </a:endParaRPr>
          </a:p>
          <a:p>
            <a:pPr>
              <a:lnSpc>
                <a:spcPct val="80000"/>
              </a:lnSpc>
            </a:pPr>
            <a:r>
              <a:rPr lang="fr-CA" sz="2400" dirty="0" smtClean="0"/>
              <a:t>Délai déraisonnable suite à un appel d’incendie </a:t>
            </a:r>
          </a:p>
          <a:p>
            <a:pPr>
              <a:lnSpc>
                <a:spcPct val="80000"/>
              </a:lnSpc>
              <a:buFont typeface="Arial" charset="0"/>
              <a:buNone/>
            </a:pPr>
            <a:r>
              <a:rPr lang="fr-CA" sz="2400" dirty="0" smtClean="0"/>
              <a:t>	</a:t>
            </a:r>
            <a:r>
              <a:rPr lang="fr-CA" sz="2400" dirty="0" smtClean="0">
                <a:solidFill>
                  <a:schemeClr val="tx2"/>
                </a:solidFill>
              </a:rPr>
              <a:t>(incomplétude, adresse manquante)</a:t>
            </a:r>
            <a:endParaRPr lang="fr-CA" sz="2400" i="1" dirty="0" smtClean="0">
              <a:solidFill>
                <a:schemeClr val="tx2"/>
              </a:solidFill>
              <a:cs typeface="Times New Roman" pitchFamily="18" charset="0"/>
            </a:endParaRPr>
          </a:p>
          <a:p>
            <a:pPr>
              <a:lnSpc>
                <a:spcPct val="80000"/>
              </a:lnSpc>
              <a:buFontTx/>
              <a:buNone/>
            </a:pPr>
            <a:r>
              <a:rPr lang="fr-CA" sz="2400" i="1" dirty="0" smtClean="0">
                <a:cs typeface="Times New Roman" pitchFamily="18" charset="0"/>
              </a:rPr>
              <a:t>	</a:t>
            </a:r>
            <a:r>
              <a:rPr lang="fr-CA" sz="2400" dirty="0" smtClean="0">
                <a:cs typeface="Times New Roman" pitchFamily="18" charset="0"/>
              </a:rPr>
              <a:t>[</a:t>
            </a:r>
            <a:r>
              <a:rPr lang="en-US" sz="1800" i="1" dirty="0" err="1" smtClean="0"/>
              <a:t>Bayus</a:t>
            </a:r>
            <a:r>
              <a:rPr lang="en-US" sz="1800" i="1" dirty="0" smtClean="0"/>
              <a:t> </a:t>
            </a:r>
            <a:r>
              <a:rPr lang="en-US" sz="1800" dirty="0" smtClean="0"/>
              <a:t>c. </a:t>
            </a:r>
            <a:r>
              <a:rPr lang="en-US" sz="1800" i="1" dirty="0" smtClean="0"/>
              <a:t>Coquitlam (City)</a:t>
            </a:r>
            <a:r>
              <a:rPr lang="en-US" sz="1800" dirty="0" smtClean="0"/>
              <a:t>,</a:t>
            </a:r>
            <a:r>
              <a:rPr lang="en-US" sz="1800" i="1" dirty="0" smtClean="0"/>
              <a:t> </a:t>
            </a:r>
            <a:r>
              <a:rPr lang="en-US" sz="1800" dirty="0" smtClean="0"/>
              <a:t>1993]; </a:t>
            </a:r>
            <a:r>
              <a:rPr lang="en-US" sz="1800" i="1" dirty="0" smtClean="0"/>
              <a:t>Bell</a:t>
            </a:r>
            <a:r>
              <a:rPr lang="en-US" sz="1800" dirty="0" smtClean="0"/>
              <a:t> c. </a:t>
            </a:r>
            <a:r>
              <a:rPr lang="en-US" sz="1800" i="1" dirty="0" smtClean="0"/>
              <a:t>Winnipeg (City), </a:t>
            </a:r>
            <a:r>
              <a:rPr lang="en-US" sz="1800" dirty="0" smtClean="0"/>
              <a:t>1993]</a:t>
            </a:r>
          </a:p>
          <a:p>
            <a:pPr>
              <a:lnSpc>
                <a:spcPct val="80000"/>
              </a:lnSpc>
              <a:buFontTx/>
              <a:buNone/>
            </a:pPr>
            <a:endParaRPr lang="en-US" sz="1800" dirty="0" smtClean="0"/>
          </a:p>
          <a:p>
            <a:pPr lvl="0">
              <a:lnSpc>
                <a:spcPct val="80000"/>
              </a:lnSpc>
              <a:buClr>
                <a:srgbClr val="FFFFCC"/>
              </a:buClr>
            </a:pPr>
            <a:r>
              <a:rPr lang="fr-CA" sz="2400" dirty="0" smtClean="0">
                <a:solidFill>
                  <a:srgbClr val="FFFFFF"/>
                </a:solidFill>
              </a:rPr>
              <a:t>Etc. </a:t>
            </a:r>
          </a:p>
          <a:p>
            <a:pPr>
              <a:lnSpc>
                <a:spcPct val="80000"/>
              </a:lnSpc>
              <a:buFontTx/>
              <a:buNone/>
            </a:pPr>
            <a:endParaRPr lang="fr-CA"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42875"/>
            <a:ext cx="8229600" cy="1058863"/>
          </a:xfrm>
        </p:spPr>
        <p:txBody>
          <a:bodyPr>
            <a:normAutofit fontScale="90000"/>
          </a:bodyPr>
          <a:lstStyle/>
          <a:p>
            <a:pPr eaLnBrk="1" hangingPunct="1"/>
            <a:r>
              <a:rPr lang="fr-CA" dirty="0" err="1" smtClean="0"/>
              <a:t>Examples</a:t>
            </a:r>
            <a:r>
              <a:rPr lang="fr-CA" dirty="0" smtClean="0"/>
              <a:t> of </a:t>
            </a:r>
            <a:r>
              <a:rPr lang="fr-CA" dirty="0" err="1" smtClean="0"/>
              <a:t>Society’s</a:t>
            </a:r>
            <a:r>
              <a:rPr lang="fr-CA" dirty="0" smtClean="0"/>
              <a:t> Adaptation</a:t>
            </a:r>
            <a:br>
              <a:rPr lang="fr-CA" dirty="0" smtClean="0"/>
            </a:br>
            <a:r>
              <a:rPr lang="fr-CA" dirty="0" smtClean="0"/>
              <a:t>to Spatial Data </a:t>
            </a:r>
            <a:r>
              <a:rPr lang="fr-CA" dirty="0" err="1" smtClean="0"/>
              <a:t>Misuses</a:t>
            </a:r>
            <a:endParaRPr lang="fr-CA" i="1" dirty="0" smtClean="0"/>
          </a:p>
        </p:txBody>
      </p:sp>
      <p:grpSp>
        <p:nvGrpSpPr>
          <p:cNvPr id="2" name="Group 57"/>
          <p:cNvGrpSpPr>
            <a:grpSpLocks/>
          </p:cNvGrpSpPr>
          <p:nvPr/>
        </p:nvGrpSpPr>
        <p:grpSpPr bwMode="auto">
          <a:xfrm>
            <a:off x="5715000" y="1357313"/>
            <a:ext cx="3286125" cy="1851025"/>
            <a:chOff x="4643438" y="1142984"/>
            <a:chExt cx="3286148" cy="1851013"/>
          </a:xfrm>
        </p:grpSpPr>
        <p:pic>
          <p:nvPicPr>
            <p:cNvPr id="13326" name="Picture 6" descr="http://i.ehow.com/images/GlobalPhoto/Articles/4722734/Think_Full.jpg"/>
            <p:cNvPicPr>
              <a:picLocks noChangeAspect="1" noChangeArrowheads="1"/>
            </p:cNvPicPr>
            <p:nvPr/>
          </p:nvPicPr>
          <p:blipFill>
            <a:blip r:embed="rId2" cstate="print"/>
            <a:srcRect l="3873" r="7066"/>
            <a:stretch>
              <a:fillRect/>
            </a:stretch>
          </p:blipFill>
          <p:spPr bwMode="auto">
            <a:xfrm>
              <a:off x="4643438" y="1142984"/>
              <a:ext cx="3286148" cy="1851013"/>
            </a:xfrm>
            <a:prstGeom prst="rect">
              <a:avLst/>
            </a:prstGeom>
            <a:noFill/>
            <a:ln w="9525">
              <a:noFill/>
              <a:miter lim="800000"/>
              <a:headEnd/>
              <a:tailEnd/>
            </a:ln>
          </p:spPr>
        </p:pic>
        <p:sp>
          <p:nvSpPr>
            <p:cNvPr id="13327" name="TextBox 54"/>
            <p:cNvSpPr txBox="1">
              <a:spLocks noChangeArrowheads="1"/>
            </p:cNvSpPr>
            <p:nvPr/>
          </p:nvSpPr>
          <p:spPr bwMode="auto">
            <a:xfrm>
              <a:off x="4770030" y="1285860"/>
              <a:ext cx="1159292" cy="369332"/>
            </a:xfrm>
            <a:prstGeom prst="rect">
              <a:avLst/>
            </a:prstGeom>
            <a:noFill/>
            <a:ln w="9525">
              <a:noFill/>
              <a:miter lim="800000"/>
              <a:headEnd/>
              <a:tailEnd/>
            </a:ln>
          </p:spPr>
          <p:txBody>
            <a:bodyPr wrap="none">
              <a:spAutoFit/>
            </a:bodyPr>
            <a:lstStyle/>
            <a:p>
              <a:pPr eaLnBrk="0" hangingPunct="0"/>
              <a:r>
                <a:rPr lang="fr-CA" i="1">
                  <a:solidFill>
                    <a:schemeClr val="bg1"/>
                  </a:solidFill>
                  <a:cs typeface="Tahoma" pitchFamily="34" charset="0"/>
                </a:rPr>
                <a:t>Don’t buy</a:t>
              </a:r>
            </a:p>
          </p:txBody>
        </p:sp>
      </p:grpSp>
      <p:grpSp>
        <p:nvGrpSpPr>
          <p:cNvPr id="3" name="Group 56"/>
          <p:cNvGrpSpPr>
            <a:grpSpLocks/>
          </p:cNvGrpSpPr>
          <p:nvPr/>
        </p:nvGrpSpPr>
        <p:grpSpPr bwMode="auto">
          <a:xfrm>
            <a:off x="857250" y="4000500"/>
            <a:ext cx="3143250" cy="2651125"/>
            <a:chOff x="3714744" y="3571876"/>
            <a:chExt cx="3143272" cy="2651779"/>
          </a:xfrm>
        </p:grpSpPr>
        <p:pic>
          <p:nvPicPr>
            <p:cNvPr id="13324" name="Picture 8" descr="niagara-throw"/>
            <p:cNvPicPr>
              <a:picLocks noChangeAspect="1" noChangeArrowheads="1"/>
            </p:cNvPicPr>
            <p:nvPr/>
          </p:nvPicPr>
          <p:blipFill>
            <a:blip r:embed="rId3" cstate="print"/>
            <a:srcRect/>
            <a:stretch>
              <a:fillRect/>
            </a:stretch>
          </p:blipFill>
          <p:spPr bwMode="auto">
            <a:xfrm>
              <a:off x="3714744" y="3571876"/>
              <a:ext cx="3143272" cy="2651779"/>
            </a:xfrm>
            <a:prstGeom prst="rect">
              <a:avLst/>
            </a:prstGeom>
            <a:noFill/>
            <a:ln w="9525">
              <a:noFill/>
              <a:miter lim="800000"/>
              <a:headEnd/>
              <a:tailEnd/>
            </a:ln>
          </p:spPr>
        </p:pic>
        <p:sp>
          <p:nvSpPr>
            <p:cNvPr id="13325" name="TextBox 55"/>
            <p:cNvSpPr txBox="1">
              <a:spLocks noChangeArrowheads="1"/>
            </p:cNvSpPr>
            <p:nvPr/>
          </p:nvSpPr>
          <p:spPr bwMode="auto">
            <a:xfrm>
              <a:off x="5500694" y="5211561"/>
              <a:ext cx="1236236" cy="646331"/>
            </a:xfrm>
            <a:prstGeom prst="rect">
              <a:avLst/>
            </a:prstGeom>
            <a:noFill/>
            <a:ln w="9525">
              <a:noFill/>
              <a:miter lim="800000"/>
              <a:headEnd/>
              <a:tailEnd/>
            </a:ln>
          </p:spPr>
          <p:txBody>
            <a:bodyPr wrap="none">
              <a:spAutoFit/>
            </a:bodyPr>
            <a:lstStyle/>
            <a:p>
              <a:pPr eaLnBrk="0" hangingPunct="0"/>
              <a:r>
                <a:rPr lang="fr-CA">
                  <a:solidFill>
                    <a:schemeClr val="bg1"/>
                  </a:solidFill>
                  <a:cs typeface="Tahoma" pitchFamily="34" charset="0"/>
                </a:rPr>
                <a:t>Never use</a:t>
              </a:r>
            </a:p>
            <a:p>
              <a:pPr eaLnBrk="0" hangingPunct="0"/>
              <a:r>
                <a:rPr lang="fr-CA">
                  <a:solidFill>
                    <a:schemeClr val="bg1"/>
                  </a:solidFill>
                  <a:cs typeface="Tahoma" pitchFamily="34" charset="0"/>
                </a:rPr>
                <a:t>again…</a:t>
              </a:r>
            </a:p>
          </p:txBody>
        </p:sp>
      </p:grpSp>
      <p:grpSp>
        <p:nvGrpSpPr>
          <p:cNvPr id="4" name="Group 60"/>
          <p:cNvGrpSpPr>
            <a:grpSpLocks/>
          </p:cNvGrpSpPr>
          <p:nvPr/>
        </p:nvGrpSpPr>
        <p:grpSpPr bwMode="auto">
          <a:xfrm>
            <a:off x="285750" y="1357313"/>
            <a:ext cx="2571750" cy="2214562"/>
            <a:chOff x="285720" y="1357298"/>
            <a:chExt cx="2571768" cy="2214578"/>
          </a:xfrm>
        </p:grpSpPr>
        <p:pic>
          <p:nvPicPr>
            <p:cNvPr id="13322" name="Image 12" descr="Mise_En_Garde_GPS.jpg"/>
            <p:cNvPicPr>
              <a:picLocks noChangeAspect="1"/>
            </p:cNvPicPr>
            <p:nvPr/>
          </p:nvPicPr>
          <p:blipFill>
            <a:blip r:embed="rId4" cstate="print"/>
            <a:srcRect/>
            <a:stretch>
              <a:fillRect/>
            </a:stretch>
          </p:blipFill>
          <p:spPr bwMode="auto">
            <a:xfrm>
              <a:off x="285720" y="1734898"/>
              <a:ext cx="2571768" cy="1836978"/>
            </a:xfrm>
            <a:prstGeom prst="rect">
              <a:avLst/>
            </a:prstGeom>
            <a:noFill/>
            <a:ln w="9525">
              <a:noFill/>
              <a:miter lim="800000"/>
              <a:headEnd/>
              <a:tailEnd/>
            </a:ln>
          </p:spPr>
        </p:pic>
        <p:sp>
          <p:nvSpPr>
            <p:cNvPr id="13323" name="TextBox 58"/>
            <p:cNvSpPr txBox="1">
              <a:spLocks noChangeArrowheads="1"/>
            </p:cNvSpPr>
            <p:nvPr/>
          </p:nvSpPr>
          <p:spPr bwMode="auto">
            <a:xfrm>
              <a:off x="285720" y="1357298"/>
              <a:ext cx="1377300" cy="369332"/>
            </a:xfrm>
            <a:prstGeom prst="rect">
              <a:avLst/>
            </a:prstGeom>
            <a:noFill/>
            <a:ln w="9525">
              <a:noFill/>
              <a:miter lim="800000"/>
              <a:headEnd/>
              <a:tailEnd/>
            </a:ln>
          </p:spPr>
          <p:txBody>
            <a:bodyPr wrap="none">
              <a:spAutoFit/>
            </a:bodyPr>
            <a:lstStyle/>
            <a:p>
              <a:pPr eaLnBrk="0" hangingPunct="0"/>
              <a:r>
                <a:rPr lang="fr-CA">
                  <a:cs typeface="Tahoma" pitchFamily="34" charset="0"/>
                </a:rPr>
                <a:t>Don’t follow</a:t>
              </a:r>
            </a:p>
          </p:txBody>
        </p:sp>
      </p:grpSp>
      <p:grpSp>
        <p:nvGrpSpPr>
          <p:cNvPr id="5" name="Group 61"/>
          <p:cNvGrpSpPr>
            <a:grpSpLocks/>
          </p:cNvGrpSpPr>
          <p:nvPr/>
        </p:nvGrpSpPr>
        <p:grpSpPr bwMode="auto">
          <a:xfrm>
            <a:off x="3000375" y="1214438"/>
            <a:ext cx="2622550" cy="2571750"/>
            <a:chOff x="3000364" y="1214422"/>
            <a:chExt cx="2623064" cy="2571704"/>
          </a:xfrm>
        </p:grpSpPr>
        <p:pic>
          <p:nvPicPr>
            <p:cNvPr id="13320" name="Image 15" descr="Panneau_GPS_Interdiction.jpg"/>
            <p:cNvPicPr>
              <a:picLocks noChangeAspect="1"/>
            </p:cNvPicPr>
            <p:nvPr/>
          </p:nvPicPr>
          <p:blipFill>
            <a:blip r:embed="rId5" cstate="print"/>
            <a:srcRect/>
            <a:stretch>
              <a:fillRect/>
            </a:stretch>
          </p:blipFill>
          <p:spPr bwMode="auto">
            <a:xfrm>
              <a:off x="3000364" y="1214422"/>
              <a:ext cx="2571704" cy="2571704"/>
            </a:xfrm>
            <a:prstGeom prst="rect">
              <a:avLst/>
            </a:prstGeom>
            <a:noFill/>
            <a:ln w="9525">
              <a:noFill/>
              <a:miter lim="800000"/>
              <a:headEnd/>
              <a:tailEnd/>
            </a:ln>
          </p:spPr>
        </p:pic>
        <p:sp>
          <p:nvSpPr>
            <p:cNvPr id="13321" name="TextBox 59"/>
            <p:cNvSpPr txBox="1">
              <a:spLocks noChangeArrowheads="1"/>
            </p:cNvSpPr>
            <p:nvPr/>
          </p:nvSpPr>
          <p:spPr bwMode="auto">
            <a:xfrm>
              <a:off x="4848857" y="2643182"/>
              <a:ext cx="774571" cy="646331"/>
            </a:xfrm>
            <a:prstGeom prst="rect">
              <a:avLst/>
            </a:prstGeom>
            <a:noFill/>
            <a:ln w="9525">
              <a:noFill/>
              <a:miter lim="800000"/>
              <a:headEnd/>
              <a:tailEnd/>
            </a:ln>
          </p:spPr>
          <p:txBody>
            <a:bodyPr wrap="none">
              <a:spAutoFit/>
            </a:bodyPr>
            <a:lstStyle/>
            <a:p>
              <a:pPr eaLnBrk="0" hangingPunct="0"/>
              <a:r>
                <a:rPr lang="fr-CA" b="1">
                  <a:solidFill>
                    <a:srgbClr val="FF0000"/>
                  </a:solidFill>
                  <a:cs typeface="Tahoma" pitchFamily="34" charset="0"/>
                </a:rPr>
                <a:t>Don’t</a:t>
              </a:r>
            </a:p>
            <a:p>
              <a:pPr eaLnBrk="0" hangingPunct="0"/>
              <a:r>
                <a:rPr lang="fr-CA" b="1">
                  <a:solidFill>
                    <a:srgbClr val="FF0000"/>
                  </a:solidFill>
                  <a:cs typeface="Tahoma" pitchFamily="34" charset="0"/>
                </a:rPr>
                <a:t>use</a:t>
              </a:r>
            </a:p>
          </p:txBody>
        </p:sp>
      </p:grpSp>
      <p:grpSp>
        <p:nvGrpSpPr>
          <p:cNvPr id="17" name="Group 16"/>
          <p:cNvGrpSpPr/>
          <p:nvPr/>
        </p:nvGrpSpPr>
        <p:grpSpPr>
          <a:xfrm>
            <a:off x="4929188" y="3714750"/>
            <a:ext cx="4000500" cy="3000375"/>
            <a:chOff x="4929188" y="3714750"/>
            <a:chExt cx="4000500" cy="3000375"/>
          </a:xfrm>
        </p:grpSpPr>
        <p:pic>
          <p:nvPicPr>
            <p:cNvPr id="2052" name="Picture 4" descr="http://www.kfyrtv-videos.com/uploadfile/06-20%20Lawsuit.jpg"/>
            <p:cNvPicPr>
              <a:picLocks noChangeAspect="1" noChangeArrowheads="1"/>
            </p:cNvPicPr>
            <p:nvPr/>
          </p:nvPicPr>
          <p:blipFill>
            <a:blip r:embed="rId6" cstate="print"/>
            <a:srcRect/>
            <a:stretch>
              <a:fillRect/>
            </a:stretch>
          </p:blipFill>
          <p:spPr bwMode="auto">
            <a:xfrm>
              <a:off x="4929188" y="3714750"/>
              <a:ext cx="4000500" cy="3000375"/>
            </a:xfrm>
            <a:prstGeom prst="rect">
              <a:avLst/>
            </a:prstGeom>
            <a:noFill/>
            <a:ln w="9525">
              <a:noFill/>
              <a:miter lim="800000"/>
              <a:headEnd/>
              <a:tailEnd/>
            </a:ln>
          </p:spPr>
        </p:pic>
        <p:sp>
          <p:nvSpPr>
            <p:cNvPr id="16" name="TextBox 15"/>
            <p:cNvSpPr txBox="1"/>
            <p:nvPr/>
          </p:nvSpPr>
          <p:spPr>
            <a:xfrm>
              <a:off x="5076056" y="4077072"/>
              <a:ext cx="1906291" cy="523220"/>
            </a:xfrm>
            <a:prstGeom prst="rect">
              <a:avLst/>
            </a:prstGeom>
            <a:noFill/>
          </p:spPr>
          <p:txBody>
            <a:bodyPr wrap="none" rtlCol="0">
              <a:spAutoFit/>
            </a:bodyPr>
            <a:lstStyle/>
            <a:p>
              <a:r>
                <a:rPr lang="en-CA" sz="2800" dirty="0" smtClean="0"/>
                <a:t>Regulation</a:t>
              </a:r>
              <a:endParaRPr lang="en-CA" sz="28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3491880" y="4797152"/>
            <a:ext cx="1296144" cy="0"/>
          </a:xfrm>
          <a:prstGeom prst="line">
            <a:avLst/>
          </a:prstGeom>
          <a:solidFill>
            <a:schemeClr val="accent1"/>
          </a:solidFill>
          <a:ln w="57150" cap="flat" cmpd="sng" algn="ctr">
            <a:solidFill>
              <a:srgbClr val="FFC000"/>
            </a:solidFill>
            <a:prstDash val="solid"/>
            <a:round/>
            <a:headEnd type="none" w="med" len="med"/>
            <a:tailEnd type="none" w="med" len="med"/>
          </a:ln>
          <a:effectLst/>
        </p:spPr>
      </p:cxnSp>
      <p:sp>
        <p:nvSpPr>
          <p:cNvPr id="2" name="Title 1"/>
          <p:cNvSpPr>
            <a:spLocks noGrp="1"/>
          </p:cNvSpPr>
          <p:nvPr>
            <p:ph type="title"/>
          </p:nvPr>
        </p:nvSpPr>
        <p:spPr/>
        <p:txBody>
          <a:bodyPr/>
          <a:lstStyle/>
          <a:p>
            <a:r>
              <a:rPr lang="en-CA" dirty="0" smtClean="0"/>
              <a:t>Evolution of a Successful Domain</a:t>
            </a:r>
            <a:endParaRPr lang="en-CA" dirty="0"/>
          </a:p>
        </p:txBody>
      </p:sp>
      <p:graphicFrame>
        <p:nvGraphicFramePr>
          <p:cNvPr id="4" name="Chart 3"/>
          <p:cNvGraphicFramePr/>
          <p:nvPr/>
        </p:nvGraphicFramePr>
        <p:xfrm>
          <a:off x="1524000" y="1844824"/>
          <a:ext cx="6504384" cy="36161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1412776"/>
            <a:ext cx="1749197" cy="3831818"/>
          </a:xfrm>
          <a:prstGeom prst="rect">
            <a:avLst/>
          </a:prstGeom>
          <a:solidFill>
            <a:schemeClr val="bg1"/>
          </a:solidFill>
        </p:spPr>
        <p:txBody>
          <a:bodyPr wrap="square" rtlCol="0">
            <a:spAutoFit/>
          </a:bodyPr>
          <a:lstStyle/>
          <a:p>
            <a:pPr>
              <a:lnSpc>
                <a:spcPct val="150000"/>
              </a:lnSpc>
            </a:pPr>
            <a:endParaRPr lang="en-CA" dirty="0" smtClean="0"/>
          </a:p>
          <a:p>
            <a:pPr>
              <a:lnSpc>
                <a:spcPct val="150000"/>
              </a:lnSpc>
            </a:pPr>
            <a:endParaRPr lang="en-CA" dirty="0"/>
          </a:p>
          <a:p>
            <a:pPr>
              <a:lnSpc>
                <a:spcPct val="150000"/>
              </a:lnSpc>
            </a:pPr>
            <a:r>
              <a:rPr lang="en-CA" dirty="0" smtClean="0"/>
              <a:t>General public</a:t>
            </a:r>
          </a:p>
          <a:p>
            <a:pPr>
              <a:lnSpc>
                <a:spcPct val="150000"/>
              </a:lnSpc>
            </a:pPr>
            <a:endParaRPr lang="en-CA" sz="1200" dirty="0"/>
          </a:p>
          <a:p>
            <a:pPr>
              <a:lnSpc>
                <a:spcPct val="150000"/>
              </a:lnSpc>
            </a:pPr>
            <a:r>
              <a:rPr lang="en-CA" dirty="0" smtClean="0"/>
              <a:t>Skilled persons</a:t>
            </a:r>
          </a:p>
          <a:p>
            <a:pPr>
              <a:lnSpc>
                <a:spcPct val="150000"/>
              </a:lnSpc>
            </a:pPr>
            <a:endParaRPr lang="en-CA" sz="1200" dirty="0"/>
          </a:p>
          <a:p>
            <a:pPr>
              <a:lnSpc>
                <a:spcPct val="150000"/>
              </a:lnSpc>
            </a:pPr>
            <a:r>
              <a:rPr lang="en-CA" dirty="0" smtClean="0"/>
              <a:t>Specialists</a:t>
            </a:r>
          </a:p>
          <a:p>
            <a:pPr>
              <a:lnSpc>
                <a:spcPct val="150000"/>
              </a:lnSpc>
            </a:pPr>
            <a:endParaRPr lang="en-CA" sz="1200" dirty="0"/>
          </a:p>
          <a:p>
            <a:pPr>
              <a:lnSpc>
                <a:spcPct val="150000"/>
              </a:lnSpc>
            </a:pPr>
            <a:r>
              <a:rPr lang="en-CA" dirty="0" smtClean="0"/>
              <a:t>Early adopters</a:t>
            </a:r>
          </a:p>
          <a:p>
            <a:pPr>
              <a:lnSpc>
                <a:spcPct val="150000"/>
              </a:lnSpc>
            </a:pPr>
            <a:endParaRPr lang="en-CA" dirty="0"/>
          </a:p>
        </p:txBody>
      </p:sp>
      <p:sp>
        <p:nvSpPr>
          <p:cNvPr id="8" name="TextBox 7"/>
          <p:cNvSpPr txBox="1"/>
          <p:nvPr/>
        </p:nvSpPr>
        <p:spPr>
          <a:xfrm>
            <a:off x="6156176" y="4838096"/>
            <a:ext cx="1608133" cy="1200329"/>
          </a:xfrm>
          <a:prstGeom prst="rect">
            <a:avLst/>
          </a:prstGeom>
          <a:noFill/>
        </p:spPr>
        <p:txBody>
          <a:bodyPr wrap="none" rtlCol="0">
            <a:spAutoFit/>
          </a:bodyPr>
          <a:lstStyle/>
          <a:p>
            <a:r>
              <a:rPr lang="en-CA" dirty="0" smtClean="0"/>
              <a:t>Demand for</a:t>
            </a:r>
            <a:br>
              <a:rPr lang="en-CA" dirty="0" smtClean="0"/>
            </a:br>
            <a:r>
              <a:rPr lang="en-CA" dirty="0" smtClean="0"/>
              <a:t>services to</a:t>
            </a:r>
            <a:br>
              <a:rPr lang="en-CA" dirty="0" smtClean="0"/>
            </a:br>
            <a:r>
              <a:rPr lang="en-CA" dirty="0" smtClean="0"/>
              <a:t>avoid or solve</a:t>
            </a:r>
            <a:br>
              <a:rPr lang="en-CA" dirty="0" smtClean="0"/>
            </a:br>
            <a:r>
              <a:rPr lang="en-CA" dirty="0" smtClean="0"/>
              <a:t>problems</a:t>
            </a:r>
            <a:endParaRPr lang="en-CA" dirty="0"/>
          </a:p>
        </p:txBody>
      </p:sp>
      <p:cxnSp>
        <p:nvCxnSpPr>
          <p:cNvPr id="14" name="Straight Connector 13"/>
          <p:cNvCxnSpPr/>
          <p:nvPr/>
        </p:nvCxnSpPr>
        <p:spPr bwMode="auto">
          <a:xfrm>
            <a:off x="6012160" y="5013176"/>
            <a:ext cx="216024" cy="9586"/>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15" name="Straight Connector 14"/>
          <p:cNvCxnSpPr/>
          <p:nvPr/>
        </p:nvCxnSpPr>
        <p:spPr bwMode="auto">
          <a:xfrm flipV="1">
            <a:off x="4716016" y="4653136"/>
            <a:ext cx="720080" cy="144016"/>
          </a:xfrm>
          <a:prstGeom prst="line">
            <a:avLst/>
          </a:prstGeom>
          <a:solidFill>
            <a:schemeClr val="accent1"/>
          </a:solidFill>
          <a:ln w="57150" cap="flat" cmpd="sng" algn="ctr">
            <a:solidFill>
              <a:srgbClr val="FFC00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fr-CA" dirty="0" smtClean="0"/>
              <a:t>Spatial Data </a:t>
            </a:r>
            <a:r>
              <a:rPr lang="fr-CA" dirty="0" err="1" smtClean="0"/>
              <a:t>Quality</a:t>
            </a:r>
            <a:endParaRPr lang="fr-CA" dirty="0" smtClean="0"/>
          </a:p>
        </p:txBody>
      </p:sp>
      <p:sp>
        <p:nvSpPr>
          <p:cNvPr id="3" name="Content Placeholder 2"/>
          <p:cNvSpPr>
            <a:spLocks noGrp="1"/>
          </p:cNvSpPr>
          <p:nvPr>
            <p:ph idx="1"/>
          </p:nvPr>
        </p:nvSpPr>
        <p:spPr>
          <a:xfrm>
            <a:off x="214313" y="1357313"/>
            <a:ext cx="8643937" cy="4773612"/>
          </a:xfrm>
        </p:spPr>
        <p:txBody>
          <a:bodyPr>
            <a:noAutofit/>
          </a:bodyPr>
          <a:lstStyle/>
          <a:p>
            <a:pPr lvl="1" eaLnBrk="1" hangingPunct="1">
              <a:defRPr/>
            </a:pPr>
            <a:r>
              <a:rPr lang="fr-CA" sz="2800" dirty="0" err="1">
                <a:solidFill>
                  <a:srgbClr val="F0F2A0"/>
                </a:solidFill>
              </a:rPr>
              <a:t>Uncertainty</a:t>
            </a:r>
            <a:r>
              <a:rPr lang="fr-CA" sz="2800" dirty="0">
                <a:solidFill>
                  <a:srgbClr val="F0F2A0"/>
                </a:solidFill>
              </a:rPr>
              <a:t> </a:t>
            </a:r>
            <a:r>
              <a:rPr lang="fr-CA" sz="2800" dirty="0" err="1">
                <a:solidFill>
                  <a:srgbClr val="F0F2A0"/>
                </a:solidFill>
              </a:rPr>
              <a:t>can</a:t>
            </a:r>
            <a:r>
              <a:rPr lang="fr-CA" sz="2800" dirty="0">
                <a:solidFill>
                  <a:srgbClr val="F0F2A0"/>
                </a:solidFill>
              </a:rPr>
              <a:t> </a:t>
            </a:r>
            <a:r>
              <a:rPr lang="fr-CA" sz="2800" dirty="0" err="1">
                <a:solidFill>
                  <a:srgbClr val="F0F2A0"/>
                </a:solidFill>
              </a:rPr>
              <a:t>be</a:t>
            </a:r>
            <a:r>
              <a:rPr lang="fr-CA" sz="2800" dirty="0">
                <a:solidFill>
                  <a:srgbClr val="F0F2A0"/>
                </a:solidFill>
              </a:rPr>
              <a:t> </a:t>
            </a:r>
            <a:r>
              <a:rPr lang="fr-CA" sz="2800" dirty="0" err="1" smtClean="0">
                <a:solidFill>
                  <a:srgbClr val="F0F2A0"/>
                </a:solidFill>
              </a:rPr>
              <a:t>reduced</a:t>
            </a:r>
            <a:endParaRPr lang="fr-CA" sz="2800" dirty="0" smtClean="0">
              <a:solidFill>
                <a:srgbClr val="F0F2A0"/>
              </a:solidFill>
            </a:endParaRPr>
          </a:p>
          <a:p>
            <a:pPr lvl="3" eaLnBrk="1" hangingPunct="1">
              <a:defRPr/>
            </a:pPr>
            <a:r>
              <a:rPr lang="fr-CA" sz="1800" dirty="0" err="1" smtClean="0"/>
              <a:t>Better</a:t>
            </a:r>
            <a:r>
              <a:rPr lang="fr-CA" sz="1800" dirty="0" smtClean="0"/>
              <a:t> observation technologies and </a:t>
            </a:r>
            <a:r>
              <a:rPr lang="fr-CA" sz="1800" dirty="0" err="1" smtClean="0"/>
              <a:t>methods</a:t>
            </a:r>
            <a:endParaRPr lang="fr-CA" sz="1800" dirty="0" smtClean="0"/>
          </a:p>
          <a:p>
            <a:pPr lvl="3" eaLnBrk="1" hangingPunct="1">
              <a:defRPr/>
            </a:pPr>
            <a:r>
              <a:rPr lang="fr-CA" sz="1800" dirty="0" smtClean="0"/>
              <a:t>Standards </a:t>
            </a:r>
          </a:p>
          <a:p>
            <a:pPr lvl="3" eaLnBrk="1" hangingPunct="1">
              <a:defRPr/>
            </a:pPr>
            <a:r>
              <a:rPr lang="fr-CA" sz="1800" dirty="0" smtClean="0"/>
              <a:t>Training  …</a:t>
            </a:r>
            <a:endParaRPr lang="fr-CA" sz="1800" dirty="0"/>
          </a:p>
          <a:p>
            <a:pPr lvl="1" eaLnBrk="1" hangingPunct="1">
              <a:defRPr/>
            </a:pPr>
            <a:r>
              <a:rPr lang="fr-CA" sz="2800" dirty="0" smtClean="0"/>
              <a:t>There </a:t>
            </a:r>
            <a:r>
              <a:rPr lang="fr-CA" sz="2800" dirty="0" err="1" smtClean="0"/>
              <a:t>always</a:t>
            </a:r>
            <a:r>
              <a:rPr lang="fr-CA" sz="2800" dirty="0" smtClean="0"/>
              <a:t> </a:t>
            </a:r>
            <a:r>
              <a:rPr lang="fr-CA" sz="2800" dirty="0" err="1" smtClean="0"/>
              <a:t>remain</a:t>
            </a:r>
            <a:r>
              <a:rPr lang="fr-CA" sz="2800" dirty="0" smtClean="0"/>
              <a:t> </a:t>
            </a:r>
            <a:r>
              <a:rPr lang="fr-CA" sz="2800" dirty="0" err="1" smtClean="0">
                <a:solidFill>
                  <a:srgbClr val="F0F2A0"/>
                </a:solidFill>
              </a:rPr>
              <a:t>residual</a:t>
            </a:r>
            <a:r>
              <a:rPr lang="fr-CA" sz="2800" dirty="0" smtClean="0">
                <a:solidFill>
                  <a:srgbClr val="F0F2A0"/>
                </a:solidFill>
              </a:rPr>
              <a:t> </a:t>
            </a:r>
            <a:r>
              <a:rPr lang="fr-CA" sz="2800" dirty="0" err="1" smtClean="0">
                <a:solidFill>
                  <a:srgbClr val="F0F2A0"/>
                </a:solidFill>
              </a:rPr>
              <a:t>uncertainty</a:t>
            </a:r>
            <a:endParaRPr lang="fr-CA" sz="2800" dirty="0" smtClean="0">
              <a:solidFill>
                <a:srgbClr val="F0F2A0"/>
              </a:solidFill>
            </a:endParaRPr>
          </a:p>
          <a:p>
            <a:pPr lvl="1" eaLnBrk="1" hangingPunct="1">
              <a:defRPr/>
            </a:pPr>
            <a:r>
              <a:rPr lang="fr-CA" sz="2800" dirty="0" err="1" smtClean="0"/>
              <a:t>Residual</a:t>
            </a:r>
            <a:r>
              <a:rPr lang="fr-CA" sz="2800" dirty="0" smtClean="0"/>
              <a:t> </a:t>
            </a:r>
            <a:r>
              <a:rPr lang="fr-CA" sz="2800" dirty="0" err="1" smtClean="0"/>
              <a:t>uncertainty</a:t>
            </a:r>
            <a:r>
              <a:rPr lang="fr-CA" sz="2800" dirty="0" smtClean="0"/>
              <a:t> = </a:t>
            </a:r>
            <a:r>
              <a:rPr lang="fr-CA" sz="2800" dirty="0" err="1" smtClean="0"/>
              <a:t>risk</a:t>
            </a:r>
            <a:r>
              <a:rPr lang="fr-CA" sz="2800" dirty="0" smtClean="0">
                <a:solidFill>
                  <a:srgbClr val="F0F2A0"/>
                </a:solidFill>
              </a:rPr>
              <a:t> </a:t>
            </a:r>
            <a:r>
              <a:rPr lang="fr-CA" sz="2800" dirty="0" err="1" smtClean="0">
                <a:solidFill>
                  <a:srgbClr val="F0F2A0"/>
                </a:solidFill>
              </a:rPr>
              <a:t>absorbed</a:t>
            </a:r>
            <a:r>
              <a:rPr lang="fr-CA" sz="2800" dirty="0" smtClean="0">
                <a:solidFill>
                  <a:srgbClr val="F0F2A0"/>
                </a:solidFill>
              </a:rPr>
              <a:t> by</a:t>
            </a:r>
          </a:p>
          <a:p>
            <a:pPr lvl="3" eaLnBrk="1" hangingPunct="1">
              <a:defRPr/>
            </a:pPr>
            <a:r>
              <a:rPr lang="fr-CA" sz="1800" dirty="0" smtClean="0"/>
              <a:t>data </a:t>
            </a:r>
            <a:r>
              <a:rPr lang="fr-CA" sz="1800" dirty="0" err="1" smtClean="0"/>
              <a:t>producers</a:t>
            </a:r>
            <a:endParaRPr lang="fr-CA" sz="1800" dirty="0" smtClean="0"/>
          </a:p>
          <a:p>
            <a:pPr lvl="3" eaLnBrk="1" hangingPunct="1">
              <a:defRPr/>
            </a:pPr>
            <a:r>
              <a:rPr lang="fr-CA" sz="1800" dirty="0" smtClean="0"/>
              <a:t>Data brokers</a:t>
            </a:r>
          </a:p>
          <a:p>
            <a:pPr lvl="3" eaLnBrk="1" hangingPunct="1">
              <a:defRPr/>
            </a:pPr>
            <a:r>
              <a:rPr lang="fr-CA" sz="1800" dirty="0" err="1" smtClean="0"/>
              <a:t>Users</a:t>
            </a:r>
            <a:endParaRPr lang="fr-CA" sz="1800" dirty="0" smtClean="0"/>
          </a:p>
          <a:p>
            <a:pPr lvl="1" eaLnBrk="1" hangingPunct="1">
              <a:defRPr/>
            </a:pPr>
            <a:r>
              <a:rPr lang="fr-CA" sz="2800" dirty="0" err="1" smtClean="0"/>
              <a:t>Jurisdictions</a:t>
            </a:r>
            <a:r>
              <a:rPr lang="fr-CA" sz="2800" dirty="0" smtClean="0"/>
              <a:t>’ </a:t>
            </a:r>
            <a:r>
              <a:rPr lang="fr-CA" sz="2800" dirty="0" err="1" smtClean="0"/>
              <a:t>laws</a:t>
            </a:r>
            <a:r>
              <a:rPr lang="fr-CA" sz="2800" dirty="0" smtClean="0"/>
              <a:t>, Court </a:t>
            </a:r>
            <a:r>
              <a:rPr lang="fr-CA" sz="2800" dirty="0" err="1" smtClean="0"/>
              <a:t>decisions</a:t>
            </a:r>
            <a:r>
              <a:rPr lang="fr-CA" sz="2800" dirty="0" smtClean="0"/>
              <a:t> and </a:t>
            </a:r>
            <a:r>
              <a:rPr lang="fr-CA" sz="2800" dirty="0" err="1" smtClean="0"/>
              <a:t>regulations</a:t>
            </a:r>
            <a:r>
              <a:rPr lang="fr-CA" sz="2800" dirty="0" smtClean="0"/>
              <a:t> </a:t>
            </a:r>
            <a:r>
              <a:rPr lang="fr-CA" sz="2800" dirty="0" err="1" smtClean="0"/>
              <a:t>define</a:t>
            </a:r>
            <a:r>
              <a:rPr lang="fr-CA" sz="2800" dirty="0" smtClean="0"/>
              <a:t> </a:t>
            </a:r>
            <a:r>
              <a:rPr lang="fr-CA" sz="2800" dirty="0" err="1" smtClean="0">
                <a:solidFill>
                  <a:srgbClr val="F0F2A0"/>
                </a:solidFill>
              </a:rPr>
              <a:t>who</a:t>
            </a:r>
            <a:r>
              <a:rPr lang="fr-CA" sz="2800" dirty="0" smtClean="0">
                <a:solidFill>
                  <a:srgbClr val="F0F2A0"/>
                </a:solidFill>
              </a:rPr>
              <a:t> </a:t>
            </a:r>
            <a:r>
              <a:rPr lang="fr-CA" sz="2800" dirty="0" err="1" smtClean="0">
                <a:solidFill>
                  <a:srgbClr val="F0F2A0"/>
                </a:solidFill>
              </a:rPr>
              <a:t>take</a:t>
            </a:r>
            <a:r>
              <a:rPr lang="fr-CA" sz="2800" dirty="0" smtClean="0">
                <a:solidFill>
                  <a:srgbClr val="F0F2A0"/>
                </a:solidFill>
              </a:rPr>
              <a:t> or </a:t>
            </a:r>
            <a:r>
              <a:rPr lang="fr-CA" sz="2800" dirty="0" err="1" smtClean="0">
                <a:solidFill>
                  <a:srgbClr val="F0F2A0"/>
                </a:solidFill>
              </a:rPr>
              <a:t>share</a:t>
            </a:r>
            <a:r>
              <a:rPr lang="fr-CA" sz="2800" dirty="0" smtClean="0">
                <a:solidFill>
                  <a:srgbClr val="F0F2A0"/>
                </a:solidFill>
              </a:rPr>
              <a:t> </a:t>
            </a:r>
            <a:r>
              <a:rPr lang="fr-CA" sz="2800" dirty="0" err="1" smtClean="0">
                <a:solidFill>
                  <a:srgbClr val="F0F2A0"/>
                </a:solidFill>
              </a:rPr>
              <a:t>that</a:t>
            </a:r>
            <a:r>
              <a:rPr lang="fr-CA" sz="2800" dirty="0" smtClean="0">
                <a:solidFill>
                  <a:srgbClr val="F0F2A0"/>
                </a:solidFill>
              </a:rPr>
              <a:t> </a:t>
            </a:r>
            <a:r>
              <a:rPr lang="fr-CA" sz="2800" dirty="0" err="1" smtClean="0">
                <a:solidFill>
                  <a:srgbClr val="F0F2A0"/>
                </a:solidFill>
              </a:rPr>
              <a:t>risk</a:t>
            </a:r>
            <a:endParaRPr lang="fr-CA" sz="2800" dirty="0" smtClean="0">
              <a:solidFill>
                <a:srgbClr val="F0F2A0"/>
              </a:solidFill>
            </a:endParaRPr>
          </a:p>
          <a:p>
            <a:pPr lvl="1" eaLnBrk="1" hangingPunct="1">
              <a:buNone/>
              <a:defRPr/>
            </a:pPr>
            <a:endParaRPr lang="fr-CA" sz="2800" dirty="0" smtClean="0">
              <a:solidFill>
                <a:srgbClr val="FFC000"/>
              </a:solidFill>
            </a:endParaRPr>
          </a:p>
        </p:txBody>
      </p:sp>
      <p:sp>
        <p:nvSpPr>
          <p:cNvPr id="4" name="Slide Number Placeholder 3"/>
          <p:cNvSpPr>
            <a:spLocks noGrp="1"/>
          </p:cNvSpPr>
          <p:nvPr>
            <p:ph type="sldNum" sz="quarter" idx="4294967295"/>
          </p:nvPr>
        </p:nvSpPr>
        <p:spPr>
          <a:xfrm>
            <a:off x="8410575" y="6477000"/>
            <a:ext cx="733425" cy="274638"/>
          </a:xfrm>
        </p:spPr>
        <p:txBody>
          <a:bodyPr/>
          <a:lstStyle/>
          <a:p>
            <a:pPr>
              <a:defRPr/>
            </a:pPr>
            <a:fld id="{84C567C4-0DD4-4E9F-9662-DF2C47D46E72}" type="slidenum">
              <a:rPr lang="en-US" smtClean="0"/>
              <a:pPr>
                <a:defRPr/>
              </a:pPr>
              <a:t>18</a:t>
            </a:fld>
            <a:endParaRPr lang="en-US" dirty="0"/>
          </a:p>
        </p:txBody>
      </p:sp>
      <p:sp>
        <p:nvSpPr>
          <p:cNvPr id="5" name="TextBox 4"/>
          <p:cNvSpPr txBox="1"/>
          <p:nvPr/>
        </p:nvSpPr>
        <p:spPr>
          <a:xfrm>
            <a:off x="251520" y="5877272"/>
            <a:ext cx="8640960" cy="954107"/>
          </a:xfrm>
          <a:prstGeom prst="rect">
            <a:avLst/>
          </a:prstGeom>
          <a:noFill/>
        </p:spPr>
        <p:txBody>
          <a:bodyPr wrap="square" rtlCol="0">
            <a:spAutoFit/>
          </a:bodyPr>
          <a:lstStyle/>
          <a:p>
            <a:r>
              <a:rPr lang="fr-CA" sz="2800" dirty="0" smtClean="0">
                <a:solidFill>
                  <a:srgbClr val="FFC000"/>
                </a:solidFill>
              </a:rPr>
              <a:t>Data </a:t>
            </a:r>
            <a:r>
              <a:rPr lang="fr-CA" sz="2800" dirty="0" err="1" smtClean="0">
                <a:solidFill>
                  <a:srgbClr val="FFC000"/>
                </a:solidFill>
              </a:rPr>
              <a:t>quality</a:t>
            </a:r>
            <a:r>
              <a:rPr lang="fr-CA" sz="2800" dirty="0" smtClean="0">
                <a:solidFill>
                  <a:srgbClr val="FFC000"/>
                </a:solidFill>
              </a:rPr>
              <a:t> issues </a:t>
            </a:r>
            <a:r>
              <a:rPr lang="fr-CA" sz="2800" dirty="0" err="1" smtClean="0">
                <a:solidFill>
                  <a:srgbClr val="FFC000"/>
                </a:solidFill>
              </a:rPr>
              <a:t>begin</a:t>
            </a:r>
            <a:r>
              <a:rPr lang="fr-CA" sz="2800" dirty="0" smtClean="0">
                <a:solidFill>
                  <a:srgbClr val="FFC000"/>
                </a:solidFill>
              </a:rPr>
              <a:t> in the hands of </a:t>
            </a:r>
            <a:r>
              <a:rPr lang="fr-CA" sz="2800" dirty="0" err="1" smtClean="0">
                <a:solidFill>
                  <a:srgbClr val="FFC000"/>
                </a:solidFill>
              </a:rPr>
              <a:t>professionals</a:t>
            </a:r>
            <a:r>
              <a:rPr lang="fr-CA" sz="2800" dirty="0" smtClean="0">
                <a:solidFill>
                  <a:srgbClr val="FFC000"/>
                </a:solidFill>
              </a:rPr>
              <a:t> but </a:t>
            </a:r>
            <a:r>
              <a:rPr lang="fr-CA" sz="2800" dirty="0" err="1" smtClean="0">
                <a:solidFill>
                  <a:srgbClr val="FFC000"/>
                </a:solidFill>
              </a:rPr>
              <a:t>they</a:t>
            </a:r>
            <a:r>
              <a:rPr lang="fr-CA" sz="2800" dirty="0" smtClean="0">
                <a:solidFill>
                  <a:srgbClr val="FFC000"/>
                </a:solidFill>
              </a:rPr>
              <a:t> end up in the hands of Society</a:t>
            </a:r>
            <a:endParaRPr lang="en-CA"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fr-CA" dirty="0" smtClean="0"/>
              <a:t>Spatial Data </a:t>
            </a:r>
            <a:r>
              <a:rPr lang="fr-CA" dirty="0" err="1" smtClean="0"/>
              <a:t>Quality</a:t>
            </a:r>
            <a:r>
              <a:rPr lang="fr-CA" dirty="0" smtClean="0"/>
              <a:t> and </a:t>
            </a:r>
            <a:r>
              <a:rPr lang="fr-CA" dirty="0" err="1" smtClean="0"/>
              <a:t>Liability</a:t>
            </a:r>
            <a:endParaRPr lang="fr-CA" dirty="0" smtClean="0"/>
          </a:p>
        </p:txBody>
      </p:sp>
      <p:sp>
        <p:nvSpPr>
          <p:cNvPr id="3075" name="Rectangle 3"/>
          <p:cNvSpPr>
            <a:spLocks noGrp="1" noChangeArrowheads="1"/>
          </p:cNvSpPr>
          <p:nvPr>
            <p:ph idx="1"/>
          </p:nvPr>
        </p:nvSpPr>
        <p:spPr>
          <a:xfrm>
            <a:off x="539552" y="1714500"/>
            <a:ext cx="8064896" cy="4667250"/>
          </a:xfrm>
        </p:spPr>
        <p:txBody>
          <a:bodyPr/>
          <a:lstStyle/>
          <a:p>
            <a:pPr marL="342900" lvl="1" indent="-342900" eaLnBrk="1" hangingPunct="1">
              <a:buClr>
                <a:schemeClr val="hlink"/>
              </a:buClr>
              <a:defRPr/>
            </a:pPr>
            <a:r>
              <a:rPr lang="fr-CA" sz="2800" dirty="0" err="1" smtClean="0">
                <a:ea typeface="+mn-ea"/>
              </a:rPr>
              <a:t>Typical</a:t>
            </a:r>
            <a:r>
              <a:rPr lang="fr-CA" sz="2800" dirty="0" smtClean="0">
                <a:ea typeface="+mn-ea"/>
              </a:rPr>
              <a:t> </a:t>
            </a:r>
            <a:r>
              <a:rPr lang="fr-CA" sz="2800" dirty="0" err="1" smtClean="0">
                <a:ea typeface="+mn-ea"/>
              </a:rPr>
              <a:t>users</a:t>
            </a:r>
            <a:r>
              <a:rPr lang="fr-CA" sz="2800" dirty="0" smtClean="0">
                <a:ea typeface="+mn-ea"/>
              </a:rPr>
              <a:t> </a:t>
            </a:r>
            <a:r>
              <a:rPr lang="fr-CA" sz="2800" dirty="0" err="1" smtClean="0">
                <a:ea typeface="+mn-ea"/>
              </a:rPr>
              <a:t>take</a:t>
            </a:r>
            <a:r>
              <a:rPr lang="fr-CA" sz="2800" dirty="0" smtClean="0">
                <a:ea typeface="+mn-ea"/>
              </a:rPr>
              <a:t> digital data for </a:t>
            </a:r>
            <a:r>
              <a:rPr lang="fr-CA" sz="2800" dirty="0" err="1" smtClean="0">
                <a:ea typeface="+mn-ea"/>
              </a:rPr>
              <a:t>granted</a:t>
            </a:r>
            <a:r>
              <a:rPr lang="fr-CA" sz="2800" dirty="0" smtClean="0">
                <a:ea typeface="+mn-ea"/>
              </a:rPr>
              <a:t>, </a:t>
            </a:r>
            <a:r>
              <a:rPr lang="fr-CA" sz="2800" dirty="0" err="1" smtClean="0">
                <a:ea typeface="+mn-ea"/>
              </a:rPr>
              <a:t>assuming</a:t>
            </a:r>
            <a:r>
              <a:rPr lang="fr-CA" sz="2800" dirty="0" smtClean="0">
                <a:ea typeface="+mn-ea"/>
              </a:rPr>
              <a:t> </a:t>
            </a:r>
            <a:r>
              <a:rPr lang="fr-CA" sz="2800" dirty="0" err="1" smtClean="0">
                <a:ea typeface="+mn-ea"/>
              </a:rPr>
              <a:t>their</a:t>
            </a:r>
            <a:r>
              <a:rPr lang="fr-CA" sz="2800" dirty="0" smtClean="0">
                <a:ea typeface="+mn-ea"/>
              </a:rPr>
              <a:t> </a:t>
            </a:r>
            <a:r>
              <a:rPr lang="fr-CA" sz="2800" dirty="0" err="1" smtClean="0">
                <a:ea typeface="+mn-ea"/>
              </a:rPr>
              <a:t>quality</a:t>
            </a:r>
            <a:r>
              <a:rPr lang="fr-CA" sz="2800" dirty="0" smtClean="0">
                <a:ea typeface="+mn-ea"/>
              </a:rPr>
              <a:t> </a:t>
            </a:r>
            <a:r>
              <a:rPr lang="fr-CA" sz="2800" dirty="0" err="1" smtClean="0">
                <a:ea typeface="+mn-ea"/>
              </a:rPr>
              <a:t>is</a:t>
            </a:r>
            <a:r>
              <a:rPr lang="fr-CA" sz="2800" dirty="0" smtClean="0">
                <a:ea typeface="+mn-ea"/>
              </a:rPr>
              <a:t> </a:t>
            </a:r>
            <a:r>
              <a:rPr lang="fr-CA" sz="2800" dirty="0" err="1" smtClean="0">
                <a:ea typeface="+mn-ea"/>
              </a:rPr>
              <a:t>high</a:t>
            </a:r>
            <a:r>
              <a:rPr lang="fr-CA" sz="2800" dirty="0" smtClean="0">
                <a:ea typeface="+mn-ea"/>
              </a:rPr>
              <a:t> and </a:t>
            </a:r>
            <a:r>
              <a:rPr lang="fr-CA" sz="2800" dirty="0" err="1" smtClean="0">
                <a:ea typeface="+mn-ea"/>
              </a:rPr>
              <a:t>fits</a:t>
            </a:r>
            <a:r>
              <a:rPr lang="fr-CA" sz="2800" dirty="0" smtClean="0">
                <a:ea typeface="+mn-ea"/>
              </a:rPr>
              <a:t> the </a:t>
            </a:r>
            <a:r>
              <a:rPr lang="fr-CA" sz="2800" dirty="0" err="1" smtClean="0">
                <a:ea typeface="+mn-ea"/>
              </a:rPr>
              <a:t>intended</a:t>
            </a:r>
            <a:r>
              <a:rPr lang="fr-CA" sz="2800" dirty="0" smtClean="0">
                <a:ea typeface="+mn-ea"/>
              </a:rPr>
              <a:t> usage</a:t>
            </a:r>
          </a:p>
          <a:p>
            <a:pPr eaLnBrk="1" hangingPunct="1">
              <a:buNone/>
              <a:defRPr/>
            </a:pPr>
            <a:endParaRPr lang="en-US" dirty="0" smtClean="0"/>
          </a:p>
          <a:p>
            <a:pPr marL="342900" lvl="1" indent="-342900" eaLnBrk="1" hangingPunct="1">
              <a:buClr>
                <a:schemeClr val="hlink"/>
              </a:buClr>
              <a:defRPr/>
            </a:pPr>
            <a:r>
              <a:rPr lang="fr-CA" sz="2800" dirty="0" smtClean="0"/>
              <a:t>It </a:t>
            </a:r>
            <a:r>
              <a:rPr lang="fr-CA" sz="2800" dirty="0" err="1" smtClean="0"/>
              <a:t>is</a:t>
            </a:r>
            <a:r>
              <a:rPr lang="fr-CA" sz="2800" dirty="0" smtClean="0"/>
              <a:t> a </a:t>
            </a:r>
            <a:r>
              <a:rPr lang="fr-CA" sz="2800" dirty="0" err="1" smtClean="0"/>
              <a:t>duty</a:t>
            </a:r>
            <a:r>
              <a:rPr lang="fr-CA" sz="2800" dirty="0" smtClean="0"/>
              <a:t> for the expert to care about </a:t>
            </a:r>
            <a:r>
              <a:rPr lang="fr-CA" sz="2800" dirty="0" err="1" smtClean="0"/>
              <a:t>users</a:t>
            </a:r>
            <a:r>
              <a:rPr lang="fr-CA" sz="2800" dirty="0" smtClean="0"/>
              <a:t> and to </a:t>
            </a:r>
            <a:r>
              <a:rPr lang="fr-CA" sz="2800" dirty="0" err="1" smtClean="0"/>
              <a:t>inform</a:t>
            </a:r>
            <a:r>
              <a:rPr lang="fr-CA" sz="2800" dirty="0" smtClean="0"/>
              <a:t> </a:t>
            </a:r>
            <a:r>
              <a:rPr lang="fr-CA" sz="2800" dirty="0" err="1" smtClean="0"/>
              <a:t>them</a:t>
            </a:r>
            <a:r>
              <a:rPr lang="fr-CA" sz="2800" dirty="0" smtClean="0"/>
              <a:t> about </a:t>
            </a:r>
            <a:r>
              <a:rPr lang="fr-CA" sz="2800" dirty="0" err="1" smtClean="0"/>
              <a:t>inappropriate</a:t>
            </a:r>
            <a:r>
              <a:rPr lang="fr-CA" sz="2800" dirty="0" smtClean="0"/>
              <a:t> usages of spatial data</a:t>
            </a:r>
          </a:p>
          <a:p>
            <a:pPr eaLnBrk="1" hangingPunct="1">
              <a:defRPr/>
            </a:pPr>
            <a:endParaRPr lang="fr-CA"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Have Entered the 5</a:t>
            </a:r>
            <a:r>
              <a:rPr lang="en-CA" baseline="30000" dirty="0" smtClean="0"/>
              <a:t>th</a:t>
            </a:r>
            <a:r>
              <a:rPr lang="en-CA" dirty="0" smtClean="0"/>
              <a:t> Decade of Digital Spatial Data</a:t>
            </a:r>
            <a:endParaRPr lang="en-CA" dirty="0"/>
          </a:p>
        </p:txBody>
      </p:sp>
      <p:sp>
        <p:nvSpPr>
          <p:cNvPr id="3" name="Content Placeholder 2"/>
          <p:cNvSpPr>
            <a:spLocks noGrp="1"/>
          </p:cNvSpPr>
          <p:nvPr>
            <p:ph idx="1"/>
          </p:nvPr>
        </p:nvSpPr>
        <p:spPr>
          <a:xfrm>
            <a:off x="457200" y="1458913"/>
            <a:ext cx="8435280" cy="4672012"/>
          </a:xfrm>
        </p:spPr>
        <p:txBody>
          <a:bodyPr/>
          <a:lstStyle/>
          <a:p>
            <a:r>
              <a:rPr lang="en-CA" sz="2400" dirty="0" smtClean="0">
                <a:solidFill>
                  <a:srgbClr val="FFC000"/>
                </a:solidFill>
              </a:rPr>
              <a:t>1970s</a:t>
            </a:r>
            <a:r>
              <a:rPr lang="en-CA" sz="2400" dirty="0" smtClean="0"/>
              <a:t>: arrival of the digital era in </a:t>
            </a:r>
            <a:r>
              <a:rPr lang="en-CA" sz="2400" dirty="0" err="1" smtClean="0"/>
              <a:t>geomatics</a:t>
            </a:r>
            <a:r>
              <a:rPr lang="en-CA" sz="2400" dirty="0" smtClean="0"/>
              <a:t>, mostly for researchers and early adopters</a:t>
            </a:r>
          </a:p>
          <a:p>
            <a:r>
              <a:rPr lang="en-CA" sz="2400" dirty="0" smtClean="0">
                <a:solidFill>
                  <a:srgbClr val="FFC000"/>
                </a:solidFill>
              </a:rPr>
              <a:t>1980s</a:t>
            </a:r>
            <a:r>
              <a:rPr lang="en-CA" sz="2400" dirty="0" smtClean="0"/>
              <a:t>: mastering the new digital technologies and producing digital data, mostly by specialists</a:t>
            </a:r>
          </a:p>
          <a:p>
            <a:r>
              <a:rPr lang="en-CA" sz="2400" dirty="0" smtClean="0">
                <a:solidFill>
                  <a:srgbClr val="FFC000"/>
                </a:solidFill>
              </a:rPr>
              <a:t>1990s</a:t>
            </a:r>
            <a:r>
              <a:rPr lang="en-CA" sz="2400" dirty="0" smtClean="0"/>
              <a:t>: integrating data, building standards and promoting interoperability, mostly by skilled peoples at work in several fields</a:t>
            </a:r>
          </a:p>
          <a:p>
            <a:r>
              <a:rPr lang="en-CA" sz="2400" dirty="0" smtClean="0">
                <a:solidFill>
                  <a:srgbClr val="FFC000"/>
                </a:solidFill>
              </a:rPr>
              <a:t>2000s</a:t>
            </a:r>
            <a:r>
              <a:rPr lang="en-CA" sz="2400" dirty="0" smtClean="0"/>
              <a:t>: spatial data infrastructures and democratization of spatial data and technologies, mostly for general public</a:t>
            </a:r>
          </a:p>
          <a:p>
            <a:r>
              <a:rPr lang="en-CA" sz="2400" b="1" dirty="0" smtClean="0">
                <a:solidFill>
                  <a:srgbClr val="FFC000"/>
                </a:solidFill>
              </a:rPr>
              <a:t>2010s: increasing awareness of data misuses</a:t>
            </a:r>
          </a:p>
          <a:p>
            <a:pPr lvl="1"/>
            <a:r>
              <a:rPr lang="en-CA" dirty="0" smtClean="0"/>
              <a:t>Society is adapting to growing number of misuses</a:t>
            </a:r>
          </a:p>
          <a:p>
            <a:pPr lvl="1"/>
            <a:r>
              <a:rPr lang="en-CA" dirty="0" smtClean="0"/>
              <a:t>New prevention services required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Spatial Data Quality and Liability</a:t>
            </a:r>
            <a:endParaRPr lang="en-CA" dirty="0"/>
          </a:p>
        </p:txBody>
      </p:sp>
      <p:sp>
        <p:nvSpPr>
          <p:cNvPr id="3" name="Content Placeholder 2"/>
          <p:cNvSpPr>
            <a:spLocks noGrp="1"/>
          </p:cNvSpPr>
          <p:nvPr>
            <p:ph idx="1"/>
          </p:nvPr>
        </p:nvSpPr>
        <p:spPr/>
        <p:txBody>
          <a:bodyPr/>
          <a:lstStyle/>
          <a:p>
            <a:pPr eaLnBrk="1" hangingPunct="1">
              <a:defRPr/>
            </a:pPr>
            <a:r>
              <a:rPr lang="en-US" sz="3200" dirty="0" smtClean="0"/>
              <a:t>Ethics and Court decisions support that</a:t>
            </a:r>
          </a:p>
          <a:p>
            <a:pPr lvl="1" eaLnBrk="1" hangingPunct="1">
              <a:defRPr/>
            </a:pPr>
            <a:endParaRPr lang="en-US" sz="2800" dirty="0" smtClean="0"/>
          </a:p>
          <a:p>
            <a:pPr lvl="1" eaLnBrk="1" hangingPunct="1">
              <a:defRPr/>
            </a:pPr>
            <a:r>
              <a:rPr lang="en-US" sz="2800" dirty="0" smtClean="0"/>
              <a:t>Poor quality data should not be used for sensitive applications where it poses a risk of harm </a:t>
            </a:r>
          </a:p>
          <a:p>
            <a:pPr lvl="1" eaLnBrk="1" hangingPunct="1">
              <a:defRPr/>
            </a:pPr>
            <a:endParaRPr lang="en-US" sz="2800" dirty="0" smtClean="0"/>
          </a:p>
          <a:p>
            <a:pPr lvl="1" eaLnBrk="1" hangingPunct="1">
              <a:defRPr/>
            </a:pPr>
            <a:r>
              <a:rPr lang="en-US" sz="2800" dirty="0" smtClean="0"/>
              <a:t>If it is to be used, then it will be necessary to build in appropriate safeguards to avoid the harm, and to provide effective warnings </a:t>
            </a:r>
          </a:p>
          <a:p>
            <a:endParaRPr lang="en-CA" sz="3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fr-CA" dirty="0" smtClean="0"/>
              <a:t>Spatial Data </a:t>
            </a:r>
            <a:r>
              <a:rPr lang="fr-CA" dirty="0" err="1" smtClean="0"/>
              <a:t>Quality</a:t>
            </a:r>
            <a:r>
              <a:rPr lang="fr-CA" dirty="0" smtClean="0"/>
              <a:t> and </a:t>
            </a:r>
            <a:r>
              <a:rPr lang="fr-CA" dirty="0" err="1" smtClean="0"/>
              <a:t>Liability</a:t>
            </a:r>
            <a:endParaRPr lang="fr-CA" dirty="0" smtClean="0"/>
          </a:p>
        </p:txBody>
      </p:sp>
      <p:sp>
        <p:nvSpPr>
          <p:cNvPr id="3075" name="Rectangle 3"/>
          <p:cNvSpPr>
            <a:spLocks noGrp="1" noChangeArrowheads="1"/>
          </p:cNvSpPr>
          <p:nvPr>
            <p:ph idx="1"/>
          </p:nvPr>
        </p:nvSpPr>
        <p:spPr>
          <a:xfrm>
            <a:off x="457200" y="1458913"/>
            <a:ext cx="8229600" cy="4922837"/>
          </a:xfrm>
        </p:spPr>
        <p:txBody>
          <a:bodyPr>
            <a:normAutofit lnSpcReduction="10000"/>
          </a:bodyPr>
          <a:lstStyle/>
          <a:p>
            <a:pPr eaLnBrk="1" hangingPunct="1">
              <a:defRPr/>
            </a:pPr>
            <a:r>
              <a:rPr lang="en-US" sz="3200" dirty="0" smtClean="0"/>
              <a:t>Ethics and Court decisions support that</a:t>
            </a:r>
          </a:p>
          <a:p>
            <a:pPr lvl="1" eaLnBrk="1" hangingPunct="1">
              <a:defRPr/>
            </a:pPr>
            <a:endParaRPr lang="en-US" sz="2800" dirty="0" smtClean="0"/>
          </a:p>
          <a:p>
            <a:pPr lvl="1" eaLnBrk="1" hangingPunct="1">
              <a:defRPr/>
            </a:pPr>
            <a:r>
              <a:rPr lang="en-US" sz="2800" dirty="0" smtClean="0"/>
              <a:t>It is always possible, however, that a Court might find that the sensitive application ought not to have been designed at all if the risks posed by the poor data are too serious</a:t>
            </a:r>
          </a:p>
          <a:p>
            <a:pPr lvl="1" eaLnBrk="1" hangingPunct="1">
              <a:defRPr/>
            </a:pPr>
            <a:endParaRPr lang="en-US" sz="2800" dirty="0" smtClean="0"/>
          </a:p>
          <a:p>
            <a:pPr lvl="1" eaLnBrk="1" hangingPunct="1">
              <a:defRPr/>
            </a:pPr>
            <a:r>
              <a:rPr lang="en-US" sz="2800" dirty="0" smtClean="0"/>
              <a:t>It is not enough just to anticipate the intended uses and data quality requirements of a system. It is also important to anticipate the possible misuses of the system as well </a:t>
            </a:r>
          </a:p>
          <a:p>
            <a:pPr eaLnBrk="1" hangingPunct="1">
              <a:defRPr/>
            </a:pPr>
            <a:endParaRPr lang="en-US" dirty="0" smtClean="0"/>
          </a:p>
          <a:p>
            <a:pPr lvl="1" eaLnBrk="1" hangingPunct="1">
              <a:defRPr/>
            </a:pPr>
            <a:endParaRPr lang="en-US" sz="2800" dirty="0" smtClean="0"/>
          </a:p>
          <a:p>
            <a:pPr lvl="1" eaLnBrk="1" hangingPunct="1">
              <a:defRPr/>
            </a:pPr>
            <a:endParaRPr lang="en-US" sz="2800" dirty="0" smtClean="0"/>
          </a:p>
          <a:p>
            <a:pPr eaLnBrk="1" hangingPunct="1">
              <a:defRPr/>
            </a:pPr>
            <a:endParaRPr lang="fr-CA"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Oval 4"/>
          <p:cNvSpPr>
            <a:spLocks noChangeArrowheads="1"/>
          </p:cNvSpPr>
          <p:nvPr/>
        </p:nvSpPr>
        <p:spPr bwMode="auto">
          <a:xfrm>
            <a:off x="1957346" y="1414463"/>
            <a:ext cx="144462" cy="144462"/>
          </a:xfrm>
          <a:prstGeom prst="ellipse">
            <a:avLst/>
          </a:prstGeom>
          <a:solidFill>
            <a:schemeClr val="tx1"/>
          </a:solidFill>
          <a:ln w="19050">
            <a:solidFill>
              <a:schemeClr val="tx1"/>
            </a:solidFill>
            <a:round/>
            <a:headEnd/>
            <a:tailEnd/>
          </a:ln>
        </p:spPr>
        <p:txBody>
          <a:bodyPr wrap="none" anchor="ctr"/>
          <a:lstStyle/>
          <a:p>
            <a:pPr>
              <a:defRPr/>
            </a:pPr>
            <a:endParaRPr lang="fr-CA">
              <a:effectLst>
                <a:outerShdw blurRad="38100" dist="38100" dir="2700000" algn="tl">
                  <a:srgbClr val="C0C0C0"/>
                </a:outerShdw>
              </a:effectLst>
            </a:endParaRPr>
          </a:p>
        </p:txBody>
      </p:sp>
      <p:sp>
        <p:nvSpPr>
          <p:cNvPr id="15366" name="Line 5"/>
          <p:cNvSpPr>
            <a:spLocks noChangeShapeType="1"/>
          </p:cNvSpPr>
          <p:nvPr/>
        </p:nvSpPr>
        <p:spPr bwMode="auto">
          <a:xfrm>
            <a:off x="2028783" y="1557338"/>
            <a:ext cx="0" cy="360362"/>
          </a:xfrm>
          <a:prstGeom prst="line">
            <a:avLst/>
          </a:prstGeom>
          <a:noFill/>
          <a:ln w="12700">
            <a:solidFill>
              <a:schemeClr val="tx1"/>
            </a:solidFill>
            <a:round/>
            <a:headEnd/>
            <a:tailEnd type="triangle" w="med" len="lg"/>
          </a:ln>
        </p:spPr>
        <p:txBody>
          <a:bodyPr wrap="none"/>
          <a:lstStyle/>
          <a:p>
            <a:endParaRPr lang="fr-CA"/>
          </a:p>
        </p:txBody>
      </p:sp>
      <p:sp>
        <p:nvSpPr>
          <p:cNvPr id="154631" name="Oval 6"/>
          <p:cNvSpPr>
            <a:spLocks noChangeArrowheads="1"/>
          </p:cNvSpPr>
          <p:nvPr/>
        </p:nvSpPr>
        <p:spPr bwMode="auto">
          <a:xfrm>
            <a:off x="1957346" y="6526213"/>
            <a:ext cx="144462" cy="144462"/>
          </a:xfrm>
          <a:prstGeom prst="ellipse">
            <a:avLst/>
          </a:prstGeom>
          <a:solidFill>
            <a:schemeClr val="tx1"/>
          </a:solidFill>
          <a:ln w="19050">
            <a:solidFill>
              <a:schemeClr val="tx1"/>
            </a:solidFill>
            <a:round/>
            <a:headEnd/>
            <a:tailEnd/>
          </a:ln>
        </p:spPr>
        <p:txBody>
          <a:bodyPr wrap="none" anchor="ctr"/>
          <a:lstStyle/>
          <a:p>
            <a:pPr>
              <a:defRPr/>
            </a:pPr>
            <a:endParaRPr lang="fr-CA">
              <a:effectLst>
                <a:outerShdw blurRad="38100" dist="38100" dir="2700000" algn="tl">
                  <a:srgbClr val="C0C0C0"/>
                </a:outerShdw>
              </a:effectLst>
            </a:endParaRPr>
          </a:p>
        </p:txBody>
      </p:sp>
      <p:sp>
        <p:nvSpPr>
          <p:cNvPr id="154632" name="Oval 7"/>
          <p:cNvSpPr>
            <a:spLocks noChangeArrowheads="1"/>
          </p:cNvSpPr>
          <p:nvPr/>
        </p:nvSpPr>
        <p:spPr bwMode="auto">
          <a:xfrm>
            <a:off x="1884321" y="6454775"/>
            <a:ext cx="287337" cy="287338"/>
          </a:xfrm>
          <a:prstGeom prst="ellipse">
            <a:avLst/>
          </a:prstGeom>
          <a:noFill/>
          <a:ln w="12700">
            <a:solidFill>
              <a:schemeClr val="tx1"/>
            </a:solidFill>
            <a:round/>
            <a:headEnd/>
            <a:tailEnd/>
          </a:ln>
        </p:spPr>
        <p:txBody>
          <a:bodyPr wrap="none" anchor="ctr"/>
          <a:lstStyle/>
          <a:p>
            <a:pPr>
              <a:defRPr/>
            </a:pPr>
            <a:endParaRPr lang="fr-CA">
              <a:effectLst>
                <a:outerShdw blurRad="38100" dist="38100" dir="2700000" algn="tl">
                  <a:srgbClr val="010199"/>
                </a:outerShdw>
              </a:effectLst>
            </a:endParaRPr>
          </a:p>
        </p:txBody>
      </p:sp>
      <p:sp>
        <p:nvSpPr>
          <p:cNvPr id="144392" name="AutoShape 8"/>
          <p:cNvSpPr>
            <a:spLocks noChangeArrowheads="1"/>
          </p:cNvSpPr>
          <p:nvPr/>
        </p:nvSpPr>
        <p:spPr bwMode="auto">
          <a:xfrm>
            <a:off x="571472" y="1928802"/>
            <a:ext cx="2841659" cy="431800"/>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nchor="ctr"/>
          <a:lstStyle/>
          <a:p>
            <a:pPr algn="ctr"/>
            <a:r>
              <a:rPr lang="en-US" dirty="0" smtClean="0">
                <a:solidFill>
                  <a:schemeClr val="bg1"/>
                </a:solidFill>
                <a:latin typeface="Tahoma" pitchFamily="34" charset="0"/>
              </a:rPr>
              <a:t>Risk Identification</a:t>
            </a:r>
            <a:endParaRPr lang="en-US" dirty="0">
              <a:solidFill>
                <a:schemeClr val="bg1"/>
              </a:solidFill>
              <a:latin typeface="Tahoma" pitchFamily="34" charset="0"/>
            </a:endParaRPr>
          </a:p>
        </p:txBody>
      </p:sp>
      <p:sp>
        <p:nvSpPr>
          <p:cNvPr id="15370" name="AutoShape 9"/>
          <p:cNvSpPr>
            <a:spLocks noChangeArrowheads="1"/>
          </p:cNvSpPr>
          <p:nvPr/>
        </p:nvSpPr>
        <p:spPr bwMode="auto">
          <a:xfrm>
            <a:off x="733383" y="2706688"/>
            <a:ext cx="2590800" cy="431800"/>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nchor="ctr"/>
          <a:lstStyle/>
          <a:p>
            <a:pPr algn="ctr"/>
            <a:r>
              <a:rPr lang="en-US" dirty="0" smtClean="0">
                <a:solidFill>
                  <a:schemeClr val="bg1"/>
                </a:solidFill>
                <a:latin typeface="Tahoma" pitchFamily="34" charset="0"/>
              </a:rPr>
              <a:t>Risk Analysis</a:t>
            </a:r>
            <a:endParaRPr lang="en-US" dirty="0">
              <a:solidFill>
                <a:schemeClr val="bg1"/>
              </a:solidFill>
              <a:latin typeface="Tahoma" pitchFamily="34" charset="0"/>
            </a:endParaRPr>
          </a:p>
        </p:txBody>
      </p:sp>
      <p:sp>
        <p:nvSpPr>
          <p:cNvPr id="15371" name="Line 10"/>
          <p:cNvSpPr>
            <a:spLocks noChangeShapeType="1"/>
          </p:cNvSpPr>
          <p:nvPr/>
        </p:nvSpPr>
        <p:spPr bwMode="auto">
          <a:xfrm>
            <a:off x="2028783" y="2347913"/>
            <a:ext cx="0" cy="360362"/>
          </a:xfrm>
          <a:prstGeom prst="line">
            <a:avLst/>
          </a:prstGeom>
          <a:noFill/>
          <a:ln w="12700">
            <a:solidFill>
              <a:schemeClr val="tx1"/>
            </a:solidFill>
            <a:round/>
            <a:headEnd/>
            <a:tailEnd type="triangle" w="med" len="lg"/>
          </a:ln>
        </p:spPr>
        <p:txBody>
          <a:bodyPr wrap="none"/>
          <a:lstStyle/>
          <a:p>
            <a:endParaRPr lang="fr-CA"/>
          </a:p>
        </p:txBody>
      </p:sp>
      <p:sp>
        <p:nvSpPr>
          <p:cNvPr id="15372" name="Line 11"/>
          <p:cNvSpPr>
            <a:spLocks noChangeShapeType="1"/>
          </p:cNvSpPr>
          <p:nvPr/>
        </p:nvSpPr>
        <p:spPr bwMode="auto">
          <a:xfrm>
            <a:off x="2028783" y="3138488"/>
            <a:ext cx="0" cy="360362"/>
          </a:xfrm>
          <a:prstGeom prst="line">
            <a:avLst/>
          </a:prstGeom>
          <a:noFill/>
          <a:ln w="12700">
            <a:solidFill>
              <a:schemeClr val="tx1"/>
            </a:solidFill>
            <a:round/>
            <a:headEnd/>
            <a:tailEnd type="triangle" w="med" len="lg"/>
          </a:ln>
        </p:spPr>
        <p:txBody>
          <a:bodyPr wrap="none"/>
          <a:lstStyle/>
          <a:p>
            <a:endParaRPr lang="fr-CA"/>
          </a:p>
        </p:txBody>
      </p:sp>
      <p:sp>
        <p:nvSpPr>
          <p:cNvPr id="15373" name="Line 12"/>
          <p:cNvSpPr>
            <a:spLocks noChangeShapeType="1"/>
          </p:cNvSpPr>
          <p:nvPr/>
        </p:nvSpPr>
        <p:spPr bwMode="auto">
          <a:xfrm>
            <a:off x="2028783" y="3930650"/>
            <a:ext cx="0" cy="360363"/>
          </a:xfrm>
          <a:prstGeom prst="line">
            <a:avLst/>
          </a:prstGeom>
          <a:noFill/>
          <a:ln w="12700">
            <a:solidFill>
              <a:schemeClr val="tx1"/>
            </a:solidFill>
            <a:round/>
            <a:headEnd/>
            <a:tailEnd type="triangle" w="med" len="lg"/>
          </a:ln>
        </p:spPr>
        <p:txBody>
          <a:bodyPr wrap="none"/>
          <a:lstStyle/>
          <a:p>
            <a:endParaRPr lang="fr-CA"/>
          </a:p>
        </p:txBody>
      </p:sp>
      <p:sp>
        <p:nvSpPr>
          <p:cNvPr id="15374" name="Line 13"/>
          <p:cNvSpPr>
            <a:spLocks noChangeShapeType="1"/>
          </p:cNvSpPr>
          <p:nvPr/>
        </p:nvSpPr>
        <p:spPr bwMode="auto">
          <a:xfrm>
            <a:off x="2028783" y="5156200"/>
            <a:ext cx="0" cy="503238"/>
          </a:xfrm>
          <a:prstGeom prst="line">
            <a:avLst/>
          </a:prstGeom>
          <a:noFill/>
          <a:ln w="12700">
            <a:solidFill>
              <a:schemeClr val="tx1"/>
            </a:solidFill>
            <a:round/>
            <a:headEnd/>
            <a:tailEnd type="triangle" w="med" len="lg"/>
          </a:ln>
        </p:spPr>
        <p:txBody>
          <a:bodyPr wrap="none"/>
          <a:lstStyle/>
          <a:p>
            <a:endParaRPr lang="fr-CA"/>
          </a:p>
        </p:txBody>
      </p:sp>
      <p:sp>
        <p:nvSpPr>
          <p:cNvPr id="154639" name="AutoShape 14"/>
          <p:cNvSpPr>
            <a:spLocks noChangeArrowheads="1"/>
          </p:cNvSpPr>
          <p:nvPr/>
        </p:nvSpPr>
        <p:spPr bwMode="auto">
          <a:xfrm>
            <a:off x="876258" y="4291013"/>
            <a:ext cx="2303463" cy="863600"/>
          </a:xfrm>
          <a:prstGeom prst="diamond">
            <a:avLst/>
          </a:prstGeom>
          <a:noFill/>
          <a:ln w="12700">
            <a:solidFill>
              <a:schemeClr val="tx1"/>
            </a:solidFill>
            <a:miter lim="800000"/>
            <a:headEnd/>
            <a:tailEnd/>
          </a:ln>
        </p:spPr>
        <p:txBody>
          <a:bodyPr anchor="ctr"/>
          <a:lstStyle/>
          <a:p>
            <a:pPr eaLnBrk="0" hangingPunct="0">
              <a:defRPr/>
            </a:pPr>
            <a:endParaRPr lang="fr-CA">
              <a:effectLst>
                <a:outerShdw blurRad="38100" dist="38100" dir="2700000" algn="tl">
                  <a:srgbClr val="010199"/>
                </a:outerShdw>
              </a:effectLst>
            </a:endParaRPr>
          </a:p>
        </p:txBody>
      </p:sp>
      <p:sp>
        <p:nvSpPr>
          <p:cNvPr id="154640" name="Text Box 15"/>
          <p:cNvSpPr txBox="1">
            <a:spLocks noChangeArrowheads="1"/>
          </p:cNvSpPr>
          <p:nvPr/>
        </p:nvSpPr>
        <p:spPr bwMode="auto">
          <a:xfrm>
            <a:off x="1254083" y="4437063"/>
            <a:ext cx="1566863" cy="584775"/>
          </a:xfrm>
          <a:prstGeom prst="rect">
            <a:avLst/>
          </a:prstGeom>
          <a:noFill/>
          <a:ln w="9525" algn="ctr">
            <a:noFill/>
            <a:miter lim="800000"/>
            <a:headEnd/>
            <a:tailEnd/>
          </a:ln>
        </p:spPr>
        <p:txBody>
          <a:bodyPr>
            <a:spAutoFit/>
          </a:bodyPr>
          <a:lstStyle/>
          <a:p>
            <a:pPr algn="ctr">
              <a:defRPr/>
            </a:pPr>
            <a:r>
              <a:rPr lang="en-US" sz="1600" dirty="0" smtClean="0">
                <a:effectLst>
                  <a:outerShdw blurRad="38100" dist="38100" dir="2700000" algn="tl">
                    <a:srgbClr val="010199"/>
                  </a:outerShdw>
                </a:effectLst>
                <a:latin typeface="Tahoma" pitchFamily="34" charset="0"/>
              </a:rPr>
              <a:t>Tolerable</a:t>
            </a:r>
          </a:p>
          <a:p>
            <a:pPr algn="ctr">
              <a:defRPr/>
            </a:pPr>
            <a:r>
              <a:rPr lang="en-US" sz="1600" dirty="0" smtClean="0">
                <a:effectLst>
                  <a:outerShdw blurRad="38100" dist="38100" dir="2700000" algn="tl">
                    <a:srgbClr val="010199"/>
                  </a:outerShdw>
                </a:effectLst>
                <a:latin typeface="Tahoma" pitchFamily="34" charset="0"/>
              </a:rPr>
              <a:t>Risk</a:t>
            </a:r>
            <a:endParaRPr lang="en-US" sz="1600" dirty="0">
              <a:effectLst>
                <a:outerShdw blurRad="38100" dist="38100" dir="2700000" algn="tl">
                  <a:srgbClr val="010199"/>
                </a:outerShdw>
              </a:effectLst>
              <a:latin typeface="Tahoma" pitchFamily="34" charset="0"/>
            </a:endParaRPr>
          </a:p>
        </p:txBody>
      </p:sp>
      <p:grpSp>
        <p:nvGrpSpPr>
          <p:cNvPr id="28" name="Group 27"/>
          <p:cNvGrpSpPr/>
          <p:nvPr/>
        </p:nvGrpSpPr>
        <p:grpSpPr>
          <a:xfrm>
            <a:off x="3143240" y="2052646"/>
            <a:ext cx="4786346" cy="3103008"/>
            <a:chOff x="3143240" y="2052646"/>
            <a:chExt cx="4786346" cy="3103008"/>
          </a:xfrm>
        </p:grpSpPr>
        <p:sp>
          <p:nvSpPr>
            <p:cNvPr id="15364" name="Line 2"/>
            <p:cNvSpPr>
              <a:spLocks noChangeShapeType="1"/>
            </p:cNvSpPr>
            <p:nvPr/>
          </p:nvSpPr>
          <p:spPr bwMode="auto">
            <a:xfrm flipV="1">
              <a:off x="6643702" y="2052646"/>
              <a:ext cx="0" cy="2662238"/>
            </a:xfrm>
            <a:prstGeom prst="line">
              <a:avLst/>
            </a:prstGeom>
            <a:noFill/>
            <a:ln w="9525">
              <a:solidFill>
                <a:schemeClr val="tx1"/>
              </a:solidFill>
              <a:round/>
              <a:headEnd/>
              <a:tailEnd/>
            </a:ln>
          </p:spPr>
          <p:txBody>
            <a:bodyPr wrap="none" anchor="ctr"/>
            <a:lstStyle/>
            <a:p>
              <a:endParaRPr lang="fr-CA"/>
            </a:p>
          </p:txBody>
        </p:sp>
        <p:sp>
          <p:nvSpPr>
            <p:cNvPr id="154641" name="Rectangle 16"/>
            <p:cNvSpPr>
              <a:spLocks noChangeArrowheads="1"/>
            </p:cNvSpPr>
            <p:nvPr/>
          </p:nvSpPr>
          <p:spPr bwMode="auto">
            <a:xfrm>
              <a:off x="6129361" y="3000372"/>
              <a:ext cx="1800225" cy="1296988"/>
            </a:xfrm>
            <a:prstGeom prst="rect">
              <a:avLst/>
            </a:prstGeom>
            <a:solidFill>
              <a:schemeClr val="bg1"/>
            </a:solidFill>
            <a:ln w="9525" algn="ctr">
              <a:solidFill>
                <a:schemeClr val="tx1"/>
              </a:solidFill>
              <a:miter lim="800000"/>
              <a:headEnd/>
              <a:tailEnd/>
            </a:ln>
          </p:spPr>
          <p:txBody>
            <a:bodyPr tIns="226800" anchorCtr="1"/>
            <a:lstStyle/>
            <a:p>
              <a:pPr>
                <a:lnSpc>
                  <a:spcPct val="130000"/>
                </a:lnSpc>
                <a:defRPr/>
              </a:pPr>
              <a:r>
                <a:rPr lang="en-US" sz="1600" b="1" dirty="0" smtClean="0">
                  <a:solidFill>
                    <a:srgbClr val="FFC000"/>
                  </a:solidFill>
                  <a:effectLst>
                    <a:outerShdw blurRad="38100" dist="38100" dir="2700000" algn="tl">
                      <a:srgbClr val="010199"/>
                    </a:outerShdw>
                  </a:effectLst>
                  <a:latin typeface="Tahoma" pitchFamily="34" charset="0"/>
                </a:rPr>
                <a:t>Control</a:t>
              </a:r>
            </a:p>
            <a:p>
              <a:pPr>
                <a:lnSpc>
                  <a:spcPct val="130000"/>
                </a:lnSpc>
                <a:defRPr/>
              </a:pPr>
              <a:r>
                <a:rPr lang="en-US" sz="1600" b="1" dirty="0" smtClean="0">
                  <a:solidFill>
                    <a:srgbClr val="FFC000"/>
                  </a:solidFill>
                  <a:effectLst>
                    <a:outerShdw blurRad="38100" dist="38100" dir="2700000" algn="tl">
                      <a:srgbClr val="010199"/>
                    </a:outerShdw>
                  </a:effectLst>
                  <a:latin typeface="Tahoma" pitchFamily="34" charset="0"/>
                </a:rPr>
                <a:t>Transfer </a:t>
              </a:r>
            </a:p>
            <a:p>
              <a:pPr>
                <a:lnSpc>
                  <a:spcPct val="130000"/>
                </a:lnSpc>
                <a:defRPr/>
              </a:pPr>
              <a:r>
                <a:rPr lang="en-US" sz="1600" b="1" dirty="0" smtClean="0">
                  <a:solidFill>
                    <a:srgbClr val="FF0000"/>
                  </a:solidFill>
                  <a:effectLst>
                    <a:outerShdw blurRad="38100" dist="38100" dir="2700000" algn="tl">
                      <a:srgbClr val="010199"/>
                    </a:outerShdw>
                  </a:effectLst>
                  <a:latin typeface="Tahoma" pitchFamily="34" charset="0"/>
                </a:rPr>
                <a:t>Ignore</a:t>
              </a:r>
              <a:endParaRPr lang="en-US" sz="1600" b="1" dirty="0">
                <a:solidFill>
                  <a:srgbClr val="FF0000"/>
                </a:solidFill>
                <a:effectLst>
                  <a:outerShdw blurRad="38100" dist="38100" dir="2700000" algn="tl">
                    <a:srgbClr val="010199"/>
                  </a:outerShdw>
                </a:effectLst>
                <a:latin typeface="Tahoma" pitchFamily="34" charset="0"/>
              </a:endParaRPr>
            </a:p>
            <a:p>
              <a:pPr>
                <a:lnSpc>
                  <a:spcPct val="130000"/>
                </a:lnSpc>
                <a:defRPr/>
              </a:pPr>
              <a:endParaRPr lang="en-US" sz="1600" dirty="0">
                <a:effectLst>
                  <a:outerShdw blurRad="38100" dist="38100" dir="2700000" algn="tl">
                    <a:srgbClr val="010199"/>
                  </a:outerShdw>
                </a:effectLst>
                <a:latin typeface="Tahoma" pitchFamily="34" charset="0"/>
              </a:endParaRPr>
            </a:p>
          </p:txBody>
        </p:sp>
        <p:sp>
          <p:nvSpPr>
            <p:cNvPr id="15379" name="AutoShape 18"/>
            <p:cNvSpPr>
              <a:spLocks noChangeArrowheads="1"/>
            </p:cNvSpPr>
            <p:nvPr/>
          </p:nvSpPr>
          <p:spPr bwMode="auto">
            <a:xfrm>
              <a:off x="6129361" y="2428868"/>
              <a:ext cx="1798638" cy="649287"/>
            </a:xfrm>
            <a:prstGeom prst="roundRect">
              <a:avLst>
                <a:gd name="adj" fmla="val 16667"/>
              </a:avLst>
            </a:prstGeom>
            <a:solidFill>
              <a:schemeClr val="folHlink"/>
            </a:solidFill>
            <a:ln w="9525" algn="ctr">
              <a:solidFill>
                <a:schemeClr val="tx1"/>
              </a:solidFill>
              <a:round/>
              <a:headEnd/>
              <a:tailEnd/>
            </a:ln>
          </p:spPr>
          <p:txBody>
            <a:bodyPr anchor="ctr"/>
            <a:lstStyle/>
            <a:p>
              <a:pPr algn="ctr"/>
              <a:r>
                <a:rPr lang="en-US" dirty="0" smtClean="0">
                  <a:solidFill>
                    <a:schemeClr val="bg1"/>
                  </a:solidFill>
                  <a:latin typeface="Tahoma" pitchFamily="34" charset="0"/>
                </a:rPr>
                <a:t>Risk Processing</a:t>
              </a:r>
              <a:endParaRPr lang="en-US" dirty="0">
                <a:solidFill>
                  <a:schemeClr val="bg1"/>
                </a:solidFill>
                <a:latin typeface="Tahoma" pitchFamily="34" charset="0"/>
              </a:endParaRPr>
            </a:p>
          </p:txBody>
        </p:sp>
        <p:sp>
          <p:nvSpPr>
            <p:cNvPr id="15380" name="Line 19"/>
            <p:cNvSpPr>
              <a:spLocks noChangeShapeType="1"/>
            </p:cNvSpPr>
            <p:nvPr/>
          </p:nvSpPr>
          <p:spPr bwMode="auto">
            <a:xfrm flipH="1">
              <a:off x="3143240" y="4714884"/>
              <a:ext cx="3500462" cy="0"/>
            </a:xfrm>
            <a:prstGeom prst="line">
              <a:avLst/>
            </a:prstGeom>
            <a:noFill/>
            <a:ln w="9525">
              <a:solidFill>
                <a:schemeClr val="tx1"/>
              </a:solidFill>
              <a:round/>
              <a:headEnd/>
              <a:tailEnd/>
            </a:ln>
          </p:spPr>
          <p:txBody>
            <a:bodyPr wrap="none" anchor="ctr"/>
            <a:lstStyle/>
            <a:p>
              <a:endParaRPr lang="fr-CA"/>
            </a:p>
          </p:txBody>
        </p:sp>
        <p:sp>
          <p:nvSpPr>
            <p:cNvPr id="15381" name="Line 20"/>
            <p:cNvSpPr>
              <a:spLocks noChangeShapeType="1"/>
            </p:cNvSpPr>
            <p:nvPr/>
          </p:nvSpPr>
          <p:spPr bwMode="auto">
            <a:xfrm flipH="1">
              <a:off x="3357554" y="2071678"/>
              <a:ext cx="3286148" cy="0"/>
            </a:xfrm>
            <a:prstGeom prst="line">
              <a:avLst/>
            </a:prstGeom>
            <a:noFill/>
            <a:ln w="6350">
              <a:solidFill>
                <a:schemeClr val="tx1"/>
              </a:solidFill>
              <a:round/>
              <a:headEnd/>
              <a:tailEnd type="triangle" w="med" len="lg"/>
            </a:ln>
          </p:spPr>
          <p:txBody>
            <a:bodyPr wrap="none" anchor="ctr"/>
            <a:lstStyle/>
            <a:p>
              <a:endParaRPr lang="fr-CA"/>
            </a:p>
          </p:txBody>
        </p:sp>
        <p:sp>
          <p:nvSpPr>
            <p:cNvPr id="154646" name="Text Box 21"/>
            <p:cNvSpPr txBox="1">
              <a:spLocks noChangeArrowheads="1"/>
            </p:cNvSpPr>
            <p:nvPr/>
          </p:nvSpPr>
          <p:spPr bwMode="auto">
            <a:xfrm>
              <a:off x="3357554" y="4786322"/>
              <a:ext cx="463588" cy="369332"/>
            </a:xfrm>
            <a:prstGeom prst="rect">
              <a:avLst/>
            </a:prstGeom>
            <a:noFill/>
            <a:ln w="9525" algn="ctr">
              <a:noFill/>
              <a:miter lim="800000"/>
              <a:headEnd/>
              <a:tailEnd/>
            </a:ln>
          </p:spPr>
          <p:txBody>
            <a:bodyPr wrap="none">
              <a:spAutoFit/>
            </a:bodyPr>
            <a:lstStyle/>
            <a:p>
              <a:pPr>
                <a:defRPr/>
              </a:pPr>
              <a:r>
                <a:rPr lang="en-US" dirty="0" smtClean="0">
                  <a:effectLst>
                    <a:outerShdw blurRad="38100" dist="38100" dir="2700000" algn="tl">
                      <a:srgbClr val="010199"/>
                    </a:outerShdw>
                  </a:effectLst>
                  <a:latin typeface="Tahoma" pitchFamily="34" charset="0"/>
                </a:rPr>
                <a:t>No</a:t>
              </a:r>
              <a:endParaRPr lang="en-US" dirty="0">
                <a:effectLst>
                  <a:outerShdw blurRad="38100" dist="38100" dir="2700000" algn="tl">
                    <a:srgbClr val="010199"/>
                  </a:outerShdw>
                </a:effectLst>
                <a:latin typeface="Tahoma" pitchFamily="34" charset="0"/>
              </a:endParaRPr>
            </a:p>
          </p:txBody>
        </p:sp>
      </p:grpSp>
      <p:sp>
        <p:nvSpPr>
          <p:cNvPr id="154647" name="Text Box 22"/>
          <p:cNvSpPr txBox="1">
            <a:spLocks noChangeArrowheads="1"/>
          </p:cNvSpPr>
          <p:nvPr/>
        </p:nvSpPr>
        <p:spPr bwMode="auto">
          <a:xfrm>
            <a:off x="2100221" y="5154613"/>
            <a:ext cx="528286" cy="369332"/>
          </a:xfrm>
          <a:prstGeom prst="rect">
            <a:avLst/>
          </a:prstGeom>
          <a:noFill/>
          <a:ln w="9525" algn="ctr">
            <a:noFill/>
            <a:miter lim="800000"/>
            <a:headEnd/>
            <a:tailEnd/>
          </a:ln>
        </p:spPr>
        <p:txBody>
          <a:bodyPr wrap="none">
            <a:spAutoFit/>
          </a:bodyPr>
          <a:lstStyle/>
          <a:p>
            <a:pPr>
              <a:defRPr/>
            </a:pPr>
            <a:r>
              <a:rPr lang="en-US" dirty="0" smtClean="0">
                <a:effectLst>
                  <a:outerShdw blurRad="38100" dist="38100" dir="2700000" algn="tl">
                    <a:srgbClr val="010199"/>
                  </a:outerShdw>
                </a:effectLst>
                <a:latin typeface="Tahoma" pitchFamily="34" charset="0"/>
              </a:rPr>
              <a:t>Yes</a:t>
            </a:r>
            <a:endParaRPr lang="en-US" dirty="0">
              <a:effectLst>
                <a:outerShdw blurRad="38100" dist="38100" dir="2700000" algn="tl">
                  <a:srgbClr val="010199"/>
                </a:outerShdw>
              </a:effectLst>
              <a:latin typeface="Tahoma" pitchFamily="34" charset="0"/>
            </a:endParaRPr>
          </a:p>
        </p:txBody>
      </p:sp>
      <p:sp>
        <p:nvSpPr>
          <p:cNvPr id="15384" name="Line 32"/>
          <p:cNvSpPr>
            <a:spLocks noChangeShapeType="1"/>
          </p:cNvSpPr>
          <p:nvPr/>
        </p:nvSpPr>
        <p:spPr bwMode="auto">
          <a:xfrm>
            <a:off x="2028783" y="6092825"/>
            <a:ext cx="0" cy="360363"/>
          </a:xfrm>
          <a:prstGeom prst="line">
            <a:avLst/>
          </a:prstGeom>
          <a:noFill/>
          <a:ln w="12700">
            <a:solidFill>
              <a:schemeClr val="tx1"/>
            </a:solidFill>
            <a:round/>
            <a:headEnd/>
            <a:tailEnd type="triangle" w="med" len="lg"/>
          </a:ln>
        </p:spPr>
        <p:txBody>
          <a:bodyPr wrap="none"/>
          <a:lstStyle/>
          <a:p>
            <a:endParaRPr lang="fr-CA"/>
          </a:p>
        </p:txBody>
      </p:sp>
      <p:sp>
        <p:nvSpPr>
          <p:cNvPr id="15385" name="AutoShape 33"/>
          <p:cNvSpPr>
            <a:spLocks noChangeArrowheads="1"/>
          </p:cNvSpPr>
          <p:nvPr/>
        </p:nvSpPr>
        <p:spPr bwMode="auto">
          <a:xfrm>
            <a:off x="947696" y="5659438"/>
            <a:ext cx="2232025" cy="433387"/>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nchor="ctr"/>
          <a:lstStyle/>
          <a:p>
            <a:pPr algn="ctr"/>
            <a:r>
              <a:rPr lang="en-US" dirty="0" smtClean="0">
                <a:solidFill>
                  <a:schemeClr val="bg1"/>
                </a:solidFill>
                <a:latin typeface="Tahoma" pitchFamily="34" charset="0"/>
              </a:rPr>
              <a:t>Risk Monitoring</a:t>
            </a:r>
            <a:endParaRPr lang="en-US" dirty="0">
              <a:solidFill>
                <a:schemeClr val="bg1"/>
              </a:solidFill>
              <a:latin typeface="Tahoma" pitchFamily="34" charset="0"/>
            </a:endParaRPr>
          </a:p>
        </p:txBody>
      </p:sp>
      <p:sp>
        <p:nvSpPr>
          <p:cNvPr id="15386" name="AutoShape 34"/>
          <p:cNvSpPr>
            <a:spLocks noChangeArrowheads="1"/>
          </p:cNvSpPr>
          <p:nvPr/>
        </p:nvSpPr>
        <p:spPr bwMode="auto">
          <a:xfrm>
            <a:off x="731796" y="3498850"/>
            <a:ext cx="2590800" cy="433388"/>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nchor="ctr"/>
          <a:lstStyle/>
          <a:p>
            <a:pPr algn="ctr"/>
            <a:r>
              <a:rPr lang="en-US" dirty="0" smtClean="0">
                <a:solidFill>
                  <a:schemeClr val="bg1"/>
                </a:solidFill>
                <a:latin typeface="Tahoma" pitchFamily="34" charset="0"/>
              </a:rPr>
              <a:t>Risk Assessment</a:t>
            </a:r>
            <a:endParaRPr lang="en-US" dirty="0">
              <a:solidFill>
                <a:schemeClr val="bg1"/>
              </a:solidFill>
              <a:latin typeface="Tahoma" pitchFamily="34" charset="0"/>
            </a:endParaRPr>
          </a:p>
        </p:txBody>
      </p:sp>
      <p:sp>
        <p:nvSpPr>
          <p:cNvPr id="15393" name="Rectangle 2"/>
          <p:cNvSpPr>
            <a:spLocks noChangeArrowheads="1"/>
          </p:cNvSpPr>
          <p:nvPr/>
        </p:nvSpPr>
        <p:spPr bwMode="auto">
          <a:xfrm>
            <a:off x="457200" y="333375"/>
            <a:ext cx="8229600" cy="1058863"/>
          </a:xfrm>
          <a:prstGeom prst="rect">
            <a:avLst/>
          </a:prstGeom>
          <a:noFill/>
          <a:ln w="9525">
            <a:noFill/>
            <a:miter lim="800000"/>
            <a:headEnd/>
            <a:tailEnd/>
          </a:ln>
        </p:spPr>
        <p:txBody>
          <a:bodyPr anchor="ctr"/>
          <a:lstStyle/>
          <a:p>
            <a:pPr algn="ctr"/>
            <a:r>
              <a:rPr lang="en-US" sz="4000" dirty="0" smtClean="0">
                <a:solidFill>
                  <a:srgbClr val="FFCC00"/>
                </a:solidFill>
                <a:latin typeface="Tahoma" pitchFamily="34" charset="0"/>
              </a:rPr>
              <a:t>Risk Management</a:t>
            </a:r>
          </a:p>
        </p:txBody>
      </p:sp>
      <p:sp>
        <p:nvSpPr>
          <p:cNvPr id="48" name="Text Box 21"/>
          <p:cNvSpPr txBox="1">
            <a:spLocks noChangeArrowheads="1"/>
          </p:cNvSpPr>
          <p:nvPr/>
        </p:nvSpPr>
        <p:spPr bwMode="auto">
          <a:xfrm>
            <a:off x="3374775" y="3047526"/>
            <a:ext cx="1204882" cy="738664"/>
          </a:xfrm>
          <a:prstGeom prst="rect">
            <a:avLst/>
          </a:prstGeom>
          <a:noFill/>
          <a:ln w="9525" algn="ctr">
            <a:noFill/>
            <a:miter lim="800000"/>
            <a:headEnd/>
            <a:tailEnd/>
          </a:ln>
        </p:spPr>
        <p:txBody>
          <a:bodyPr wrap="none">
            <a:spAutoFit/>
          </a:bodyPr>
          <a:lstStyle/>
          <a:p>
            <a:pPr>
              <a:defRPr/>
            </a:pPr>
            <a:r>
              <a:rPr lang="en-US" sz="1400" dirty="0">
                <a:effectLst>
                  <a:outerShdw blurRad="38100" dist="38100" dir="2700000" algn="tl">
                    <a:srgbClr val="010199"/>
                  </a:outerShdw>
                </a:effectLst>
                <a:latin typeface="Tahoma" pitchFamily="34" charset="0"/>
              </a:rPr>
              <a:t> </a:t>
            </a:r>
            <a:r>
              <a:rPr lang="en-US" sz="1400" dirty="0" smtClean="0">
                <a:effectLst>
                  <a:outerShdw blurRad="38100" dist="38100" dir="2700000" algn="tl">
                    <a:srgbClr val="010199"/>
                  </a:outerShdw>
                </a:effectLst>
                <a:latin typeface="Tahoma" pitchFamily="34" charset="0"/>
              </a:rPr>
              <a:t>  Probability</a:t>
            </a:r>
          </a:p>
          <a:p>
            <a:pPr>
              <a:defRPr/>
            </a:pPr>
            <a:r>
              <a:rPr lang="en-US" sz="1400" u="sng" dirty="0" smtClean="0">
                <a:effectLst>
                  <a:outerShdw blurRad="38100" dist="38100" dir="2700000" algn="tl">
                    <a:srgbClr val="010199"/>
                  </a:outerShdw>
                </a:effectLst>
                <a:latin typeface="Tahoma" pitchFamily="34" charset="0"/>
              </a:rPr>
              <a:t>+ Gravity     </a:t>
            </a:r>
          </a:p>
          <a:p>
            <a:pPr>
              <a:defRPr/>
            </a:pPr>
            <a:r>
              <a:rPr lang="en-US" sz="1400" dirty="0" smtClean="0">
                <a:effectLst>
                  <a:outerShdw blurRad="38100" dist="38100" dir="2700000" algn="tl">
                    <a:srgbClr val="010199"/>
                  </a:outerShdw>
                </a:effectLst>
                <a:latin typeface="Tahoma" pitchFamily="34" charset="0"/>
              </a:rPr>
              <a:t>Level of risk</a:t>
            </a:r>
          </a:p>
        </p:txBody>
      </p:sp>
      <p:sp>
        <p:nvSpPr>
          <p:cNvPr id="27" name="TextBox 26"/>
          <p:cNvSpPr txBox="1"/>
          <p:nvPr/>
        </p:nvSpPr>
        <p:spPr>
          <a:xfrm>
            <a:off x="3995936" y="5445224"/>
            <a:ext cx="3214341" cy="830997"/>
          </a:xfrm>
          <a:prstGeom prst="rect">
            <a:avLst/>
          </a:prstGeom>
          <a:noFill/>
        </p:spPr>
        <p:txBody>
          <a:bodyPr wrap="none" rtlCol="0">
            <a:spAutoFit/>
          </a:bodyPr>
          <a:lstStyle/>
          <a:p>
            <a:r>
              <a:rPr lang="en-CA" sz="2400" dirty="0" smtClean="0"/>
              <a:t>Several methods exist</a:t>
            </a:r>
          </a:p>
          <a:p>
            <a:r>
              <a:rPr lang="en-CA" sz="2400" dirty="0" smtClean="0"/>
              <a:t>Standards exist</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71414"/>
            <a:ext cx="9144000" cy="1058862"/>
          </a:xfrm>
        </p:spPr>
        <p:txBody>
          <a:bodyPr/>
          <a:lstStyle/>
          <a:p>
            <a:pPr eaLnBrk="1" hangingPunct="1"/>
            <a:r>
              <a:rPr lang="fr-CA" sz="3200" dirty="0" err="1" smtClean="0"/>
              <a:t>Enlarging</a:t>
            </a:r>
            <a:r>
              <a:rPr lang="fr-CA" sz="3200" dirty="0" smtClean="0"/>
              <a:t> the Body of Professional Practices</a:t>
            </a:r>
            <a:br>
              <a:rPr lang="fr-CA" sz="3200" dirty="0" smtClean="0"/>
            </a:br>
            <a:r>
              <a:rPr lang="fr-CA" sz="3200" dirty="0" smtClean="0"/>
              <a:t>to Manage the </a:t>
            </a:r>
            <a:r>
              <a:rPr lang="fr-CA" sz="3200" dirty="0" err="1" smtClean="0"/>
              <a:t>Risks</a:t>
            </a:r>
            <a:r>
              <a:rPr lang="fr-CA" sz="3200" dirty="0" smtClean="0"/>
              <a:t> of Data </a:t>
            </a:r>
            <a:r>
              <a:rPr lang="fr-CA" sz="3200" dirty="0" err="1" smtClean="0"/>
              <a:t>Misuse</a:t>
            </a:r>
            <a:endParaRPr lang="fr-CA" sz="3200" dirty="0" smtClean="0"/>
          </a:p>
        </p:txBody>
      </p:sp>
      <p:grpSp>
        <p:nvGrpSpPr>
          <p:cNvPr id="2" name="Group 43"/>
          <p:cNvGrpSpPr/>
          <p:nvPr/>
        </p:nvGrpSpPr>
        <p:grpSpPr>
          <a:xfrm>
            <a:off x="0" y="928670"/>
            <a:ext cx="8999201" cy="2786082"/>
            <a:chOff x="36849" y="3000372"/>
            <a:chExt cx="8999201" cy="2786082"/>
          </a:xfrm>
        </p:grpSpPr>
        <p:sp>
          <p:nvSpPr>
            <p:cNvPr id="4" name="AutoShape 4"/>
            <p:cNvSpPr>
              <a:spLocks noChangeArrowheads="1"/>
            </p:cNvSpPr>
            <p:nvPr/>
          </p:nvSpPr>
          <p:spPr bwMode="auto">
            <a:xfrm>
              <a:off x="107950" y="3000372"/>
              <a:ext cx="8928100" cy="2786082"/>
            </a:xfrm>
            <a:prstGeom prst="rightArrow">
              <a:avLst>
                <a:gd name="adj1" fmla="val 56917"/>
                <a:gd name="adj2" fmla="val 3768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endParaRPr lang="en-CA">
                <a:latin typeface="Arial" charset="0"/>
              </a:endParaRPr>
            </a:p>
          </p:txBody>
        </p:sp>
        <p:sp>
          <p:nvSpPr>
            <p:cNvPr id="12294" name="AutoShape 5"/>
            <p:cNvSpPr>
              <a:spLocks noChangeArrowheads="1"/>
            </p:cNvSpPr>
            <p:nvPr/>
          </p:nvSpPr>
          <p:spPr bwMode="auto">
            <a:xfrm>
              <a:off x="2771775" y="3768725"/>
              <a:ext cx="792163" cy="863600"/>
            </a:xfrm>
            <a:prstGeom prst="can">
              <a:avLst>
                <a:gd name="adj" fmla="val 27254"/>
              </a:avLst>
            </a:prstGeom>
            <a:solidFill>
              <a:schemeClr val="accent1"/>
            </a:solidFill>
            <a:ln w="9525">
              <a:solidFill>
                <a:schemeClr val="tx1"/>
              </a:solidFill>
              <a:round/>
              <a:headEnd/>
              <a:tailEnd/>
            </a:ln>
          </p:spPr>
          <p:txBody>
            <a:bodyPr wrap="none" anchor="ctr"/>
            <a:lstStyle/>
            <a:p>
              <a:pPr algn="ctr"/>
              <a:r>
                <a:rPr lang="en-CA" sz="1400">
                  <a:solidFill>
                    <a:schemeClr val="bg1"/>
                  </a:solidFill>
                  <a:cs typeface="Tahoma" pitchFamily="34" charset="0"/>
                </a:rPr>
                <a:t>Spatial</a:t>
              </a:r>
            </a:p>
            <a:p>
              <a:pPr algn="ctr"/>
              <a:r>
                <a:rPr lang="en-CA" sz="1400">
                  <a:solidFill>
                    <a:schemeClr val="bg1"/>
                  </a:solidFill>
                  <a:cs typeface="Tahoma" pitchFamily="34" charset="0"/>
                </a:rPr>
                <a:t>Database</a:t>
              </a:r>
            </a:p>
          </p:txBody>
        </p:sp>
        <p:sp>
          <p:nvSpPr>
            <p:cNvPr id="12295" name="Text Box 6"/>
            <p:cNvSpPr txBox="1">
              <a:spLocks noChangeArrowheads="1"/>
            </p:cNvSpPr>
            <p:nvPr/>
          </p:nvSpPr>
          <p:spPr bwMode="auto">
            <a:xfrm>
              <a:off x="4473575" y="3768725"/>
              <a:ext cx="874713" cy="336550"/>
            </a:xfrm>
            <a:prstGeom prst="rect">
              <a:avLst/>
            </a:prstGeom>
            <a:noFill/>
            <a:ln w="9525">
              <a:noFill/>
              <a:miter lim="800000"/>
              <a:headEnd/>
              <a:tailEnd/>
            </a:ln>
          </p:spPr>
          <p:txBody>
            <a:bodyPr wrap="none">
              <a:spAutoFit/>
            </a:bodyPr>
            <a:lstStyle/>
            <a:p>
              <a:r>
                <a:rPr lang="en-CA" sz="1600">
                  <a:solidFill>
                    <a:schemeClr val="bg1"/>
                  </a:solidFill>
                  <a:cs typeface="Tahoma" pitchFamily="34" charset="0"/>
                </a:rPr>
                <a:t>Internet</a:t>
              </a:r>
            </a:p>
          </p:txBody>
        </p:sp>
        <p:sp>
          <p:nvSpPr>
            <p:cNvPr id="12296" name="Text Box 7"/>
            <p:cNvSpPr txBox="1">
              <a:spLocks noChangeArrowheads="1"/>
            </p:cNvSpPr>
            <p:nvPr/>
          </p:nvSpPr>
          <p:spPr bwMode="auto">
            <a:xfrm>
              <a:off x="3414622" y="4643438"/>
              <a:ext cx="1378133" cy="461665"/>
            </a:xfrm>
            <a:prstGeom prst="rect">
              <a:avLst/>
            </a:prstGeom>
            <a:noFill/>
            <a:ln w="9525">
              <a:noFill/>
              <a:miter lim="800000"/>
              <a:headEnd/>
              <a:tailEnd/>
            </a:ln>
          </p:spPr>
          <p:txBody>
            <a:bodyPr wrap="none">
              <a:spAutoFit/>
            </a:bodyPr>
            <a:lstStyle/>
            <a:p>
              <a:pPr algn="ctr"/>
              <a:r>
                <a:rPr lang="en-CA" sz="2400" dirty="0" smtClean="0">
                  <a:solidFill>
                    <a:schemeClr val="bg1"/>
                  </a:solidFill>
                  <a:cs typeface="Tahoma" pitchFamily="34" charset="0"/>
                </a:rPr>
                <a:t>Diffusion</a:t>
              </a:r>
              <a:endParaRPr lang="en-CA" sz="2400" dirty="0">
                <a:solidFill>
                  <a:schemeClr val="bg1"/>
                </a:solidFill>
                <a:cs typeface="Tahoma" pitchFamily="34" charset="0"/>
              </a:endParaRPr>
            </a:p>
          </p:txBody>
        </p:sp>
        <p:sp>
          <p:nvSpPr>
            <p:cNvPr id="12297" name="Text Box 8"/>
            <p:cNvSpPr txBox="1">
              <a:spLocks noChangeArrowheads="1"/>
            </p:cNvSpPr>
            <p:nvPr/>
          </p:nvSpPr>
          <p:spPr bwMode="auto">
            <a:xfrm>
              <a:off x="1511856" y="4643438"/>
              <a:ext cx="1657826" cy="461665"/>
            </a:xfrm>
            <a:prstGeom prst="rect">
              <a:avLst/>
            </a:prstGeom>
            <a:noFill/>
            <a:ln w="9525">
              <a:noFill/>
              <a:miter lim="800000"/>
              <a:headEnd/>
              <a:tailEnd/>
            </a:ln>
          </p:spPr>
          <p:txBody>
            <a:bodyPr wrap="none">
              <a:spAutoFit/>
            </a:bodyPr>
            <a:lstStyle/>
            <a:p>
              <a:pPr algn="ctr"/>
              <a:r>
                <a:rPr lang="en-CA" sz="2400" dirty="0" smtClean="0">
                  <a:solidFill>
                    <a:schemeClr val="bg1"/>
                  </a:solidFill>
                  <a:cs typeface="Tahoma" pitchFamily="34" charset="0"/>
                </a:rPr>
                <a:t>Production</a:t>
              </a:r>
              <a:endParaRPr lang="en-CA" sz="2400" dirty="0">
                <a:solidFill>
                  <a:schemeClr val="bg1"/>
                </a:solidFill>
                <a:cs typeface="Tahoma" pitchFamily="34" charset="0"/>
              </a:endParaRPr>
            </a:p>
          </p:txBody>
        </p:sp>
        <p:sp>
          <p:nvSpPr>
            <p:cNvPr id="12298" name="Text Box 9"/>
            <p:cNvSpPr txBox="1">
              <a:spLocks noChangeArrowheads="1"/>
            </p:cNvSpPr>
            <p:nvPr/>
          </p:nvSpPr>
          <p:spPr bwMode="auto">
            <a:xfrm>
              <a:off x="36849" y="4643438"/>
              <a:ext cx="1539204" cy="461665"/>
            </a:xfrm>
            <a:prstGeom prst="rect">
              <a:avLst/>
            </a:prstGeom>
            <a:noFill/>
            <a:ln w="9525">
              <a:noFill/>
              <a:miter lim="800000"/>
              <a:headEnd/>
              <a:tailEnd/>
            </a:ln>
          </p:spPr>
          <p:txBody>
            <a:bodyPr wrap="none">
              <a:spAutoFit/>
            </a:bodyPr>
            <a:lstStyle/>
            <a:p>
              <a:pPr algn="ctr"/>
              <a:r>
                <a:rPr lang="en-CA" sz="2400" dirty="0" smtClean="0">
                  <a:solidFill>
                    <a:schemeClr val="bg1"/>
                  </a:solidFill>
                  <a:cs typeface="Tahoma" pitchFamily="34" charset="0"/>
                </a:rPr>
                <a:t>Collection</a:t>
              </a:r>
              <a:endParaRPr lang="en-CA" sz="2400" dirty="0">
                <a:solidFill>
                  <a:schemeClr val="bg1"/>
                </a:solidFill>
                <a:cs typeface="Tahoma" pitchFamily="34" charset="0"/>
              </a:endParaRPr>
            </a:p>
          </p:txBody>
        </p:sp>
        <p:sp>
          <p:nvSpPr>
            <p:cNvPr id="12299" name="Text Box 10"/>
            <p:cNvSpPr txBox="1">
              <a:spLocks noChangeArrowheads="1"/>
            </p:cNvSpPr>
            <p:nvPr/>
          </p:nvSpPr>
          <p:spPr bwMode="auto">
            <a:xfrm>
              <a:off x="4927561" y="4643438"/>
              <a:ext cx="1452642" cy="461665"/>
            </a:xfrm>
            <a:prstGeom prst="rect">
              <a:avLst/>
            </a:prstGeom>
            <a:noFill/>
            <a:ln w="9525">
              <a:noFill/>
              <a:miter lim="800000"/>
              <a:headEnd/>
              <a:tailEnd/>
            </a:ln>
          </p:spPr>
          <p:txBody>
            <a:bodyPr wrap="none">
              <a:spAutoFit/>
            </a:bodyPr>
            <a:lstStyle/>
            <a:p>
              <a:pPr algn="ctr"/>
              <a:r>
                <a:rPr lang="en-CA" sz="2400" dirty="0" smtClean="0">
                  <a:solidFill>
                    <a:schemeClr val="bg1"/>
                  </a:solidFill>
                  <a:cs typeface="Tahoma" pitchFamily="34" charset="0"/>
                </a:rPr>
                <a:t>Selection</a:t>
              </a:r>
              <a:endParaRPr lang="en-CA" sz="2400" dirty="0">
                <a:solidFill>
                  <a:schemeClr val="bg1"/>
                </a:solidFill>
                <a:cs typeface="Tahoma" pitchFamily="34" charset="0"/>
              </a:endParaRPr>
            </a:p>
          </p:txBody>
        </p:sp>
        <p:sp>
          <p:nvSpPr>
            <p:cNvPr id="12300" name="Line 11"/>
            <p:cNvSpPr>
              <a:spLocks noChangeShapeType="1"/>
            </p:cNvSpPr>
            <p:nvPr/>
          </p:nvSpPr>
          <p:spPr bwMode="auto">
            <a:xfrm>
              <a:off x="179388" y="3768725"/>
              <a:ext cx="720725" cy="215900"/>
            </a:xfrm>
            <a:prstGeom prst="line">
              <a:avLst/>
            </a:prstGeom>
            <a:noFill/>
            <a:ln w="19050">
              <a:solidFill>
                <a:schemeClr val="bg1"/>
              </a:solidFill>
              <a:round/>
              <a:headEnd/>
              <a:tailEnd type="triangle" w="med" len="med"/>
            </a:ln>
          </p:spPr>
          <p:txBody>
            <a:bodyPr/>
            <a:lstStyle/>
            <a:p>
              <a:endParaRPr lang="fr-CA"/>
            </a:p>
          </p:txBody>
        </p:sp>
        <p:sp>
          <p:nvSpPr>
            <p:cNvPr id="12301" name="Line 12"/>
            <p:cNvSpPr>
              <a:spLocks noChangeShapeType="1"/>
            </p:cNvSpPr>
            <p:nvPr/>
          </p:nvSpPr>
          <p:spPr bwMode="auto">
            <a:xfrm>
              <a:off x="179388" y="4200525"/>
              <a:ext cx="720725" cy="0"/>
            </a:xfrm>
            <a:prstGeom prst="line">
              <a:avLst/>
            </a:prstGeom>
            <a:noFill/>
            <a:ln w="19050">
              <a:solidFill>
                <a:schemeClr val="bg1"/>
              </a:solidFill>
              <a:round/>
              <a:headEnd/>
              <a:tailEnd type="triangle" w="med" len="med"/>
            </a:ln>
          </p:spPr>
          <p:txBody>
            <a:bodyPr/>
            <a:lstStyle/>
            <a:p>
              <a:endParaRPr lang="fr-CA"/>
            </a:p>
          </p:txBody>
        </p:sp>
        <p:sp>
          <p:nvSpPr>
            <p:cNvPr id="12302" name="Line 13"/>
            <p:cNvSpPr>
              <a:spLocks noChangeShapeType="1"/>
            </p:cNvSpPr>
            <p:nvPr/>
          </p:nvSpPr>
          <p:spPr bwMode="auto">
            <a:xfrm flipV="1">
              <a:off x="179388" y="4416425"/>
              <a:ext cx="720725" cy="215900"/>
            </a:xfrm>
            <a:prstGeom prst="line">
              <a:avLst/>
            </a:prstGeom>
            <a:noFill/>
            <a:ln w="19050">
              <a:solidFill>
                <a:schemeClr val="bg1"/>
              </a:solidFill>
              <a:round/>
              <a:headEnd/>
              <a:tailEnd type="triangle" w="med" len="med"/>
            </a:ln>
          </p:spPr>
          <p:txBody>
            <a:bodyPr/>
            <a:lstStyle/>
            <a:p>
              <a:endParaRPr lang="fr-CA"/>
            </a:p>
          </p:txBody>
        </p:sp>
        <p:sp>
          <p:nvSpPr>
            <p:cNvPr id="12303" name="Line 14"/>
            <p:cNvSpPr>
              <a:spLocks noChangeShapeType="1"/>
            </p:cNvSpPr>
            <p:nvPr/>
          </p:nvSpPr>
          <p:spPr bwMode="auto">
            <a:xfrm>
              <a:off x="1116013" y="4200525"/>
              <a:ext cx="1584325" cy="0"/>
            </a:xfrm>
            <a:prstGeom prst="line">
              <a:avLst/>
            </a:prstGeom>
            <a:noFill/>
            <a:ln w="19050">
              <a:solidFill>
                <a:schemeClr val="bg1"/>
              </a:solidFill>
              <a:round/>
              <a:headEnd/>
              <a:tailEnd type="triangle" w="med" len="med"/>
            </a:ln>
          </p:spPr>
          <p:txBody>
            <a:bodyPr/>
            <a:lstStyle/>
            <a:p>
              <a:endParaRPr lang="fr-CA"/>
            </a:p>
          </p:txBody>
        </p:sp>
        <p:sp>
          <p:nvSpPr>
            <p:cNvPr id="12304" name="AutoShape 15"/>
            <p:cNvSpPr>
              <a:spLocks noChangeArrowheads="1"/>
            </p:cNvSpPr>
            <p:nvPr/>
          </p:nvSpPr>
          <p:spPr bwMode="auto">
            <a:xfrm>
              <a:off x="1476375" y="3875088"/>
              <a:ext cx="792163" cy="652462"/>
            </a:xfrm>
            <a:custGeom>
              <a:avLst/>
              <a:gdLst>
                <a:gd name="T0" fmla="*/ 148200 w 21600"/>
                <a:gd name="T1" fmla="*/ 71741 h 21600"/>
                <a:gd name="T2" fmla="*/ 541678 w 21600"/>
                <a:gd name="T3" fmla="*/ 588999 h 21600"/>
                <a:gd name="T4" fmla="*/ 205009 w 21600"/>
                <a:gd name="T5" fmla="*/ 130070 h 21600"/>
                <a:gd name="T6" fmla="*/ 791173 w 21600"/>
                <a:gd name="T7" fmla="*/ 571962 h 21600"/>
                <a:gd name="T8" fmla="*/ 588914 w 21600"/>
                <a:gd name="T9" fmla="*/ 595221 h 21600"/>
                <a:gd name="T10" fmla="*/ 560675 w 21600"/>
                <a:gd name="T11" fmla="*/ 42860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43" y="15816"/>
                  </a:moveTo>
                  <a:cubicBezTo>
                    <a:pt x="18534" y="14371"/>
                    <a:pt x="19125" y="12610"/>
                    <a:pt x="19125" y="10800"/>
                  </a:cubicBezTo>
                  <a:cubicBezTo>
                    <a:pt x="19125" y="6202"/>
                    <a:pt x="15397" y="2475"/>
                    <a:pt x="10800" y="2475"/>
                  </a:cubicBezTo>
                  <a:cubicBezTo>
                    <a:pt x="6202" y="2475"/>
                    <a:pt x="2475" y="6202"/>
                    <a:pt x="2475" y="10800"/>
                  </a:cubicBezTo>
                  <a:cubicBezTo>
                    <a:pt x="2475" y="15397"/>
                    <a:pt x="6202" y="19125"/>
                    <a:pt x="10800" y="19125"/>
                  </a:cubicBezTo>
                  <a:cubicBezTo>
                    <a:pt x="11992" y="19125"/>
                    <a:pt x="13171" y="18868"/>
                    <a:pt x="14256" y="18373"/>
                  </a:cubicBezTo>
                  <a:lnTo>
                    <a:pt x="15284" y="20625"/>
                  </a:lnTo>
                  <a:cubicBezTo>
                    <a:pt x="13876" y="21267"/>
                    <a:pt x="12347" y="21599"/>
                    <a:pt x="10800" y="21600"/>
                  </a:cubicBezTo>
                  <a:cubicBezTo>
                    <a:pt x="4835" y="21600"/>
                    <a:pt x="0" y="16764"/>
                    <a:pt x="0" y="10800"/>
                  </a:cubicBezTo>
                  <a:cubicBezTo>
                    <a:pt x="0" y="4835"/>
                    <a:pt x="4835" y="0"/>
                    <a:pt x="10800" y="0"/>
                  </a:cubicBezTo>
                  <a:cubicBezTo>
                    <a:pt x="16764" y="0"/>
                    <a:pt x="21600" y="4835"/>
                    <a:pt x="21600" y="10800"/>
                  </a:cubicBezTo>
                  <a:cubicBezTo>
                    <a:pt x="21600" y="13148"/>
                    <a:pt x="20834" y="15433"/>
                    <a:pt x="19418" y="17308"/>
                  </a:cubicBezTo>
                  <a:lnTo>
                    <a:pt x="21573" y="18935"/>
                  </a:lnTo>
                  <a:lnTo>
                    <a:pt x="16058" y="19705"/>
                  </a:lnTo>
                  <a:lnTo>
                    <a:pt x="15288" y="14189"/>
                  </a:lnTo>
                  <a:lnTo>
                    <a:pt x="17443" y="15816"/>
                  </a:lnTo>
                  <a:close/>
                </a:path>
              </a:pathLst>
            </a:custGeom>
            <a:solidFill>
              <a:schemeClr val="accent1"/>
            </a:solidFill>
            <a:ln w="9525">
              <a:solidFill>
                <a:schemeClr val="tx1"/>
              </a:solidFill>
              <a:miter lim="800000"/>
              <a:headEnd/>
              <a:tailEnd/>
            </a:ln>
          </p:spPr>
          <p:txBody>
            <a:bodyPr wrap="none" anchor="ctr"/>
            <a:lstStyle/>
            <a:p>
              <a:pPr eaLnBrk="0" hangingPunct="0"/>
              <a:endParaRPr lang="en-US">
                <a:cs typeface="Tahoma" pitchFamily="34" charset="0"/>
              </a:endParaRPr>
            </a:p>
          </p:txBody>
        </p:sp>
        <p:grpSp>
          <p:nvGrpSpPr>
            <p:cNvPr id="3" name="Group 16"/>
            <p:cNvGrpSpPr>
              <a:grpSpLocks/>
            </p:cNvGrpSpPr>
            <p:nvPr/>
          </p:nvGrpSpPr>
          <p:grpSpPr bwMode="auto">
            <a:xfrm>
              <a:off x="3635375" y="3937000"/>
              <a:ext cx="865188" cy="576263"/>
              <a:chOff x="2290" y="1797"/>
              <a:chExt cx="1270" cy="363"/>
            </a:xfrm>
          </p:grpSpPr>
          <p:sp>
            <p:nvSpPr>
              <p:cNvPr id="12327" name="Line 17"/>
              <p:cNvSpPr>
                <a:spLocks noChangeShapeType="1"/>
              </p:cNvSpPr>
              <p:nvPr/>
            </p:nvSpPr>
            <p:spPr bwMode="auto">
              <a:xfrm flipV="1">
                <a:off x="2290" y="1797"/>
                <a:ext cx="1270" cy="136"/>
              </a:xfrm>
              <a:prstGeom prst="line">
                <a:avLst/>
              </a:prstGeom>
              <a:noFill/>
              <a:ln w="19050">
                <a:solidFill>
                  <a:schemeClr val="bg1"/>
                </a:solidFill>
                <a:round/>
                <a:headEnd/>
                <a:tailEnd type="triangle" w="med" len="med"/>
              </a:ln>
            </p:spPr>
            <p:txBody>
              <a:bodyPr/>
              <a:lstStyle/>
              <a:p>
                <a:endParaRPr lang="fr-CA"/>
              </a:p>
            </p:txBody>
          </p:sp>
          <p:sp>
            <p:nvSpPr>
              <p:cNvPr id="12328" name="Line 18"/>
              <p:cNvSpPr>
                <a:spLocks noChangeShapeType="1"/>
              </p:cNvSpPr>
              <p:nvPr/>
            </p:nvSpPr>
            <p:spPr bwMode="auto">
              <a:xfrm>
                <a:off x="2290" y="1979"/>
                <a:ext cx="1270" cy="0"/>
              </a:xfrm>
              <a:prstGeom prst="line">
                <a:avLst/>
              </a:prstGeom>
              <a:noFill/>
              <a:ln w="19050">
                <a:solidFill>
                  <a:schemeClr val="bg1"/>
                </a:solidFill>
                <a:round/>
                <a:headEnd/>
                <a:tailEnd type="triangle" w="med" len="med"/>
              </a:ln>
            </p:spPr>
            <p:txBody>
              <a:bodyPr/>
              <a:lstStyle/>
              <a:p>
                <a:endParaRPr lang="fr-CA"/>
              </a:p>
            </p:txBody>
          </p:sp>
          <p:sp>
            <p:nvSpPr>
              <p:cNvPr id="12329" name="Line 19"/>
              <p:cNvSpPr>
                <a:spLocks noChangeShapeType="1"/>
              </p:cNvSpPr>
              <p:nvPr/>
            </p:nvSpPr>
            <p:spPr bwMode="auto">
              <a:xfrm>
                <a:off x="2290" y="2024"/>
                <a:ext cx="1270" cy="136"/>
              </a:xfrm>
              <a:prstGeom prst="line">
                <a:avLst/>
              </a:prstGeom>
              <a:noFill/>
              <a:ln w="19050">
                <a:solidFill>
                  <a:schemeClr val="bg1"/>
                </a:solidFill>
                <a:round/>
                <a:headEnd/>
                <a:tailEnd type="triangle" w="med" len="med"/>
              </a:ln>
            </p:spPr>
            <p:txBody>
              <a:bodyPr/>
              <a:lstStyle/>
              <a:p>
                <a:endParaRPr lang="fr-CA"/>
              </a:p>
            </p:txBody>
          </p:sp>
        </p:grpSp>
        <p:sp>
          <p:nvSpPr>
            <p:cNvPr id="12306" name="Text Box 20"/>
            <p:cNvSpPr txBox="1">
              <a:spLocks noChangeArrowheads="1"/>
            </p:cNvSpPr>
            <p:nvPr/>
          </p:nvSpPr>
          <p:spPr bwMode="auto">
            <a:xfrm>
              <a:off x="4473575" y="4056063"/>
              <a:ext cx="1177925" cy="336550"/>
            </a:xfrm>
            <a:prstGeom prst="rect">
              <a:avLst/>
            </a:prstGeom>
            <a:noFill/>
            <a:ln w="9525">
              <a:noFill/>
              <a:miter lim="800000"/>
              <a:headEnd/>
              <a:tailEnd/>
            </a:ln>
          </p:spPr>
          <p:txBody>
            <a:bodyPr wrap="none">
              <a:spAutoFit/>
            </a:bodyPr>
            <a:lstStyle/>
            <a:p>
              <a:r>
                <a:rPr lang="en-CA" sz="1600" dirty="0">
                  <a:solidFill>
                    <a:schemeClr val="bg1"/>
                  </a:solidFill>
                  <a:cs typeface="Tahoma" pitchFamily="34" charset="0"/>
                </a:rPr>
                <a:t>Paper map</a:t>
              </a:r>
            </a:p>
          </p:txBody>
        </p:sp>
        <p:sp>
          <p:nvSpPr>
            <p:cNvPr id="12307" name="Text Box 21"/>
            <p:cNvSpPr txBox="1">
              <a:spLocks noChangeArrowheads="1"/>
            </p:cNvSpPr>
            <p:nvPr/>
          </p:nvSpPr>
          <p:spPr bwMode="auto">
            <a:xfrm>
              <a:off x="4429125" y="4368800"/>
              <a:ext cx="1411288" cy="338138"/>
            </a:xfrm>
            <a:prstGeom prst="rect">
              <a:avLst/>
            </a:prstGeom>
            <a:noFill/>
            <a:ln w="9525">
              <a:noFill/>
              <a:miter lim="800000"/>
              <a:headEnd/>
              <a:tailEnd/>
            </a:ln>
          </p:spPr>
          <p:txBody>
            <a:bodyPr wrap="none">
              <a:spAutoFit/>
            </a:bodyPr>
            <a:lstStyle/>
            <a:p>
              <a:r>
                <a:rPr lang="en-CA" sz="1600">
                  <a:solidFill>
                    <a:schemeClr val="bg1"/>
                  </a:solidFill>
                  <a:cs typeface="Tahoma" pitchFamily="34" charset="0"/>
                </a:rPr>
                <a:t>Web services</a:t>
              </a:r>
            </a:p>
          </p:txBody>
        </p:sp>
        <p:sp>
          <p:nvSpPr>
            <p:cNvPr id="12308" name="Text Box 22"/>
            <p:cNvSpPr txBox="1">
              <a:spLocks noChangeArrowheads="1"/>
            </p:cNvSpPr>
            <p:nvPr/>
          </p:nvSpPr>
          <p:spPr bwMode="auto">
            <a:xfrm>
              <a:off x="6367657" y="4643438"/>
              <a:ext cx="1075936" cy="461665"/>
            </a:xfrm>
            <a:prstGeom prst="rect">
              <a:avLst/>
            </a:prstGeom>
            <a:noFill/>
            <a:ln w="9525">
              <a:noFill/>
              <a:miter lim="800000"/>
              <a:headEnd/>
              <a:tailEnd/>
            </a:ln>
          </p:spPr>
          <p:txBody>
            <a:bodyPr wrap="none">
              <a:spAutoFit/>
            </a:bodyPr>
            <a:lstStyle/>
            <a:p>
              <a:pPr algn="ctr"/>
              <a:r>
                <a:rPr lang="en-CA" sz="2400" dirty="0" smtClean="0">
                  <a:solidFill>
                    <a:schemeClr val="bg1"/>
                  </a:solidFill>
                  <a:cs typeface="Tahoma" pitchFamily="34" charset="0"/>
                </a:rPr>
                <a:t>Usage</a:t>
              </a:r>
              <a:endParaRPr lang="en-CA" sz="2400" dirty="0">
                <a:solidFill>
                  <a:schemeClr val="bg1"/>
                </a:solidFill>
                <a:cs typeface="Tahoma" pitchFamily="34" charset="0"/>
              </a:endParaRPr>
            </a:p>
          </p:txBody>
        </p:sp>
        <p:sp>
          <p:nvSpPr>
            <p:cNvPr id="12309" name="Text Box 30"/>
            <p:cNvSpPr txBox="1">
              <a:spLocks noChangeArrowheads="1"/>
            </p:cNvSpPr>
            <p:nvPr/>
          </p:nvSpPr>
          <p:spPr bwMode="auto">
            <a:xfrm>
              <a:off x="7723005" y="4059238"/>
              <a:ext cx="825867" cy="369332"/>
            </a:xfrm>
            <a:prstGeom prst="rect">
              <a:avLst/>
            </a:prstGeom>
            <a:noFill/>
            <a:ln w="9525">
              <a:noFill/>
              <a:miter lim="800000"/>
              <a:headEnd/>
              <a:tailEnd/>
            </a:ln>
          </p:spPr>
          <p:txBody>
            <a:bodyPr wrap="none">
              <a:spAutoFit/>
            </a:bodyPr>
            <a:lstStyle/>
            <a:p>
              <a:pPr algn="ctr"/>
              <a:r>
                <a:rPr lang="en-CA" b="1" dirty="0" smtClean="0">
                  <a:solidFill>
                    <a:schemeClr val="bg1"/>
                  </a:solidFill>
                  <a:cs typeface="Tahoma" pitchFamily="34" charset="0"/>
                </a:rPr>
                <a:t>Users</a:t>
              </a:r>
              <a:endParaRPr lang="en-CA" b="1" dirty="0">
                <a:solidFill>
                  <a:schemeClr val="bg1"/>
                </a:solidFill>
                <a:cs typeface="Tahoma" pitchFamily="34" charset="0"/>
              </a:endParaRPr>
            </a:p>
          </p:txBody>
        </p:sp>
        <p:pic>
          <p:nvPicPr>
            <p:cNvPr id="12310" name="Picture 31" descr="j0285750"/>
            <p:cNvPicPr>
              <a:picLocks noChangeAspect="1" noChangeArrowheads="1"/>
            </p:cNvPicPr>
            <p:nvPr/>
          </p:nvPicPr>
          <p:blipFill>
            <a:blip r:embed="rId2" cstate="print"/>
            <a:srcRect/>
            <a:stretch>
              <a:fillRect/>
            </a:stretch>
          </p:blipFill>
          <p:spPr bwMode="auto">
            <a:xfrm>
              <a:off x="6588125" y="3911600"/>
              <a:ext cx="887413" cy="544513"/>
            </a:xfrm>
            <a:prstGeom prst="rect">
              <a:avLst/>
            </a:prstGeom>
            <a:noFill/>
            <a:ln w="9525">
              <a:noFill/>
              <a:miter lim="800000"/>
              <a:headEnd/>
              <a:tailEnd/>
            </a:ln>
          </p:spPr>
        </p:pic>
        <p:sp>
          <p:nvSpPr>
            <p:cNvPr id="12311" name="Line 32"/>
            <p:cNvSpPr>
              <a:spLocks noChangeShapeType="1"/>
            </p:cNvSpPr>
            <p:nvPr/>
          </p:nvSpPr>
          <p:spPr bwMode="auto">
            <a:xfrm>
              <a:off x="5357813" y="3929063"/>
              <a:ext cx="1085850" cy="127000"/>
            </a:xfrm>
            <a:prstGeom prst="line">
              <a:avLst/>
            </a:prstGeom>
            <a:noFill/>
            <a:ln w="19050">
              <a:solidFill>
                <a:schemeClr val="bg1"/>
              </a:solidFill>
              <a:round/>
              <a:headEnd/>
              <a:tailEnd type="triangle" w="med" len="med"/>
            </a:ln>
          </p:spPr>
          <p:txBody>
            <a:bodyPr/>
            <a:lstStyle/>
            <a:p>
              <a:endParaRPr lang="fr-CA"/>
            </a:p>
          </p:txBody>
        </p:sp>
        <p:sp>
          <p:nvSpPr>
            <p:cNvPr id="12312" name="Line 33"/>
            <p:cNvSpPr>
              <a:spLocks noChangeShapeType="1"/>
            </p:cNvSpPr>
            <p:nvPr/>
          </p:nvSpPr>
          <p:spPr bwMode="auto">
            <a:xfrm>
              <a:off x="5651500" y="4200525"/>
              <a:ext cx="792163" cy="0"/>
            </a:xfrm>
            <a:prstGeom prst="line">
              <a:avLst/>
            </a:prstGeom>
            <a:noFill/>
            <a:ln w="19050">
              <a:solidFill>
                <a:schemeClr val="bg1"/>
              </a:solidFill>
              <a:round/>
              <a:headEnd/>
              <a:tailEnd type="triangle" w="med" len="med"/>
            </a:ln>
          </p:spPr>
          <p:txBody>
            <a:bodyPr/>
            <a:lstStyle/>
            <a:p>
              <a:endParaRPr lang="fr-CA"/>
            </a:p>
          </p:txBody>
        </p:sp>
        <p:sp>
          <p:nvSpPr>
            <p:cNvPr id="12313" name="Line 34"/>
            <p:cNvSpPr>
              <a:spLocks noChangeShapeType="1"/>
            </p:cNvSpPr>
            <p:nvPr/>
          </p:nvSpPr>
          <p:spPr bwMode="auto">
            <a:xfrm flipV="1">
              <a:off x="5786438" y="4344988"/>
              <a:ext cx="657225" cy="155575"/>
            </a:xfrm>
            <a:prstGeom prst="line">
              <a:avLst/>
            </a:prstGeom>
            <a:noFill/>
            <a:ln w="19050">
              <a:solidFill>
                <a:schemeClr val="bg1"/>
              </a:solidFill>
              <a:round/>
              <a:headEnd/>
              <a:tailEnd type="triangle" w="med" len="med"/>
            </a:ln>
          </p:spPr>
          <p:txBody>
            <a:bodyPr/>
            <a:lstStyle/>
            <a:p>
              <a:endParaRPr lang="fr-CA"/>
            </a:p>
          </p:txBody>
        </p:sp>
        <p:sp>
          <p:nvSpPr>
            <p:cNvPr id="12321" name="Text Box 30"/>
            <p:cNvSpPr txBox="1">
              <a:spLocks noChangeArrowheads="1"/>
            </p:cNvSpPr>
            <p:nvPr/>
          </p:nvSpPr>
          <p:spPr bwMode="auto">
            <a:xfrm>
              <a:off x="7489169" y="4500563"/>
              <a:ext cx="1107996" cy="646331"/>
            </a:xfrm>
            <a:prstGeom prst="rect">
              <a:avLst/>
            </a:prstGeom>
            <a:noFill/>
            <a:ln w="9525">
              <a:noFill/>
              <a:miter lim="800000"/>
              <a:headEnd/>
              <a:tailEnd/>
            </a:ln>
          </p:spPr>
          <p:txBody>
            <a:bodyPr wrap="none">
              <a:spAutoFit/>
            </a:bodyPr>
            <a:lstStyle/>
            <a:p>
              <a:pPr algn="ctr"/>
              <a:r>
                <a:rPr lang="en-CA" b="1" dirty="0">
                  <a:solidFill>
                    <a:schemeClr val="bg1"/>
                  </a:solidFill>
                  <a:cs typeface="Tahoma" pitchFamily="34" charset="0"/>
                </a:rPr>
                <a:t> </a:t>
              </a:r>
              <a:r>
                <a:rPr lang="en-CA" b="1" dirty="0" smtClean="0">
                  <a:solidFill>
                    <a:schemeClr val="bg1"/>
                  </a:solidFill>
                  <a:cs typeface="Tahoma" pitchFamily="34" charset="0"/>
                </a:rPr>
                <a:t>web</a:t>
              </a:r>
            </a:p>
            <a:p>
              <a:pPr algn="ctr"/>
              <a:r>
                <a:rPr lang="en-CA" b="1" dirty="0" smtClean="0">
                  <a:solidFill>
                    <a:schemeClr val="bg1"/>
                  </a:solidFill>
                  <a:cs typeface="Tahoma" pitchFamily="34" charset="0"/>
                </a:rPr>
                <a:t>services</a:t>
              </a:r>
            </a:p>
          </p:txBody>
        </p:sp>
        <p:sp>
          <p:nvSpPr>
            <p:cNvPr id="12322" name="Text Box 30"/>
            <p:cNvSpPr txBox="1">
              <a:spLocks noChangeArrowheads="1"/>
            </p:cNvSpPr>
            <p:nvPr/>
          </p:nvSpPr>
          <p:spPr bwMode="auto">
            <a:xfrm>
              <a:off x="7715068" y="3684588"/>
              <a:ext cx="825867" cy="369332"/>
            </a:xfrm>
            <a:prstGeom prst="rect">
              <a:avLst/>
            </a:prstGeom>
            <a:noFill/>
            <a:ln w="9525">
              <a:noFill/>
              <a:miter lim="800000"/>
              <a:headEnd/>
              <a:tailEnd/>
            </a:ln>
          </p:spPr>
          <p:txBody>
            <a:bodyPr wrap="none">
              <a:spAutoFit/>
            </a:bodyPr>
            <a:lstStyle/>
            <a:p>
              <a:pPr algn="ctr"/>
              <a:r>
                <a:rPr lang="en-CA" b="1" dirty="0" smtClean="0">
                  <a:solidFill>
                    <a:schemeClr val="bg1"/>
                  </a:solidFill>
                  <a:cs typeface="Tahoma" pitchFamily="34" charset="0"/>
                </a:rPr>
                <a:t>Users</a:t>
              </a:r>
              <a:endParaRPr lang="en-CA" b="1" dirty="0">
                <a:solidFill>
                  <a:schemeClr val="bg1"/>
                </a:solidFill>
                <a:cs typeface="Tahoma" pitchFamily="34" charset="0"/>
              </a:endParaRPr>
            </a:p>
          </p:txBody>
        </p:sp>
        <p:sp>
          <p:nvSpPr>
            <p:cNvPr id="12323" name="Text Box 30"/>
            <p:cNvSpPr txBox="1">
              <a:spLocks noChangeArrowheads="1"/>
            </p:cNvSpPr>
            <p:nvPr/>
          </p:nvSpPr>
          <p:spPr bwMode="auto">
            <a:xfrm>
              <a:off x="7981950" y="3827463"/>
              <a:ext cx="376238" cy="369887"/>
            </a:xfrm>
            <a:prstGeom prst="rect">
              <a:avLst/>
            </a:prstGeom>
            <a:noFill/>
            <a:ln w="9525">
              <a:noFill/>
              <a:miter lim="800000"/>
              <a:headEnd/>
              <a:tailEnd/>
            </a:ln>
          </p:spPr>
          <p:txBody>
            <a:bodyPr wrap="none">
              <a:spAutoFit/>
            </a:bodyPr>
            <a:lstStyle/>
            <a:p>
              <a:pPr algn="ctr"/>
              <a:r>
                <a:rPr lang="en-CA" b="1">
                  <a:solidFill>
                    <a:schemeClr val="bg1"/>
                  </a:solidFill>
                  <a:cs typeface="Tahoma" pitchFamily="34" charset="0"/>
                </a:rPr>
                <a:t>...</a:t>
              </a:r>
            </a:p>
          </p:txBody>
        </p:sp>
        <p:sp>
          <p:nvSpPr>
            <p:cNvPr id="12324" name="Line 35"/>
            <p:cNvSpPr>
              <a:spLocks noChangeShapeType="1"/>
            </p:cNvSpPr>
            <p:nvPr/>
          </p:nvSpPr>
          <p:spPr bwMode="auto">
            <a:xfrm>
              <a:off x="7429500" y="4286250"/>
              <a:ext cx="357188" cy="285750"/>
            </a:xfrm>
            <a:prstGeom prst="line">
              <a:avLst/>
            </a:prstGeom>
            <a:noFill/>
            <a:ln w="19050">
              <a:solidFill>
                <a:schemeClr val="bg1"/>
              </a:solidFill>
              <a:round/>
              <a:headEnd/>
              <a:tailEnd type="triangle" w="med" len="med"/>
            </a:ln>
          </p:spPr>
          <p:txBody>
            <a:bodyPr/>
            <a:lstStyle/>
            <a:p>
              <a:endParaRPr lang="fr-CA"/>
            </a:p>
          </p:txBody>
        </p:sp>
        <p:sp>
          <p:nvSpPr>
            <p:cNvPr id="12325" name="Line 35"/>
            <p:cNvSpPr>
              <a:spLocks noChangeShapeType="1"/>
            </p:cNvSpPr>
            <p:nvPr/>
          </p:nvSpPr>
          <p:spPr bwMode="auto">
            <a:xfrm flipV="1">
              <a:off x="7429500" y="4000500"/>
              <a:ext cx="357188" cy="71438"/>
            </a:xfrm>
            <a:prstGeom prst="line">
              <a:avLst/>
            </a:prstGeom>
            <a:noFill/>
            <a:ln w="19050">
              <a:solidFill>
                <a:schemeClr val="bg1"/>
              </a:solidFill>
              <a:round/>
              <a:headEnd/>
              <a:tailEnd type="triangle" w="med" len="med"/>
            </a:ln>
          </p:spPr>
          <p:txBody>
            <a:bodyPr/>
            <a:lstStyle/>
            <a:p>
              <a:endParaRPr lang="fr-CA"/>
            </a:p>
          </p:txBody>
        </p:sp>
      </p:grpSp>
      <p:grpSp>
        <p:nvGrpSpPr>
          <p:cNvPr id="82" name="Group 81"/>
          <p:cNvGrpSpPr/>
          <p:nvPr/>
        </p:nvGrpSpPr>
        <p:grpSpPr>
          <a:xfrm>
            <a:off x="0" y="3140968"/>
            <a:ext cx="9156004" cy="1656184"/>
            <a:chOff x="0" y="3140968"/>
            <a:chExt cx="9156004" cy="1656184"/>
          </a:xfrm>
        </p:grpSpPr>
        <p:sp>
          <p:nvSpPr>
            <p:cNvPr id="12326" name="TextBox 53"/>
            <p:cNvSpPr txBox="1">
              <a:spLocks noChangeArrowheads="1"/>
            </p:cNvSpPr>
            <p:nvPr/>
          </p:nvSpPr>
          <p:spPr bwMode="auto">
            <a:xfrm>
              <a:off x="7308304" y="4397042"/>
              <a:ext cx="184770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Access Control</a:t>
              </a:r>
              <a:endParaRPr lang="en-CA" sz="2000" dirty="0">
                <a:solidFill>
                  <a:srgbClr val="92D050"/>
                </a:solidFill>
                <a:cs typeface="Tahoma" pitchFamily="34" charset="0"/>
              </a:endParaRPr>
            </a:p>
          </p:txBody>
        </p:sp>
        <p:sp>
          <p:nvSpPr>
            <p:cNvPr id="12320" name="TextBox 45"/>
            <p:cNvSpPr txBox="1">
              <a:spLocks noChangeArrowheads="1"/>
            </p:cNvSpPr>
            <p:nvPr/>
          </p:nvSpPr>
          <p:spPr bwMode="auto">
            <a:xfrm>
              <a:off x="107504" y="3532946"/>
              <a:ext cx="1728192"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Specifications</a:t>
              </a:r>
              <a:endParaRPr lang="en-CA" sz="2000" dirty="0">
                <a:solidFill>
                  <a:srgbClr val="92D050"/>
                </a:solidFill>
                <a:cs typeface="Tahoma" pitchFamily="34" charset="0"/>
              </a:endParaRPr>
            </a:p>
          </p:txBody>
        </p:sp>
        <p:sp>
          <p:nvSpPr>
            <p:cNvPr id="45" name="TextBox 53"/>
            <p:cNvSpPr txBox="1">
              <a:spLocks noChangeArrowheads="1"/>
            </p:cNvSpPr>
            <p:nvPr/>
          </p:nvSpPr>
          <p:spPr bwMode="auto">
            <a:xfrm>
              <a:off x="7452320" y="3532946"/>
              <a:ext cx="169168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User manual</a:t>
              </a:r>
              <a:endParaRPr lang="en-CA" sz="2000" dirty="0">
                <a:solidFill>
                  <a:srgbClr val="92D050"/>
                </a:solidFill>
                <a:cs typeface="Tahoma" pitchFamily="34" charset="0"/>
              </a:endParaRPr>
            </a:p>
          </p:txBody>
        </p:sp>
        <p:sp>
          <p:nvSpPr>
            <p:cNvPr id="46" name="TextBox 53"/>
            <p:cNvSpPr txBox="1">
              <a:spLocks noChangeArrowheads="1"/>
            </p:cNvSpPr>
            <p:nvPr/>
          </p:nvSpPr>
          <p:spPr bwMode="auto">
            <a:xfrm>
              <a:off x="7452320" y="3989502"/>
              <a:ext cx="169168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Training</a:t>
              </a:r>
              <a:endParaRPr lang="en-CA" sz="2000" dirty="0">
                <a:solidFill>
                  <a:srgbClr val="92D050"/>
                </a:solidFill>
                <a:cs typeface="Tahoma" pitchFamily="34" charset="0"/>
              </a:endParaRPr>
            </a:p>
          </p:txBody>
        </p:sp>
        <p:sp>
          <p:nvSpPr>
            <p:cNvPr id="59" name="TextBox 53"/>
            <p:cNvSpPr txBox="1">
              <a:spLocks noChangeArrowheads="1"/>
            </p:cNvSpPr>
            <p:nvPr/>
          </p:nvSpPr>
          <p:spPr bwMode="auto">
            <a:xfrm>
              <a:off x="3601506" y="3532946"/>
              <a:ext cx="1931106"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r>
                <a:rPr lang="en-CA" sz="2000" dirty="0" smtClean="0">
                  <a:solidFill>
                    <a:srgbClr val="92D050"/>
                  </a:solidFill>
                  <a:cs typeface="Tahoma" pitchFamily="34" charset="0"/>
                </a:rPr>
                <a:t>Diffusion Policy</a:t>
              </a:r>
              <a:endParaRPr lang="en-CA" sz="2000" dirty="0">
                <a:solidFill>
                  <a:srgbClr val="92D050"/>
                </a:solidFill>
                <a:cs typeface="Tahoma" pitchFamily="34" charset="0"/>
              </a:endParaRPr>
            </a:p>
          </p:txBody>
        </p:sp>
        <p:sp>
          <p:nvSpPr>
            <p:cNvPr id="67" name="TextBox 35"/>
            <p:cNvSpPr txBox="1">
              <a:spLocks noChangeArrowheads="1"/>
            </p:cNvSpPr>
            <p:nvPr/>
          </p:nvSpPr>
          <p:spPr bwMode="auto">
            <a:xfrm>
              <a:off x="95629" y="3936824"/>
              <a:ext cx="176220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Accreditation</a:t>
              </a:r>
            </a:p>
          </p:txBody>
        </p:sp>
        <p:sp>
          <p:nvSpPr>
            <p:cNvPr id="68" name="TextBox 35"/>
            <p:cNvSpPr txBox="1">
              <a:spLocks noChangeArrowheads="1"/>
            </p:cNvSpPr>
            <p:nvPr/>
          </p:nvSpPr>
          <p:spPr bwMode="auto">
            <a:xfrm>
              <a:off x="1839844" y="3933056"/>
              <a:ext cx="172404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Accreditation</a:t>
              </a:r>
            </a:p>
          </p:txBody>
        </p:sp>
        <p:sp>
          <p:nvSpPr>
            <p:cNvPr id="66" name="TextBox 45"/>
            <p:cNvSpPr txBox="1">
              <a:spLocks noChangeArrowheads="1"/>
            </p:cNvSpPr>
            <p:nvPr/>
          </p:nvSpPr>
          <p:spPr bwMode="auto">
            <a:xfrm>
              <a:off x="5580112" y="3532946"/>
              <a:ext cx="1707102"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Specifications</a:t>
              </a:r>
              <a:endParaRPr lang="en-CA" sz="2000" dirty="0">
                <a:solidFill>
                  <a:srgbClr val="92D050"/>
                </a:solidFill>
                <a:cs typeface="Tahoma" pitchFamily="34" charset="0"/>
              </a:endParaRPr>
            </a:p>
          </p:txBody>
        </p:sp>
        <p:sp>
          <p:nvSpPr>
            <p:cNvPr id="75" name="TextBox 45"/>
            <p:cNvSpPr txBox="1">
              <a:spLocks noChangeArrowheads="1"/>
            </p:cNvSpPr>
            <p:nvPr/>
          </p:nvSpPr>
          <p:spPr bwMode="auto">
            <a:xfrm>
              <a:off x="1835696" y="3532946"/>
              <a:ext cx="1728192"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92D050"/>
                  </a:solidFill>
                  <a:cs typeface="Tahoma" pitchFamily="34" charset="0"/>
                </a:rPr>
                <a:t>Specifications</a:t>
              </a:r>
              <a:endParaRPr lang="en-CA" sz="2000" dirty="0">
                <a:solidFill>
                  <a:srgbClr val="92D050"/>
                </a:solidFill>
                <a:cs typeface="Tahoma" pitchFamily="34" charset="0"/>
              </a:endParaRPr>
            </a:p>
          </p:txBody>
        </p:sp>
        <p:sp>
          <p:nvSpPr>
            <p:cNvPr id="79" name="TextBox 78"/>
            <p:cNvSpPr txBox="1"/>
            <p:nvPr/>
          </p:nvSpPr>
          <p:spPr>
            <a:xfrm>
              <a:off x="0" y="3140968"/>
              <a:ext cx="1774845" cy="369332"/>
            </a:xfrm>
            <a:prstGeom prst="rect">
              <a:avLst/>
            </a:prstGeom>
            <a:noFill/>
          </p:spPr>
          <p:txBody>
            <a:bodyPr wrap="none" rtlCol="0">
              <a:spAutoFit/>
            </a:bodyPr>
            <a:lstStyle/>
            <a:p>
              <a:r>
                <a:rPr lang="en-CA" dirty="0" smtClean="0">
                  <a:solidFill>
                    <a:srgbClr val="92D050"/>
                  </a:solidFill>
                </a:rPr>
                <a:t>More traditional</a:t>
              </a:r>
              <a:endParaRPr lang="en-CA" dirty="0">
                <a:solidFill>
                  <a:srgbClr val="92D050"/>
                </a:solidFill>
              </a:endParaRPr>
            </a:p>
          </p:txBody>
        </p:sp>
      </p:grpSp>
      <p:grpSp>
        <p:nvGrpSpPr>
          <p:cNvPr id="83" name="Group 82"/>
          <p:cNvGrpSpPr/>
          <p:nvPr/>
        </p:nvGrpSpPr>
        <p:grpSpPr>
          <a:xfrm>
            <a:off x="6340" y="4320187"/>
            <a:ext cx="7278214" cy="801380"/>
            <a:chOff x="6340" y="4320187"/>
            <a:chExt cx="7278214" cy="801380"/>
          </a:xfrm>
        </p:grpSpPr>
        <p:sp>
          <p:nvSpPr>
            <p:cNvPr id="12316" name="TextBox 37"/>
            <p:cNvSpPr txBox="1">
              <a:spLocks noChangeArrowheads="1"/>
            </p:cNvSpPr>
            <p:nvPr/>
          </p:nvSpPr>
          <p:spPr bwMode="auto">
            <a:xfrm>
              <a:off x="3587638" y="4413681"/>
              <a:ext cx="1944216"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chemeClr val="tx1"/>
                  </a:solidFill>
                  <a:cs typeface="Tahoma" pitchFamily="34" charset="0"/>
                </a:rPr>
                <a:t>Metadata info</a:t>
              </a:r>
              <a:endParaRPr lang="en-US" sz="2000" dirty="0">
                <a:solidFill>
                  <a:schemeClr val="tx1"/>
                </a:solidFill>
                <a:cs typeface="Tahoma" pitchFamily="34" charset="0"/>
              </a:endParaRPr>
            </a:p>
          </p:txBody>
        </p:sp>
        <p:sp>
          <p:nvSpPr>
            <p:cNvPr id="12319" name="TextBox 42"/>
            <p:cNvSpPr txBox="1">
              <a:spLocks noChangeArrowheads="1"/>
            </p:cNvSpPr>
            <p:nvPr/>
          </p:nvSpPr>
          <p:spPr bwMode="auto">
            <a:xfrm>
              <a:off x="1836078" y="4402125"/>
              <a:ext cx="1727810" cy="70788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chemeClr val="tx1"/>
                  </a:solidFill>
                  <a:cs typeface="Tahoma" pitchFamily="34" charset="0"/>
                </a:rPr>
                <a:t>DB integrity</a:t>
              </a:r>
            </a:p>
            <a:p>
              <a:pPr algn="ctr" eaLnBrk="0" hangingPunct="0"/>
              <a:r>
                <a:rPr lang="en-CA" sz="2000" dirty="0" smtClean="0">
                  <a:solidFill>
                    <a:schemeClr val="tx1"/>
                  </a:solidFill>
                  <a:cs typeface="Tahoma" pitchFamily="34" charset="0"/>
                </a:rPr>
                <a:t>constraints</a:t>
              </a:r>
              <a:endParaRPr lang="en-US" sz="2000" dirty="0">
                <a:solidFill>
                  <a:schemeClr val="tx1"/>
                </a:solidFill>
                <a:cs typeface="Tahoma" pitchFamily="34" charset="0"/>
              </a:endParaRPr>
            </a:p>
          </p:txBody>
        </p:sp>
        <p:sp>
          <p:nvSpPr>
            <p:cNvPr id="12314" name="TextBox 33"/>
            <p:cNvSpPr txBox="1">
              <a:spLocks noChangeArrowheads="1"/>
            </p:cNvSpPr>
            <p:nvPr/>
          </p:nvSpPr>
          <p:spPr bwMode="auto">
            <a:xfrm>
              <a:off x="5565562" y="4413681"/>
              <a:ext cx="1718992" cy="70788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r>
                <a:rPr lang="en-CA" sz="2000" dirty="0" smtClean="0">
                  <a:solidFill>
                    <a:schemeClr val="tx1"/>
                  </a:solidFill>
                  <a:cs typeface="Tahoma" pitchFamily="34" charset="0"/>
                </a:rPr>
                <a:t>Error-aware</a:t>
              </a:r>
            </a:p>
            <a:p>
              <a:pPr eaLnBrk="0" hangingPunct="0"/>
              <a:r>
                <a:rPr lang="en-CA" sz="2000" dirty="0" smtClean="0">
                  <a:solidFill>
                    <a:schemeClr val="tx1"/>
                  </a:solidFill>
                  <a:cs typeface="Tahoma" pitchFamily="34" charset="0"/>
                </a:rPr>
                <a:t>GIS/service </a:t>
              </a:r>
              <a:endParaRPr lang="en-US" sz="2000" dirty="0">
                <a:solidFill>
                  <a:schemeClr val="tx1"/>
                </a:solidFill>
                <a:cs typeface="Tahoma" pitchFamily="34" charset="0"/>
              </a:endParaRPr>
            </a:p>
          </p:txBody>
        </p:sp>
        <p:sp>
          <p:nvSpPr>
            <p:cNvPr id="80" name="TextBox 79"/>
            <p:cNvSpPr txBox="1"/>
            <p:nvPr/>
          </p:nvSpPr>
          <p:spPr>
            <a:xfrm>
              <a:off x="6340" y="4320187"/>
              <a:ext cx="1415772" cy="369332"/>
            </a:xfrm>
            <a:prstGeom prst="rect">
              <a:avLst/>
            </a:prstGeom>
            <a:noFill/>
          </p:spPr>
          <p:txBody>
            <a:bodyPr wrap="none" rtlCol="0">
              <a:spAutoFit/>
            </a:bodyPr>
            <a:lstStyle/>
            <a:p>
              <a:r>
                <a:rPr lang="en-CA" dirty="0" smtClean="0"/>
                <a:t>More recent</a:t>
              </a:r>
              <a:endParaRPr lang="en-CA" dirty="0"/>
            </a:p>
          </p:txBody>
        </p:sp>
      </p:grpSp>
      <p:grpSp>
        <p:nvGrpSpPr>
          <p:cNvPr id="84" name="Group 83"/>
          <p:cNvGrpSpPr/>
          <p:nvPr/>
        </p:nvGrpSpPr>
        <p:grpSpPr>
          <a:xfrm>
            <a:off x="0" y="4787860"/>
            <a:ext cx="8964488" cy="2041646"/>
            <a:chOff x="0" y="4787860"/>
            <a:chExt cx="8964488" cy="2041646"/>
          </a:xfrm>
        </p:grpSpPr>
        <p:sp>
          <p:nvSpPr>
            <p:cNvPr id="12315" name="TextBox 35"/>
            <p:cNvSpPr txBox="1">
              <a:spLocks noChangeArrowheads="1"/>
            </p:cNvSpPr>
            <p:nvPr/>
          </p:nvSpPr>
          <p:spPr bwMode="auto">
            <a:xfrm>
              <a:off x="5508104" y="5121567"/>
              <a:ext cx="345638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External quality assessment</a:t>
              </a:r>
            </a:p>
          </p:txBody>
        </p:sp>
        <p:sp>
          <p:nvSpPr>
            <p:cNvPr id="40" name="TextBox 35"/>
            <p:cNvSpPr txBox="1">
              <a:spLocks noChangeArrowheads="1"/>
            </p:cNvSpPr>
            <p:nvPr/>
          </p:nvSpPr>
          <p:spPr bwMode="auto">
            <a:xfrm>
              <a:off x="142844" y="5558294"/>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Certification</a:t>
              </a:r>
            </a:p>
          </p:txBody>
        </p:sp>
        <p:sp>
          <p:nvSpPr>
            <p:cNvPr id="41" name="TextBox 35"/>
            <p:cNvSpPr txBox="1">
              <a:spLocks noChangeArrowheads="1"/>
            </p:cNvSpPr>
            <p:nvPr/>
          </p:nvSpPr>
          <p:spPr bwMode="auto">
            <a:xfrm>
              <a:off x="142844" y="512365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Quality Audits</a:t>
              </a:r>
              <a:endParaRPr lang="en-US" sz="2000" dirty="0">
                <a:solidFill>
                  <a:srgbClr val="FFC000"/>
                </a:solidFill>
                <a:cs typeface="Tahoma" pitchFamily="34" charset="0"/>
              </a:endParaRPr>
            </a:p>
          </p:txBody>
        </p:sp>
        <p:sp>
          <p:nvSpPr>
            <p:cNvPr id="47" name="TextBox 35"/>
            <p:cNvSpPr txBox="1">
              <a:spLocks noChangeArrowheads="1"/>
            </p:cNvSpPr>
            <p:nvPr/>
          </p:nvSpPr>
          <p:spPr bwMode="auto">
            <a:xfrm>
              <a:off x="1928794" y="512365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Quality Audits</a:t>
              </a:r>
              <a:endParaRPr lang="en-US" sz="2000" dirty="0">
                <a:solidFill>
                  <a:srgbClr val="FFC000"/>
                </a:solidFill>
                <a:cs typeface="Tahoma" pitchFamily="34" charset="0"/>
              </a:endParaRPr>
            </a:p>
          </p:txBody>
        </p:sp>
        <p:sp>
          <p:nvSpPr>
            <p:cNvPr id="48" name="TextBox 35"/>
            <p:cNvSpPr txBox="1">
              <a:spLocks noChangeArrowheads="1"/>
            </p:cNvSpPr>
            <p:nvPr/>
          </p:nvSpPr>
          <p:spPr bwMode="auto">
            <a:xfrm>
              <a:off x="3714744" y="512365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Quality Audits</a:t>
              </a:r>
              <a:endParaRPr lang="en-US" sz="2000" dirty="0">
                <a:solidFill>
                  <a:srgbClr val="FFC000"/>
                </a:solidFill>
                <a:cs typeface="Tahoma" pitchFamily="34" charset="0"/>
              </a:endParaRPr>
            </a:p>
          </p:txBody>
        </p:sp>
        <p:sp>
          <p:nvSpPr>
            <p:cNvPr id="53" name="TextBox 35"/>
            <p:cNvSpPr txBox="1">
              <a:spLocks noChangeArrowheads="1"/>
            </p:cNvSpPr>
            <p:nvPr/>
          </p:nvSpPr>
          <p:spPr bwMode="auto">
            <a:xfrm>
              <a:off x="1928794" y="5558294"/>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Certification</a:t>
              </a:r>
            </a:p>
          </p:txBody>
        </p:sp>
        <p:sp>
          <p:nvSpPr>
            <p:cNvPr id="54" name="TextBox 35"/>
            <p:cNvSpPr txBox="1">
              <a:spLocks noChangeArrowheads="1"/>
            </p:cNvSpPr>
            <p:nvPr/>
          </p:nvSpPr>
          <p:spPr bwMode="auto">
            <a:xfrm>
              <a:off x="7308304" y="5556600"/>
              <a:ext cx="165618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Certification</a:t>
              </a:r>
            </a:p>
          </p:txBody>
        </p:sp>
        <p:sp>
          <p:nvSpPr>
            <p:cNvPr id="12318" name="TextBox 40"/>
            <p:cNvSpPr txBox="1">
              <a:spLocks noChangeArrowheads="1"/>
            </p:cNvSpPr>
            <p:nvPr/>
          </p:nvSpPr>
          <p:spPr bwMode="auto">
            <a:xfrm>
              <a:off x="5508104" y="5561045"/>
              <a:ext cx="180020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Warranty</a:t>
              </a:r>
              <a:endParaRPr lang="en-US" sz="2000" dirty="0">
                <a:solidFill>
                  <a:srgbClr val="FFC000"/>
                </a:solidFill>
                <a:cs typeface="Tahoma" pitchFamily="34" charset="0"/>
              </a:endParaRPr>
            </a:p>
          </p:txBody>
        </p:sp>
        <p:sp>
          <p:nvSpPr>
            <p:cNvPr id="61" name="TextBox 35"/>
            <p:cNvSpPr txBox="1">
              <a:spLocks noChangeArrowheads="1"/>
            </p:cNvSpPr>
            <p:nvPr/>
          </p:nvSpPr>
          <p:spPr bwMode="auto">
            <a:xfrm>
              <a:off x="142844" y="642939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Insurances</a:t>
              </a:r>
            </a:p>
          </p:txBody>
        </p:sp>
        <p:sp>
          <p:nvSpPr>
            <p:cNvPr id="62" name="TextBox 35"/>
            <p:cNvSpPr txBox="1">
              <a:spLocks noChangeArrowheads="1"/>
            </p:cNvSpPr>
            <p:nvPr/>
          </p:nvSpPr>
          <p:spPr bwMode="auto">
            <a:xfrm>
              <a:off x="1928794" y="642939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Insurances</a:t>
              </a:r>
            </a:p>
          </p:txBody>
        </p:sp>
        <p:sp>
          <p:nvSpPr>
            <p:cNvPr id="63" name="TextBox 35"/>
            <p:cNvSpPr txBox="1">
              <a:spLocks noChangeArrowheads="1"/>
            </p:cNvSpPr>
            <p:nvPr/>
          </p:nvSpPr>
          <p:spPr bwMode="auto">
            <a:xfrm>
              <a:off x="3714744" y="6429396"/>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Insurances</a:t>
              </a:r>
            </a:p>
          </p:txBody>
        </p:sp>
        <p:sp>
          <p:nvSpPr>
            <p:cNvPr id="65" name="TextBox 35"/>
            <p:cNvSpPr txBox="1">
              <a:spLocks noChangeArrowheads="1"/>
            </p:cNvSpPr>
            <p:nvPr/>
          </p:nvSpPr>
          <p:spPr bwMode="auto">
            <a:xfrm>
              <a:off x="5508104" y="6429396"/>
              <a:ext cx="345638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Insurances</a:t>
              </a:r>
            </a:p>
          </p:txBody>
        </p:sp>
        <p:sp>
          <p:nvSpPr>
            <p:cNvPr id="69" name="TextBox 35"/>
            <p:cNvSpPr txBox="1">
              <a:spLocks noChangeArrowheads="1"/>
            </p:cNvSpPr>
            <p:nvPr/>
          </p:nvSpPr>
          <p:spPr bwMode="auto">
            <a:xfrm>
              <a:off x="3708506" y="5990224"/>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Accreditation</a:t>
              </a:r>
            </a:p>
          </p:txBody>
        </p:sp>
        <p:sp>
          <p:nvSpPr>
            <p:cNvPr id="70" name="TextBox 35"/>
            <p:cNvSpPr txBox="1">
              <a:spLocks noChangeArrowheads="1"/>
            </p:cNvSpPr>
            <p:nvPr/>
          </p:nvSpPr>
          <p:spPr bwMode="auto">
            <a:xfrm>
              <a:off x="5508104" y="5990224"/>
              <a:ext cx="177290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Accreditation</a:t>
              </a:r>
            </a:p>
          </p:txBody>
        </p:sp>
        <p:sp>
          <p:nvSpPr>
            <p:cNvPr id="76" name="TextBox 35"/>
            <p:cNvSpPr txBox="1">
              <a:spLocks noChangeArrowheads="1"/>
            </p:cNvSpPr>
            <p:nvPr/>
          </p:nvSpPr>
          <p:spPr bwMode="auto">
            <a:xfrm>
              <a:off x="7283796" y="5993093"/>
              <a:ext cx="167743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Accreditation</a:t>
              </a:r>
            </a:p>
          </p:txBody>
        </p:sp>
        <p:sp>
          <p:nvSpPr>
            <p:cNvPr id="77" name="TextBox 35"/>
            <p:cNvSpPr txBox="1">
              <a:spLocks noChangeArrowheads="1"/>
            </p:cNvSpPr>
            <p:nvPr/>
          </p:nvSpPr>
          <p:spPr bwMode="auto">
            <a:xfrm>
              <a:off x="3707904" y="5558294"/>
              <a:ext cx="1785950"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0" hangingPunct="0"/>
              <a:r>
                <a:rPr lang="en-CA" sz="2000" dirty="0" smtClean="0">
                  <a:solidFill>
                    <a:srgbClr val="FFC000"/>
                  </a:solidFill>
                  <a:cs typeface="Tahoma" pitchFamily="34" charset="0"/>
                </a:rPr>
                <a:t>Certification</a:t>
              </a:r>
            </a:p>
          </p:txBody>
        </p:sp>
        <p:sp>
          <p:nvSpPr>
            <p:cNvPr id="81" name="TextBox 80"/>
            <p:cNvSpPr txBox="1"/>
            <p:nvPr/>
          </p:nvSpPr>
          <p:spPr>
            <a:xfrm>
              <a:off x="0" y="4787860"/>
              <a:ext cx="1313245" cy="369332"/>
            </a:xfrm>
            <a:prstGeom prst="rect">
              <a:avLst/>
            </a:prstGeom>
            <a:noFill/>
          </p:spPr>
          <p:txBody>
            <a:bodyPr wrap="none" rtlCol="0">
              <a:spAutoFit/>
            </a:bodyPr>
            <a:lstStyle/>
            <a:p>
              <a:r>
                <a:rPr lang="en-CA" dirty="0" smtClean="0">
                  <a:solidFill>
                    <a:srgbClr val="E3A907"/>
                  </a:solidFill>
                </a:rPr>
                <a:t>To improve</a:t>
              </a:r>
              <a:endParaRPr lang="en-CA" dirty="0">
                <a:solidFill>
                  <a:srgbClr val="E3A907"/>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up)">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up)">
                                      <p:cBhvr>
                                        <p:cTn id="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a:xfrm>
            <a:off x="457200" y="1458913"/>
            <a:ext cx="8507288" cy="4672012"/>
          </a:xfrm>
        </p:spPr>
        <p:txBody>
          <a:bodyPr/>
          <a:lstStyle/>
          <a:p>
            <a:r>
              <a:rPr lang="en-CA" dirty="0" smtClean="0"/>
              <a:t>We have entered a new era where spatial data have become mass-market commodity</a:t>
            </a:r>
          </a:p>
          <a:p>
            <a:pPr marL="342900" lvl="1" indent="-342900">
              <a:buClr>
                <a:schemeClr val="hlink"/>
              </a:buClr>
            </a:pPr>
            <a:r>
              <a:rPr lang="en-CA" sz="2800" dirty="0" smtClean="0"/>
              <a:t>Society always organize itself when a mass of citizens is facing increasing risks of misusing given products or services</a:t>
            </a:r>
            <a:endParaRPr lang="en-CA" dirty="0" smtClean="0"/>
          </a:p>
          <a:p>
            <a:r>
              <a:rPr lang="en-CA" dirty="0" smtClean="0"/>
              <a:t>We must further expand our professional activities, organizations and curricula regarding spatial data quality and risk management</a:t>
            </a:r>
          </a:p>
          <a:p>
            <a:pPr lvl="1"/>
            <a:r>
              <a:rPr lang="en-CA" i="1" dirty="0" smtClean="0"/>
              <a:t>quality assessment, quality assurance, quality control, certification, accreditation, inspection, audit, warranty, etc.</a:t>
            </a:r>
            <a:endParaRPr lang="en-CA"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a:t>
            </a:r>
            <a:endParaRPr lang="en-CA" dirty="0"/>
          </a:p>
        </p:txBody>
      </p:sp>
      <p:sp>
        <p:nvSpPr>
          <p:cNvPr id="3" name="Content Placeholder 2"/>
          <p:cNvSpPr>
            <a:spLocks noGrp="1"/>
          </p:cNvSpPr>
          <p:nvPr>
            <p:ph idx="1"/>
          </p:nvPr>
        </p:nvSpPr>
        <p:spPr>
          <a:xfrm>
            <a:off x="251520" y="1458913"/>
            <a:ext cx="8892480" cy="4672012"/>
          </a:xfrm>
        </p:spPr>
        <p:txBody>
          <a:bodyPr/>
          <a:lstStyle/>
          <a:p>
            <a:pPr marL="342900" lvl="1" indent="-342900" eaLnBrk="1" hangingPunct="1">
              <a:buClr>
                <a:schemeClr val="hlink"/>
              </a:buClr>
              <a:defRPr/>
            </a:pPr>
            <a:r>
              <a:rPr lang="fr-CA" sz="3200" dirty="0" err="1" smtClean="0"/>
              <a:t>GEOIDE</a:t>
            </a:r>
            <a:r>
              <a:rPr lang="fr-CA" sz="3200" dirty="0" smtClean="0"/>
              <a:t> </a:t>
            </a:r>
            <a:r>
              <a:rPr lang="fr-CA" sz="3200" dirty="0" err="1" smtClean="0"/>
              <a:t>project</a:t>
            </a:r>
            <a:r>
              <a:rPr lang="fr-CA" sz="3200" dirty="0" smtClean="0"/>
              <a:t> IV-23 </a:t>
            </a:r>
            <a:r>
              <a:rPr lang="fr-CA" dirty="0" smtClean="0">
                <a:solidFill>
                  <a:srgbClr val="FFCC00"/>
                </a:solidFill>
                <a:effectLst/>
                <a:hlinkClick r:id="rId2"/>
              </a:rPr>
              <a:t>http://dataquality.scg.ulaval.ca</a:t>
            </a:r>
            <a:endParaRPr lang="fr-CA" sz="2800" dirty="0" smtClean="0">
              <a:solidFill>
                <a:srgbClr val="FFCC00"/>
              </a:solidFill>
              <a:effectLst/>
            </a:endParaRPr>
          </a:p>
          <a:p>
            <a:pPr lvl="1" eaLnBrk="1" hangingPunct="1">
              <a:defRPr/>
            </a:pPr>
            <a:r>
              <a:rPr lang="fr-CA" dirty="0" smtClean="0"/>
              <a:t>12 </a:t>
            </a:r>
            <a:r>
              <a:rPr lang="fr-CA" dirty="0" err="1" smtClean="0"/>
              <a:t>professors</a:t>
            </a:r>
            <a:r>
              <a:rPr lang="fr-CA" dirty="0" smtClean="0"/>
              <a:t> in </a:t>
            </a:r>
            <a:r>
              <a:rPr lang="fr-CA" dirty="0" err="1" smtClean="0"/>
              <a:t>Geomatics</a:t>
            </a:r>
            <a:r>
              <a:rPr lang="fr-CA" dirty="0" smtClean="0"/>
              <a:t> and in Law + 15 </a:t>
            </a:r>
            <a:r>
              <a:rPr lang="fr-CA" dirty="0" err="1" smtClean="0"/>
              <a:t>graduates</a:t>
            </a:r>
            <a:r>
              <a:rPr lang="fr-CA" dirty="0" smtClean="0"/>
              <a:t> </a:t>
            </a:r>
          </a:p>
          <a:p>
            <a:pPr lvl="1" eaLnBrk="1" hangingPunct="1">
              <a:defRPr/>
            </a:pPr>
            <a:r>
              <a:rPr lang="fr-CA" dirty="0" smtClean="0">
                <a:effectLst/>
              </a:rPr>
              <a:t>10 </a:t>
            </a:r>
            <a:r>
              <a:rPr lang="fr-CA" dirty="0" err="1" smtClean="0">
                <a:effectLst/>
              </a:rPr>
              <a:t>governmental</a:t>
            </a:r>
            <a:r>
              <a:rPr lang="fr-CA" dirty="0" smtClean="0">
                <a:effectLst/>
              </a:rPr>
              <a:t> and </a:t>
            </a:r>
            <a:r>
              <a:rPr lang="fr-CA" dirty="0" err="1" smtClean="0">
                <a:effectLst/>
              </a:rPr>
              <a:t>industrial</a:t>
            </a:r>
            <a:r>
              <a:rPr lang="fr-CA" dirty="0" smtClean="0">
                <a:effectLst/>
              </a:rPr>
              <a:t> </a:t>
            </a:r>
            <a:r>
              <a:rPr lang="fr-CA" dirty="0" err="1" smtClean="0">
                <a:effectLst/>
              </a:rPr>
              <a:t>partners</a:t>
            </a:r>
            <a:endParaRPr lang="fr-CA" dirty="0" smtClean="0"/>
          </a:p>
          <a:p>
            <a:endParaRPr lang="en-CA" dirty="0"/>
          </a:p>
        </p:txBody>
      </p:sp>
      <p:pic>
        <p:nvPicPr>
          <p:cNvPr id="4" name="Picture 15" descr="Transport Québec">
            <a:hlinkClick r:id="rId3"/>
          </p:cNvPr>
          <p:cNvPicPr>
            <a:picLocks noChangeAspect="1" noChangeArrowheads="1"/>
          </p:cNvPicPr>
          <p:nvPr/>
        </p:nvPicPr>
        <p:blipFill>
          <a:blip r:embed="rId4" cstate="print"/>
          <a:srcRect/>
          <a:stretch>
            <a:fillRect/>
          </a:stretch>
        </p:blipFill>
        <p:spPr bwMode="auto">
          <a:xfrm>
            <a:off x="3758158" y="5589240"/>
            <a:ext cx="2491477" cy="720080"/>
          </a:xfrm>
          <a:prstGeom prst="rect">
            <a:avLst/>
          </a:prstGeom>
          <a:noFill/>
          <a:ln w="9525">
            <a:noFill/>
            <a:miter lim="800000"/>
            <a:headEnd/>
            <a:tailEnd/>
          </a:ln>
        </p:spPr>
      </p:pic>
      <p:pic>
        <p:nvPicPr>
          <p:cNvPr id="5" name="Picture 6" descr="GeoConnections">
            <a:hlinkClick r:id="rId5"/>
          </p:cNvPr>
          <p:cNvPicPr>
            <a:picLocks noChangeAspect="1" noChangeArrowheads="1"/>
          </p:cNvPicPr>
          <p:nvPr/>
        </p:nvPicPr>
        <p:blipFill>
          <a:blip r:embed="rId6" cstate="print"/>
          <a:srcRect/>
          <a:stretch>
            <a:fillRect/>
          </a:stretch>
        </p:blipFill>
        <p:spPr bwMode="auto">
          <a:xfrm>
            <a:off x="6545288" y="3356992"/>
            <a:ext cx="2419200" cy="576064"/>
          </a:xfrm>
          <a:prstGeom prst="rect">
            <a:avLst/>
          </a:prstGeom>
          <a:noFill/>
          <a:ln w="9525">
            <a:noFill/>
            <a:miter lim="800000"/>
            <a:headEnd/>
            <a:tailEnd/>
          </a:ln>
        </p:spPr>
      </p:pic>
      <p:pic>
        <p:nvPicPr>
          <p:cNvPr id="6" name="Picture 17" descr="Groupe Trifide Inc.">
            <a:hlinkClick r:id="rId7"/>
          </p:cNvPr>
          <p:cNvPicPr>
            <a:picLocks noChangeAspect="1" noChangeArrowheads="1"/>
          </p:cNvPicPr>
          <p:nvPr/>
        </p:nvPicPr>
        <p:blipFill>
          <a:blip r:embed="rId8" cstate="print"/>
          <a:srcRect/>
          <a:stretch>
            <a:fillRect/>
          </a:stretch>
        </p:blipFill>
        <p:spPr bwMode="auto">
          <a:xfrm>
            <a:off x="899592" y="3429000"/>
            <a:ext cx="2423789" cy="648072"/>
          </a:xfrm>
          <a:prstGeom prst="rect">
            <a:avLst/>
          </a:prstGeom>
          <a:noFill/>
          <a:ln w="9525">
            <a:noFill/>
            <a:miter lim="800000"/>
            <a:headEnd/>
            <a:tailEnd/>
          </a:ln>
        </p:spPr>
      </p:pic>
      <p:grpSp>
        <p:nvGrpSpPr>
          <p:cNvPr id="7" name="Group 60"/>
          <p:cNvGrpSpPr>
            <a:grpSpLocks/>
          </p:cNvGrpSpPr>
          <p:nvPr/>
        </p:nvGrpSpPr>
        <p:grpSpPr bwMode="auto">
          <a:xfrm>
            <a:off x="3782141" y="4437112"/>
            <a:ext cx="2443510" cy="793229"/>
            <a:chOff x="3857620" y="5572140"/>
            <a:chExt cx="1643074" cy="500066"/>
          </a:xfrm>
        </p:grpSpPr>
        <p:sp>
          <p:nvSpPr>
            <p:cNvPr id="8" name="Rectangle 59"/>
            <p:cNvSpPr>
              <a:spLocks noChangeArrowheads="1"/>
            </p:cNvSpPr>
            <p:nvPr/>
          </p:nvSpPr>
          <p:spPr bwMode="auto">
            <a:xfrm>
              <a:off x="3857620" y="5572140"/>
              <a:ext cx="1643074" cy="500066"/>
            </a:xfrm>
            <a:prstGeom prst="rect">
              <a:avLst/>
            </a:prstGeom>
            <a:solidFill>
              <a:schemeClr val="tx1"/>
            </a:solidFill>
            <a:ln w="9525" algn="ctr">
              <a:solidFill>
                <a:schemeClr val="tx1"/>
              </a:solidFill>
              <a:round/>
              <a:headEnd/>
              <a:tailEnd/>
            </a:ln>
          </p:spPr>
          <p:txBody>
            <a:bodyPr wrap="none"/>
            <a:lstStyle/>
            <a:p>
              <a:pPr eaLnBrk="0" hangingPunct="0"/>
              <a:endParaRPr lang="en-US">
                <a:cs typeface="Tahoma" pitchFamily="34" charset="0"/>
              </a:endParaRPr>
            </a:p>
          </p:txBody>
        </p:sp>
        <p:pic>
          <p:nvPicPr>
            <p:cNvPr id="9" name="Picture 21" descr="Hydro Quebec">
              <a:hlinkClick r:id="rId9"/>
            </p:cNvPr>
            <p:cNvPicPr>
              <a:picLocks noChangeAspect="1" noChangeArrowheads="1"/>
            </p:cNvPicPr>
            <p:nvPr/>
          </p:nvPicPr>
          <p:blipFill>
            <a:blip r:embed="rId10" cstate="print"/>
            <a:srcRect/>
            <a:stretch>
              <a:fillRect/>
            </a:stretch>
          </p:blipFill>
          <p:spPr bwMode="auto">
            <a:xfrm>
              <a:off x="4110043" y="5595956"/>
              <a:ext cx="1247775" cy="476250"/>
            </a:xfrm>
            <a:prstGeom prst="rect">
              <a:avLst/>
            </a:prstGeom>
            <a:noFill/>
            <a:ln w="9525">
              <a:noFill/>
              <a:miter lim="800000"/>
              <a:headEnd/>
              <a:tailEnd/>
            </a:ln>
          </p:spPr>
        </p:pic>
      </p:grpSp>
      <p:pic>
        <p:nvPicPr>
          <p:cNvPr id="10" name="Picture 23" descr="Eurogeographics">
            <a:hlinkClick r:id="rId11"/>
          </p:cNvPr>
          <p:cNvPicPr>
            <a:picLocks noChangeAspect="1" noChangeArrowheads="1"/>
          </p:cNvPicPr>
          <p:nvPr/>
        </p:nvPicPr>
        <p:blipFill>
          <a:blip r:embed="rId12" cstate="print"/>
          <a:srcRect/>
          <a:stretch>
            <a:fillRect/>
          </a:stretch>
        </p:blipFill>
        <p:spPr bwMode="auto">
          <a:xfrm>
            <a:off x="1025905" y="5301208"/>
            <a:ext cx="2177943" cy="1008112"/>
          </a:xfrm>
          <a:prstGeom prst="rect">
            <a:avLst/>
          </a:prstGeom>
          <a:noFill/>
          <a:ln w="9525">
            <a:noFill/>
            <a:miter lim="800000"/>
            <a:headEnd/>
            <a:tailEnd/>
          </a:ln>
        </p:spPr>
      </p:pic>
      <p:grpSp>
        <p:nvGrpSpPr>
          <p:cNvPr id="11" name="Group 55"/>
          <p:cNvGrpSpPr>
            <a:grpSpLocks/>
          </p:cNvGrpSpPr>
          <p:nvPr/>
        </p:nvGrpSpPr>
        <p:grpSpPr bwMode="auto">
          <a:xfrm>
            <a:off x="6545288" y="5665242"/>
            <a:ext cx="2376000" cy="576064"/>
            <a:chOff x="1071538" y="6336000"/>
            <a:chExt cx="2080164" cy="357190"/>
          </a:xfrm>
        </p:grpSpPr>
        <p:sp>
          <p:nvSpPr>
            <p:cNvPr id="12" name="Rectangle 54"/>
            <p:cNvSpPr>
              <a:spLocks noChangeArrowheads="1"/>
            </p:cNvSpPr>
            <p:nvPr/>
          </p:nvSpPr>
          <p:spPr bwMode="auto">
            <a:xfrm>
              <a:off x="1080000" y="6336000"/>
              <a:ext cx="2071702" cy="357190"/>
            </a:xfrm>
            <a:prstGeom prst="rect">
              <a:avLst/>
            </a:prstGeom>
            <a:solidFill>
              <a:schemeClr val="tx1"/>
            </a:solidFill>
            <a:ln w="9525" algn="ctr">
              <a:solidFill>
                <a:schemeClr val="tx1"/>
              </a:solidFill>
              <a:round/>
              <a:headEnd/>
              <a:tailEnd/>
            </a:ln>
          </p:spPr>
          <p:txBody>
            <a:bodyPr wrap="none"/>
            <a:lstStyle/>
            <a:p>
              <a:pPr eaLnBrk="0" hangingPunct="0"/>
              <a:endParaRPr lang="en-US">
                <a:cs typeface="Tahoma" pitchFamily="34" charset="0"/>
              </a:endParaRPr>
            </a:p>
          </p:txBody>
        </p:sp>
        <p:pic>
          <p:nvPicPr>
            <p:cNvPr id="13" name="Picture 25" descr="Infrastructure Canada">
              <a:hlinkClick r:id="rId13"/>
            </p:cNvPr>
            <p:cNvPicPr>
              <a:picLocks noChangeAspect="1" noChangeArrowheads="1"/>
            </p:cNvPicPr>
            <p:nvPr/>
          </p:nvPicPr>
          <p:blipFill>
            <a:blip r:embed="rId14" cstate="print"/>
            <a:srcRect/>
            <a:stretch>
              <a:fillRect/>
            </a:stretch>
          </p:blipFill>
          <p:spPr bwMode="auto">
            <a:xfrm>
              <a:off x="1071538" y="6381772"/>
              <a:ext cx="1754985" cy="261938"/>
            </a:xfrm>
            <a:prstGeom prst="rect">
              <a:avLst/>
            </a:prstGeom>
            <a:noFill/>
            <a:ln w="9525">
              <a:noFill/>
              <a:miter lim="800000"/>
              <a:headEnd/>
              <a:tailEnd/>
            </a:ln>
          </p:spPr>
        </p:pic>
      </p:grpSp>
      <p:grpSp>
        <p:nvGrpSpPr>
          <p:cNvPr id="15" name="Group 52"/>
          <p:cNvGrpSpPr>
            <a:grpSpLocks/>
          </p:cNvGrpSpPr>
          <p:nvPr/>
        </p:nvGrpSpPr>
        <p:grpSpPr bwMode="auto">
          <a:xfrm>
            <a:off x="899592" y="4293094"/>
            <a:ext cx="2766747" cy="830997"/>
            <a:chOff x="2285984" y="4857760"/>
            <a:chExt cx="2766578" cy="831732"/>
          </a:xfrm>
        </p:grpSpPr>
        <p:pic>
          <p:nvPicPr>
            <p:cNvPr id="16" name="Picture 33" descr="Home Page">
              <a:hlinkClick r:id="rId15"/>
            </p:cNvPr>
            <p:cNvPicPr>
              <a:picLocks noChangeAspect="1" noChangeArrowheads="1"/>
            </p:cNvPicPr>
            <p:nvPr/>
          </p:nvPicPr>
          <p:blipFill>
            <a:blip r:embed="rId16" cstate="print"/>
            <a:srcRect/>
            <a:stretch>
              <a:fillRect/>
            </a:stretch>
          </p:blipFill>
          <p:spPr bwMode="auto">
            <a:xfrm>
              <a:off x="2285984" y="4882764"/>
              <a:ext cx="904876" cy="746524"/>
            </a:xfrm>
            <a:prstGeom prst="rect">
              <a:avLst/>
            </a:prstGeom>
            <a:noFill/>
            <a:ln w="9525">
              <a:noFill/>
              <a:miter lim="800000"/>
              <a:headEnd/>
              <a:tailEnd/>
            </a:ln>
          </p:spPr>
        </p:pic>
        <p:sp>
          <p:nvSpPr>
            <p:cNvPr id="17" name="TextBox 16"/>
            <p:cNvSpPr txBox="1"/>
            <p:nvPr/>
          </p:nvSpPr>
          <p:spPr>
            <a:xfrm>
              <a:off x="3143182" y="4857760"/>
              <a:ext cx="1909380" cy="831732"/>
            </a:xfrm>
            <a:prstGeom prst="rect">
              <a:avLst/>
            </a:prstGeom>
            <a:noFill/>
          </p:spPr>
          <p:txBody>
            <a:bodyPr wrap="none">
              <a:spAutoFit/>
            </a:bodyPr>
            <a:lstStyle/>
            <a:p>
              <a:pPr eaLnBrk="0" hangingPunct="0">
                <a:defRPr/>
              </a:pPr>
              <a:r>
                <a:rPr lang="fr-CA" sz="1600" b="1" dirty="0">
                  <a:solidFill>
                    <a:schemeClr val="accent1">
                      <a:lumMod val="40000"/>
                      <a:lumOff val="60000"/>
                    </a:schemeClr>
                  </a:solidFill>
                  <a:cs typeface="+mn-cs"/>
                </a:rPr>
                <a:t>International Civil</a:t>
              </a:r>
            </a:p>
            <a:p>
              <a:pPr eaLnBrk="0" hangingPunct="0">
                <a:defRPr/>
              </a:pPr>
              <a:r>
                <a:rPr lang="fr-CA" sz="1600" b="1" dirty="0">
                  <a:solidFill>
                    <a:schemeClr val="accent1">
                      <a:lumMod val="40000"/>
                      <a:lumOff val="60000"/>
                    </a:schemeClr>
                  </a:solidFill>
                  <a:cs typeface="+mn-cs"/>
                </a:rPr>
                <a:t>Aviation</a:t>
              </a:r>
            </a:p>
            <a:p>
              <a:pPr eaLnBrk="0" hangingPunct="0">
                <a:defRPr/>
              </a:pPr>
              <a:r>
                <a:rPr lang="fr-CA" sz="1600" b="1" dirty="0" err="1">
                  <a:solidFill>
                    <a:schemeClr val="accent1">
                      <a:lumMod val="40000"/>
                      <a:lumOff val="60000"/>
                    </a:schemeClr>
                  </a:solidFill>
                  <a:cs typeface="+mn-cs"/>
                </a:rPr>
                <a:t>Organization</a:t>
              </a:r>
              <a:endParaRPr lang="fr-CA" sz="1600" b="1" dirty="0">
                <a:solidFill>
                  <a:schemeClr val="accent1">
                    <a:lumMod val="40000"/>
                    <a:lumOff val="60000"/>
                  </a:schemeClr>
                </a:solidFill>
                <a:cs typeface="+mn-cs"/>
              </a:endParaRPr>
            </a:p>
          </p:txBody>
        </p:sp>
      </p:grpSp>
      <p:grpSp>
        <p:nvGrpSpPr>
          <p:cNvPr id="18" name="Group 56"/>
          <p:cNvGrpSpPr>
            <a:grpSpLocks/>
          </p:cNvGrpSpPr>
          <p:nvPr/>
        </p:nvGrpSpPr>
        <p:grpSpPr bwMode="auto">
          <a:xfrm>
            <a:off x="6561833" y="4077072"/>
            <a:ext cx="2359719" cy="580058"/>
            <a:chOff x="1071538" y="5572140"/>
            <a:chExt cx="2071703" cy="357190"/>
          </a:xfrm>
        </p:grpSpPr>
        <p:sp>
          <p:nvSpPr>
            <p:cNvPr id="19" name="Rectangle 53"/>
            <p:cNvSpPr>
              <a:spLocks noChangeArrowheads="1"/>
            </p:cNvSpPr>
            <p:nvPr/>
          </p:nvSpPr>
          <p:spPr bwMode="auto">
            <a:xfrm>
              <a:off x="1071538" y="5572140"/>
              <a:ext cx="2071702" cy="357190"/>
            </a:xfrm>
            <a:prstGeom prst="rect">
              <a:avLst/>
            </a:prstGeom>
            <a:solidFill>
              <a:schemeClr val="tx1"/>
            </a:solidFill>
            <a:ln w="9525" algn="ctr">
              <a:solidFill>
                <a:schemeClr val="tx1"/>
              </a:solidFill>
              <a:round/>
              <a:headEnd/>
              <a:tailEnd/>
            </a:ln>
          </p:spPr>
          <p:txBody>
            <a:bodyPr wrap="none"/>
            <a:lstStyle/>
            <a:p>
              <a:pPr eaLnBrk="0" hangingPunct="0"/>
              <a:endParaRPr lang="en-US">
                <a:cs typeface="Tahoma" pitchFamily="34" charset="0"/>
              </a:endParaRPr>
            </a:p>
          </p:txBody>
        </p:sp>
        <p:grpSp>
          <p:nvGrpSpPr>
            <p:cNvPr id="20" name="Group 49"/>
            <p:cNvGrpSpPr>
              <a:grpSpLocks/>
            </p:cNvGrpSpPr>
            <p:nvPr/>
          </p:nvGrpSpPr>
          <p:grpSpPr bwMode="auto">
            <a:xfrm>
              <a:off x="1071539" y="5643578"/>
              <a:ext cx="2071702" cy="285752"/>
              <a:chOff x="285720" y="5857892"/>
              <a:chExt cx="1571636" cy="214314"/>
            </a:xfrm>
          </p:grpSpPr>
          <p:pic>
            <p:nvPicPr>
              <p:cNvPr id="21" name="Picture 7" descr="Ressources Naturelles Canada">
                <a:hlinkClick r:id="rId17"/>
              </p:cNvPr>
              <p:cNvPicPr>
                <a:picLocks noChangeAspect="1" noChangeArrowheads="1"/>
              </p:cNvPicPr>
              <p:nvPr/>
            </p:nvPicPr>
            <p:blipFill>
              <a:blip r:embed="rId18" cstate="print"/>
              <a:srcRect r="49324" b="-12502"/>
              <a:stretch>
                <a:fillRect/>
              </a:stretch>
            </p:blipFill>
            <p:spPr bwMode="auto">
              <a:xfrm>
                <a:off x="285720" y="5857892"/>
                <a:ext cx="1428760" cy="214314"/>
              </a:xfrm>
              <a:prstGeom prst="rect">
                <a:avLst/>
              </a:prstGeom>
              <a:noFill/>
              <a:ln w="9525">
                <a:noFill/>
                <a:miter lim="800000"/>
                <a:headEnd/>
                <a:tailEnd/>
              </a:ln>
            </p:spPr>
          </p:pic>
          <p:pic>
            <p:nvPicPr>
              <p:cNvPr id="22" name="Picture 7" descr="Ressources Naturelles Canada">
                <a:hlinkClick r:id="rId17"/>
              </p:cNvPr>
              <p:cNvPicPr>
                <a:picLocks noChangeAspect="1" noChangeArrowheads="1"/>
              </p:cNvPicPr>
              <p:nvPr/>
            </p:nvPicPr>
            <p:blipFill>
              <a:blip r:embed="rId18" cstate="print"/>
              <a:srcRect l="60811" r="-1352" b="-12502"/>
              <a:stretch>
                <a:fillRect/>
              </a:stretch>
            </p:blipFill>
            <p:spPr bwMode="auto">
              <a:xfrm>
                <a:off x="714348" y="5857892"/>
                <a:ext cx="1143008" cy="214314"/>
              </a:xfrm>
              <a:prstGeom prst="rect">
                <a:avLst/>
              </a:prstGeom>
              <a:noFill/>
              <a:ln w="9525">
                <a:noFill/>
                <a:miter lim="800000"/>
                <a:headEnd/>
                <a:tailEnd/>
              </a:ln>
            </p:spPr>
          </p:pic>
        </p:grpSp>
      </p:grpSp>
      <p:grpSp>
        <p:nvGrpSpPr>
          <p:cNvPr id="23" name="Group 58"/>
          <p:cNvGrpSpPr>
            <a:grpSpLocks/>
          </p:cNvGrpSpPr>
          <p:nvPr/>
        </p:nvGrpSpPr>
        <p:grpSpPr bwMode="auto">
          <a:xfrm>
            <a:off x="6545288" y="4876577"/>
            <a:ext cx="2359719" cy="572641"/>
            <a:chOff x="1071538" y="5976000"/>
            <a:chExt cx="2071702" cy="357190"/>
          </a:xfrm>
        </p:grpSpPr>
        <p:sp>
          <p:nvSpPr>
            <p:cNvPr id="24" name="Rectangle 57"/>
            <p:cNvSpPr>
              <a:spLocks noChangeArrowheads="1"/>
            </p:cNvSpPr>
            <p:nvPr/>
          </p:nvSpPr>
          <p:spPr bwMode="auto">
            <a:xfrm>
              <a:off x="1071538" y="5976000"/>
              <a:ext cx="2071702" cy="357190"/>
            </a:xfrm>
            <a:prstGeom prst="rect">
              <a:avLst/>
            </a:prstGeom>
            <a:solidFill>
              <a:schemeClr val="tx1"/>
            </a:solidFill>
            <a:ln w="9525" algn="ctr">
              <a:solidFill>
                <a:schemeClr val="tx1"/>
              </a:solidFill>
              <a:round/>
              <a:headEnd/>
              <a:tailEnd/>
            </a:ln>
          </p:spPr>
          <p:txBody>
            <a:bodyPr wrap="none"/>
            <a:lstStyle/>
            <a:p>
              <a:pPr eaLnBrk="0" hangingPunct="0"/>
              <a:endParaRPr lang="en-US">
                <a:cs typeface="Tahoma" pitchFamily="34" charset="0"/>
              </a:endParaRPr>
            </a:p>
          </p:txBody>
        </p:sp>
        <p:grpSp>
          <p:nvGrpSpPr>
            <p:cNvPr id="25" name="Group 51"/>
            <p:cNvGrpSpPr>
              <a:grpSpLocks/>
            </p:cNvGrpSpPr>
            <p:nvPr/>
          </p:nvGrpSpPr>
          <p:grpSpPr bwMode="auto">
            <a:xfrm>
              <a:off x="1071539" y="6012000"/>
              <a:ext cx="1500198" cy="285752"/>
              <a:chOff x="285720" y="6143644"/>
              <a:chExt cx="1071570" cy="214314"/>
            </a:xfrm>
          </p:grpSpPr>
          <p:pic>
            <p:nvPicPr>
              <p:cNvPr id="26" name="Picture 29" descr="Transport Canada">
                <a:hlinkClick r:id="rId19"/>
              </p:cNvPr>
              <p:cNvPicPr>
                <a:picLocks noChangeAspect="1" noChangeArrowheads="1"/>
              </p:cNvPicPr>
              <p:nvPr/>
            </p:nvPicPr>
            <p:blipFill>
              <a:blip r:embed="rId20" cstate="print"/>
              <a:srcRect r="39307" b="-7144"/>
              <a:stretch>
                <a:fillRect/>
              </a:stretch>
            </p:blipFill>
            <p:spPr bwMode="auto">
              <a:xfrm>
                <a:off x="285720" y="6143644"/>
                <a:ext cx="1000132" cy="214314"/>
              </a:xfrm>
              <a:prstGeom prst="rect">
                <a:avLst/>
              </a:prstGeom>
              <a:solidFill>
                <a:schemeClr val="tx1"/>
              </a:solidFill>
              <a:ln w="9525">
                <a:noFill/>
                <a:miter lim="800000"/>
                <a:headEnd/>
                <a:tailEnd/>
              </a:ln>
            </p:spPr>
          </p:pic>
          <p:pic>
            <p:nvPicPr>
              <p:cNvPr id="27" name="Picture 29" descr="Transport Canada">
                <a:hlinkClick r:id="rId19"/>
              </p:cNvPr>
              <p:cNvPicPr>
                <a:picLocks noChangeAspect="1" noChangeArrowheads="1"/>
              </p:cNvPicPr>
              <p:nvPr/>
            </p:nvPicPr>
            <p:blipFill>
              <a:blip r:embed="rId20" cstate="print"/>
              <a:srcRect l="60693" b="-7144"/>
              <a:stretch>
                <a:fillRect/>
              </a:stretch>
            </p:blipFill>
            <p:spPr bwMode="auto">
              <a:xfrm>
                <a:off x="709597" y="6143644"/>
                <a:ext cx="647693" cy="214314"/>
              </a:xfrm>
              <a:prstGeom prst="rect">
                <a:avLst/>
              </a:prstGeom>
              <a:solidFill>
                <a:schemeClr val="tx1"/>
              </a:solidFill>
              <a:ln w="9525">
                <a:noFill/>
                <a:miter lim="800000"/>
                <a:headEnd/>
                <a:tailEnd/>
              </a:ln>
            </p:spPr>
          </p:pic>
        </p:grpSp>
      </p:grpSp>
      <p:grpSp>
        <p:nvGrpSpPr>
          <p:cNvPr id="30" name="Group 29"/>
          <p:cNvGrpSpPr/>
          <p:nvPr/>
        </p:nvGrpSpPr>
        <p:grpSpPr>
          <a:xfrm>
            <a:off x="3635896" y="3380742"/>
            <a:ext cx="2960999" cy="830997"/>
            <a:chOff x="3635896" y="3380742"/>
            <a:chExt cx="2960999" cy="830997"/>
          </a:xfrm>
        </p:grpSpPr>
        <p:pic>
          <p:nvPicPr>
            <p:cNvPr id="14" name="Picture 31" descr="Office of the Privacy Commissioner of Canada">
              <a:hlinkClick r:id="rId21"/>
            </p:cNvPr>
            <p:cNvPicPr>
              <a:picLocks noChangeAspect="1" noChangeArrowheads="1"/>
            </p:cNvPicPr>
            <p:nvPr/>
          </p:nvPicPr>
          <p:blipFill>
            <a:blip r:embed="rId22" cstate="print">
              <a:duotone>
                <a:prstClr val="black"/>
                <a:schemeClr val="accent4">
                  <a:tint val="45000"/>
                  <a:satMod val="400000"/>
                </a:schemeClr>
              </a:duotone>
            </a:blip>
            <a:srcRect r="88082"/>
            <a:stretch>
              <a:fillRect/>
            </a:stretch>
          </p:blipFill>
          <p:spPr bwMode="auto">
            <a:xfrm>
              <a:off x="3635896" y="3429007"/>
              <a:ext cx="576064" cy="775435"/>
            </a:xfrm>
            <a:prstGeom prst="rect">
              <a:avLst/>
            </a:prstGeom>
            <a:noFill/>
            <a:ln w="9525">
              <a:noFill/>
              <a:miter lim="800000"/>
              <a:headEnd/>
              <a:tailEnd/>
            </a:ln>
          </p:spPr>
        </p:pic>
        <p:sp>
          <p:nvSpPr>
            <p:cNvPr id="29" name="TextBox 28"/>
            <p:cNvSpPr txBox="1"/>
            <p:nvPr/>
          </p:nvSpPr>
          <p:spPr bwMode="auto">
            <a:xfrm>
              <a:off x="4200085" y="3380742"/>
              <a:ext cx="2396810" cy="830997"/>
            </a:xfrm>
            <a:prstGeom prst="rect">
              <a:avLst/>
            </a:prstGeom>
            <a:noFill/>
          </p:spPr>
          <p:txBody>
            <a:bodyPr wrap="none">
              <a:spAutoFit/>
            </a:bodyPr>
            <a:lstStyle/>
            <a:p>
              <a:pPr eaLnBrk="0" hangingPunct="0">
                <a:defRPr/>
              </a:pPr>
              <a:r>
                <a:rPr lang="fr-CA" sz="1600" b="1" dirty="0" smtClean="0">
                  <a:cs typeface="+mn-cs"/>
                </a:rPr>
                <a:t>Office of the</a:t>
              </a:r>
            </a:p>
            <a:p>
              <a:pPr eaLnBrk="0" hangingPunct="0">
                <a:defRPr/>
              </a:pPr>
              <a:r>
                <a:rPr lang="fr-CA" sz="1600" b="1" dirty="0" err="1" smtClean="0">
                  <a:cs typeface="+mn-cs"/>
                </a:rPr>
                <a:t>Privacy</a:t>
              </a:r>
              <a:r>
                <a:rPr lang="fr-CA" sz="1600" b="1" dirty="0" smtClean="0">
                  <a:cs typeface="+mn-cs"/>
                </a:rPr>
                <a:t> </a:t>
              </a:r>
              <a:r>
                <a:rPr lang="fr-CA" sz="1600" b="1" dirty="0" err="1" smtClean="0">
                  <a:cs typeface="+mn-cs"/>
                </a:rPr>
                <a:t>Commissioner</a:t>
              </a:r>
              <a:endParaRPr lang="fr-CA" sz="1600" b="1" dirty="0" smtClean="0">
                <a:cs typeface="+mn-cs"/>
              </a:endParaRPr>
            </a:p>
            <a:p>
              <a:pPr eaLnBrk="0" hangingPunct="0">
                <a:defRPr/>
              </a:pPr>
              <a:r>
                <a:rPr lang="fr-CA" sz="1600" b="1" dirty="0" smtClean="0">
                  <a:cs typeface="+mn-cs"/>
                </a:rPr>
                <a:t>of Canada</a:t>
              </a:r>
              <a:endParaRPr lang="fr-CA" sz="1600" b="1" dirty="0">
                <a:cs typeface="+mn-cs"/>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905000"/>
            <a:ext cx="4800600" cy="1600200"/>
          </a:xfrm>
        </p:spPr>
        <p:txBody>
          <a:bodyPr/>
          <a:lstStyle/>
          <a:p>
            <a:pPr eaLnBrk="1" hangingPunct="1"/>
            <a:r>
              <a:rPr lang="fr-FR" sz="3200" smtClean="0">
                <a:solidFill>
                  <a:schemeClr val="tx2"/>
                </a:solidFill>
              </a:rPr>
              <a:t> GPS blâmé pour la démolition d’une maison</a:t>
            </a:r>
            <a:endParaRPr lang="en-US" sz="3200" smtClean="0">
              <a:solidFill>
                <a:schemeClr val="tx2"/>
              </a:solidFill>
            </a:endParaRPr>
          </a:p>
        </p:txBody>
      </p:sp>
      <p:pic>
        <p:nvPicPr>
          <p:cNvPr id="20483" name="Picture 2"/>
          <p:cNvPicPr>
            <a:picLocks noChangeAspect="1" noChangeArrowheads="1"/>
          </p:cNvPicPr>
          <p:nvPr/>
        </p:nvPicPr>
        <p:blipFill>
          <a:blip r:embed="rId2" cstate="print"/>
          <a:srcRect/>
          <a:stretch>
            <a:fillRect/>
          </a:stretch>
        </p:blipFill>
        <p:spPr bwMode="auto">
          <a:xfrm>
            <a:off x="4876800" y="1676400"/>
            <a:ext cx="3800475" cy="2846388"/>
          </a:xfrm>
          <a:prstGeom prst="rect">
            <a:avLst/>
          </a:prstGeom>
          <a:noFill/>
          <a:ln w="9525">
            <a:noFill/>
            <a:miter lim="800000"/>
            <a:headEnd/>
            <a:tailEnd/>
          </a:ln>
        </p:spPr>
      </p:pic>
      <p:sp>
        <p:nvSpPr>
          <p:cNvPr id="5" name="Content Placeholder 2"/>
          <p:cNvSpPr txBox="1">
            <a:spLocks/>
          </p:cNvSpPr>
          <p:nvPr/>
        </p:nvSpPr>
        <p:spPr bwMode="auto">
          <a:xfrm>
            <a:off x="304800" y="4114800"/>
            <a:ext cx="8458200" cy="2286000"/>
          </a:xfrm>
          <a:prstGeom prst="rect">
            <a:avLst/>
          </a:prstGeom>
          <a:noFill/>
          <a:ln w="9525">
            <a:noFill/>
            <a:miter lim="800000"/>
            <a:headEnd/>
            <a:tailEnd/>
          </a:ln>
        </p:spPr>
        <p:txBody>
          <a:bodyPr>
            <a:normAutofit/>
          </a:bodyPr>
          <a:lstStyle/>
          <a:p>
            <a:pPr marL="274320" indent="-274320" algn="just" fontAlgn="auto">
              <a:spcAft>
                <a:spcPts val="0"/>
              </a:spcAft>
              <a:buClr>
                <a:schemeClr val="accent3"/>
              </a:buClr>
              <a:buFont typeface="Wingdings 2"/>
              <a:buChar char=""/>
              <a:defRPr/>
            </a:pPr>
            <a:r>
              <a:rPr lang="fr-FR" sz="2000" dirty="0">
                <a:solidFill>
                  <a:schemeClr val="tx2"/>
                </a:solidFill>
                <a:latin typeface="+mn-lt"/>
              </a:rPr>
              <a:t>DATE: </a:t>
            </a:r>
            <a:r>
              <a:rPr lang="fr-FR" sz="2000" dirty="0">
                <a:latin typeface="+mn-lt"/>
              </a:rPr>
              <a:t>1</a:t>
            </a:r>
            <a:r>
              <a:rPr lang="en-US" sz="2000" dirty="0">
                <a:latin typeface="+mn-lt"/>
              </a:rPr>
              <a:t>0 </a:t>
            </a:r>
            <a:r>
              <a:rPr lang="en-US" sz="2000" dirty="0" err="1">
                <a:latin typeface="+mn-lt"/>
              </a:rPr>
              <a:t>juin</a:t>
            </a:r>
            <a:r>
              <a:rPr lang="en-US" sz="2000" dirty="0">
                <a:latin typeface="+mn-lt"/>
              </a:rPr>
              <a:t> 2009</a:t>
            </a:r>
            <a:endParaRPr lang="fr-FR" sz="2000" dirty="0">
              <a:latin typeface="+mn-lt"/>
            </a:endParaRPr>
          </a:p>
          <a:p>
            <a:pPr marL="274320" indent="-274320" algn="just" fontAlgn="auto">
              <a:spcAft>
                <a:spcPts val="0"/>
              </a:spcAft>
              <a:buClr>
                <a:schemeClr val="accent3"/>
              </a:buClr>
              <a:buFont typeface="Wingdings 2"/>
              <a:buChar char=""/>
              <a:defRPr/>
            </a:pPr>
            <a:r>
              <a:rPr lang="fr-FR" sz="2000" dirty="0">
                <a:solidFill>
                  <a:schemeClr val="tx2"/>
                </a:solidFill>
                <a:latin typeface="+mn-lt"/>
              </a:rPr>
              <a:t>PLACE: </a:t>
            </a:r>
            <a:r>
              <a:rPr lang="fr-FR" sz="2000" dirty="0" err="1">
                <a:latin typeface="+mn-lt"/>
              </a:rPr>
              <a:t>Carrol</a:t>
            </a:r>
            <a:r>
              <a:rPr lang="fr-FR" sz="2000" dirty="0">
                <a:latin typeface="+mn-lt"/>
              </a:rPr>
              <a:t> </a:t>
            </a:r>
            <a:r>
              <a:rPr lang="fr-FR" sz="2000" dirty="0" err="1">
                <a:latin typeface="+mn-lt"/>
              </a:rPr>
              <a:t>county</a:t>
            </a:r>
            <a:r>
              <a:rPr lang="fr-CA" sz="2000" dirty="0">
                <a:latin typeface="+mn-lt"/>
              </a:rPr>
              <a:t>, </a:t>
            </a:r>
            <a:r>
              <a:rPr lang="fr-CA" sz="2000" dirty="0" err="1">
                <a:latin typeface="+mn-lt"/>
              </a:rPr>
              <a:t>États-unis</a:t>
            </a:r>
            <a:endParaRPr lang="fr-FR" sz="2000" dirty="0">
              <a:latin typeface="+mn-lt"/>
            </a:endParaRPr>
          </a:p>
          <a:p>
            <a:pPr marL="274320" indent="-274320" algn="just" fontAlgn="auto">
              <a:spcAft>
                <a:spcPts val="0"/>
              </a:spcAft>
              <a:buClr>
                <a:schemeClr val="accent3"/>
              </a:buClr>
              <a:buFont typeface="Wingdings 2"/>
              <a:buChar char=""/>
              <a:defRPr/>
            </a:pPr>
            <a:r>
              <a:rPr lang="fr-FR" sz="2000" dirty="0">
                <a:solidFill>
                  <a:schemeClr val="tx2"/>
                </a:solidFill>
                <a:latin typeface="+mn-lt"/>
              </a:rPr>
              <a:t>CAUSE: </a:t>
            </a:r>
            <a:r>
              <a:rPr lang="fr-FR" sz="2000" dirty="0">
                <a:latin typeface="+mn-lt"/>
              </a:rPr>
              <a:t>Les équipes de démolition ont indiqué que les coordonnées GPS les ont conduit à cette adresse, et que la maison correspondait à la description qu'ils avaient.</a:t>
            </a:r>
          </a:p>
          <a:p>
            <a:pPr marL="274320" indent="-274320" algn="just" fontAlgn="auto">
              <a:spcAft>
                <a:spcPts val="0"/>
              </a:spcAft>
              <a:buClr>
                <a:schemeClr val="accent3"/>
              </a:buClr>
              <a:buFont typeface="Wingdings 2"/>
              <a:buChar char=""/>
              <a:defRPr/>
            </a:pPr>
            <a:r>
              <a:rPr lang="fr-FR" sz="2000" dirty="0">
                <a:solidFill>
                  <a:schemeClr val="tx2"/>
                </a:solidFill>
                <a:latin typeface="+mn-lt"/>
              </a:rPr>
              <a:t>CONSÉQUENCES: </a:t>
            </a:r>
            <a:r>
              <a:rPr lang="fr-FR" sz="2000" dirty="0">
                <a:latin typeface="+mn-lt"/>
              </a:rPr>
              <a:t>Démolition complète par erreur d’une maison familiale construite en 1950.</a:t>
            </a:r>
            <a:endParaRPr lang="en-US" sz="2000" dirty="0">
              <a:latin typeface="+mn-lt"/>
            </a:endParaRPr>
          </a:p>
        </p:txBody>
      </p:sp>
      <p:sp>
        <p:nvSpPr>
          <p:cNvPr id="8"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3200" dirty="0">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pPr eaLnBrk="1" fontAlgn="auto" hangingPunct="1">
              <a:spcAft>
                <a:spcPts val="0"/>
              </a:spcAft>
              <a:defRPr/>
            </a:pPr>
            <a:r>
              <a:rPr lang="fr-FR" sz="4400" dirty="0" smtClean="0"/>
              <a:t>Risques reliés à l’utilisation de l’IG</a:t>
            </a:r>
            <a:r>
              <a:rPr lang="fr-FR" dirty="0" smtClean="0"/>
              <a:t/>
            </a:r>
            <a:br>
              <a:rPr lang="fr-FR" dirty="0" smtClean="0"/>
            </a:br>
            <a:r>
              <a:rPr lang="fr-FR" b="0" dirty="0" smtClean="0"/>
              <a:t>(cas non judiciarisé)</a:t>
            </a:r>
            <a:endParaRPr lang="fr-FR" b="0" dirty="0"/>
          </a:p>
        </p:txBody>
      </p:sp>
      <p:sp>
        <p:nvSpPr>
          <p:cNvPr id="4" name="Content Placeholder 2"/>
          <p:cNvSpPr>
            <a:spLocks noGrp="1"/>
          </p:cNvSpPr>
          <p:nvPr>
            <p:ph idx="1"/>
          </p:nvPr>
        </p:nvSpPr>
        <p:spPr>
          <a:xfrm>
            <a:off x="457200" y="3962400"/>
            <a:ext cx="8229600" cy="2209800"/>
          </a:xfrm>
        </p:spPr>
        <p:txBody>
          <a:bodyPr>
            <a:noAutofit/>
          </a:bodyPr>
          <a:lstStyle/>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DATE: </a:t>
            </a:r>
            <a:r>
              <a:rPr lang="fr-FR" sz="2000" dirty="0" smtClean="0"/>
              <a:t>Avril 2007</a:t>
            </a:r>
          </a:p>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PLACE: </a:t>
            </a:r>
            <a:r>
              <a:rPr lang="fr-FR" sz="2000" dirty="0" err="1" smtClean="0"/>
              <a:t>Collinsville</a:t>
            </a:r>
            <a:r>
              <a:rPr lang="fr-FR" sz="2000" dirty="0" smtClean="0"/>
              <a:t>, Illinois</a:t>
            </a:r>
          </a:p>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CAUSE: </a:t>
            </a:r>
            <a:r>
              <a:rPr lang="fr-FR" sz="2000" dirty="0" smtClean="0"/>
              <a:t>Le permis de bâtir a été émis sur la base d’une carte de zonage erronée</a:t>
            </a:r>
            <a:r>
              <a:rPr lang="fr-FR" sz="2000" dirty="0" smtClean="0">
                <a:solidFill>
                  <a:schemeClr val="bg2">
                    <a:lumMod val="50000"/>
                  </a:schemeClr>
                </a:solidFill>
              </a:rPr>
              <a:t>. </a:t>
            </a:r>
            <a:r>
              <a:rPr lang="fr-FR" sz="2000" dirty="0" smtClean="0"/>
              <a:t>Les résidents ont demandé à la ville d’arrêter la construction mais le promoteur refuse sur la base de son permis de bâtir…</a:t>
            </a:r>
            <a:endParaRPr lang="fr-FR" sz="2000" dirty="0" smtClean="0">
              <a:solidFill>
                <a:schemeClr val="bg2">
                  <a:lumMod val="50000"/>
                </a:schemeClr>
              </a:solidFill>
            </a:endParaRPr>
          </a:p>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CONSÉQUENCES: </a:t>
            </a:r>
            <a:r>
              <a:rPr lang="fr-FR" sz="2000" dirty="0" smtClean="0"/>
              <a:t>Usage dérogatoire.</a:t>
            </a:r>
            <a:endParaRPr lang="fr-FR" sz="2000" dirty="0"/>
          </a:p>
        </p:txBody>
      </p:sp>
      <p:pic>
        <p:nvPicPr>
          <p:cNvPr id="21508" name="Picture 4"/>
          <p:cNvPicPr>
            <a:picLocks noChangeAspect="1" noChangeArrowheads="1"/>
          </p:cNvPicPr>
          <p:nvPr/>
        </p:nvPicPr>
        <p:blipFill>
          <a:blip r:embed="rId2" cstate="print"/>
          <a:srcRect/>
          <a:stretch>
            <a:fillRect/>
          </a:stretch>
        </p:blipFill>
        <p:spPr bwMode="auto">
          <a:xfrm>
            <a:off x="4351338" y="1752600"/>
            <a:ext cx="4259262" cy="2819400"/>
          </a:xfrm>
          <a:prstGeom prst="rect">
            <a:avLst/>
          </a:prstGeom>
          <a:noFill/>
          <a:ln w="9525">
            <a:noFill/>
            <a:miter lim="800000"/>
            <a:headEnd/>
            <a:tailEnd/>
          </a:ln>
        </p:spPr>
      </p:pic>
      <p:sp>
        <p:nvSpPr>
          <p:cNvPr id="7" name="Title 1"/>
          <p:cNvSpPr txBox="1">
            <a:spLocks/>
          </p:cNvSpPr>
          <p:nvPr/>
        </p:nvSpPr>
        <p:spPr bwMode="auto">
          <a:xfrm>
            <a:off x="228600" y="1752600"/>
            <a:ext cx="4038600" cy="1828800"/>
          </a:xfrm>
          <a:prstGeom prst="rect">
            <a:avLst/>
          </a:prstGeom>
          <a:noFill/>
          <a:ln w="9525">
            <a:noFill/>
            <a:miter lim="800000"/>
            <a:headEnd/>
            <a:tailEnd/>
          </a:ln>
        </p:spPr>
        <p:txBody>
          <a:bodyPr anchor="ctr">
            <a:normAutofit fontScale="97500"/>
          </a:bodyPr>
          <a:lstStyle/>
          <a:p>
            <a:pPr algn="ctr" fontAlgn="auto">
              <a:spcAft>
                <a:spcPts val="0"/>
              </a:spcAft>
              <a:defRPr/>
            </a:pPr>
            <a:r>
              <a:rPr lang="fr-FR" sz="2800" b="1" dirty="0">
                <a:solidFill>
                  <a:schemeClr val="tx2"/>
                </a:solidFill>
                <a:latin typeface="+mj-lt"/>
                <a:ea typeface="+mj-ea"/>
                <a:cs typeface="+mj-cs"/>
              </a:rPr>
              <a:t>Un salon de beauté construit au milieu d’un quartier résidentiel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905000"/>
            <a:ext cx="3581400" cy="1447800"/>
          </a:xfrm>
        </p:spPr>
        <p:txBody>
          <a:bodyPr/>
          <a:lstStyle/>
          <a:p>
            <a:pPr eaLnBrk="1" hangingPunct="1"/>
            <a:r>
              <a:rPr lang="fr-CA" sz="3200" smtClean="0">
                <a:solidFill>
                  <a:schemeClr val="tx2"/>
                </a:solidFill>
              </a:rPr>
              <a:t>Accident d’avion</a:t>
            </a:r>
          </a:p>
        </p:txBody>
      </p:sp>
      <p:sp>
        <p:nvSpPr>
          <p:cNvPr id="4" name="Content Placeholder 2"/>
          <p:cNvSpPr>
            <a:spLocks noGrp="1"/>
          </p:cNvSpPr>
          <p:nvPr>
            <p:ph idx="1"/>
          </p:nvPr>
        </p:nvSpPr>
        <p:spPr>
          <a:xfrm>
            <a:off x="457200" y="4114800"/>
            <a:ext cx="8229600" cy="2209800"/>
          </a:xfrm>
        </p:spPr>
        <p:txBody>
          <a:bodyPr>
            <a:noAutofit/>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Août 2008</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France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CA" sz="2000" dirty="0" smtClean="0"/>
              <a:t>Carte erronée. Volant par mauvais temps et croyant être en région montagneuse, un pilote décide d’atterrir d’urgence sur la cime des arbres. Mais, par la suite il s’est avéré que la région n‘était pas montagneuse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 </a:t>
            </a:r>
            <a:r>
              <a:rPr lang="fr-CA" sz="2000" dirty="0" smtClean="0"/>
              <a:t>Passagers ayant souffert d'hypothermie et de blessures.</a:t>
            </a:r>
            <a:endParaRPr lang="fr-FR" sz="2000" dirty="0"/>
          </a:p>
        </p:txBody>
      </p:sp>
      <p:pic>
        <p:nvPicPr>
          <p:cNvPr id="19460" name="Picture 4"/>
          <p:cNvPicPr>
            <a:picLocks noChangeAspect="1" noChangeArrowheads="1"/>
          </p:cNvPicPr>
          <p:nvPr/>
        </p:nvPicPr>
        <p:blipFill>
          <a:blip r:embed="rId2" cstate="print"/>
          <a:srcRect/>
          <a:stretch>
            <a:fillRect/>
          </a:stretch>
        </p:blipFill>
        <p:spPr bwMode="auto">
          <a:xfrm>
            <a:off x="4648200" y="1752600"/>
            <a:ext cx="3897313" cy="3030538"/>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20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24000"/>
            <a:ext cx="4343400" cy="2133600"/>
          </a:xfrm>
        </p:spPr>
        <p:txBody>
          <a:bodyPr/>
          <a:lstStyle/>
          <a:p>
            <a:pPr eaLnBrk="1" hangingPunct="1"/>
            <a:r>
              <a:rPr lang="fr-CA" sz="2800" smtClean="0">
                <a:solidFill>
                  <a:schemeClr val="tx2"/>
                </a:solidFill>
              </a:rPr>
              <a:t>Plusieurs victimes de l’ouragan Katrina n’avaient pas d’assurances</a:t>
            </a:r>
          </a:p>
        </p:txBody>
      </p:sp>
      <p:sp>
        <p:nvSpPr>
          <p:cNvPr id="4" name="Content Placeholder 2"/>
          <p:cNvSpPr>
            <a:spLocks noGrp="1"/>
          </p:cNvSpPr>
          <p:nvPr>
            <p:ph idx="1"/>
          </p:nvPr>
        </p:nvSpPr>
        <p:spPr>
          <a:xfrm>
            <a:off x="457200" y="3886200"/>
            <a:ext cx="8229600" cy="2514600"/>
          </a:xfrm>
        </p:spPr>
        <p:txBody>
          <a:bodyPr>
            <a:noAutofit/>
          </a:bodyPr>
          <a:lstStyle/>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DATE: </a:t>
            </a:r>
            <a:r>
              <a:rPr lang="en-CA" sz="2000" dirty="0" err="1" smtClean="0"/>
              <a:t>Juillet</a:t>
            </a:r>
            <a:r>
              <a:rPr lang="en-CA" sz="2000" dirty="0" smtClean="0"/>
              <a:t> 2005</a:t>
            </a:r>
            <a:endParaRPr lang="fr-FR" sz="2000" dirty="0" smtClean="0"/>
          </a:p>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PLACE: </a:t>
            </a:r>
            <a:r>
              <a:rPr lang="fr-CA" sz="2000" dirty="0" smtClean="0"/>
              <a:t>Caroline du sud</a:t>
            </a:r>
            <a:endParaRPr lang="fr-FR" sz="2000" dirty="0" smtClean="0"/>
          </a:p>
          <a:p>
            <a:pPr marL="274320" indent="-274320" algn="just" eaLnBrk="1" fontAlgn="auto" hangingPunct="1">
              <a:spcAft>
                <a:spcPts val="0"/>
              </a:spcAft>
              <a:buClr>
                <a:schemeClr val="accent3"/>
              </a:buClr>
              <a:buFont typeface="Wingdings 2"/>
              <a:buChar char=""/>
              <a:defRPr/>
            </a:pPr>
            <a:r>
              <a:rPr lang="fr-FR" sz="2000" dirty="0" smtClean="0">
                <a:solidFill>
                  <a:schemeClr val="tx2"/>
                </a:solidFill>
              </a:rPr>
              <a:t>CAUSE: </a:t>
            </a:r>
            <a:r>
              <a:rPr lang="fr-FR" sz="2000" dirty="0" smtClean="0"/>
              <a:t>75% des cartes d'inondations du gouvernement fédéral américain étaient obsolètes. Comme les cartes indiquaient erronément que leurs maisons étaient situées à l’extérieur de la zone inondable, les citoyens avaient négligé de prendre une assurance. </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a:t>
            </a:r>
            <a:r>
              <a:rPr lang="fr-FR" sz="2000" dirty="0" smtClean="0">
                <a:solidFill>
                  <a:schemeClr val="tx2"/>
                </a:solidFill>
              </a:rPr>
              <a:t>: </a:t>
            </a:r>
            <a:r>
              <a:rPr lang="fr-FR" sz="2000" dirty="0" smtClean="0"/>
              <a:t>Aucune indemnisation pour plusieurs citoyens.</a:t>
            </a:r>
            <a:endParaRPr lang="fr-FR" sz="2000" dirty="0"/>
          </a:p>
        </p:txBody>
      </p:sp>
      <p:pic>
        <p:nvPicPr>
          <p:cNvPr id="22532" name="Picture 2" descr="http://criticalacclaim.files.wordpress.com/2008/02/hurricane-katrina.jpg"/>
          <p:cNvPicPr>
            <a:picLocks noChangeAspect="1" noChangeArrowheads="1"/>
          </p:cNvPicPr>
          <p:nvPr/>
        </p:nvPicPr>
        <p:blipFill>
          <a:blip r:embed="rId2" cstate="print"/>
          <a:srcRect/>
          <a:stretch>
            <a:fillRect/>
          </a:stretch>
        </p:blipFill>
        <p:spPr bwMode="auto">
          <a:xfrm>
            <a:off x="4572000" y="1671638"/>
            <a:ext cx="4038600" cy="2957512"/>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3300" dirty="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362200"/>
            <a:ext cx="3886200" cy="1752600"/>
          </a:xfrm>
        </p:spPr>
        <p:txBody>
          <a:bodyPr/>
          <a:lstStyle/>
          <a:p>
            <a:pPr eaLnBrk="1" hangingPunct="1"/>
            <a:r>
              <a:rPr lang="fr-CA" sz="2800" smtClean="0">
                <a:solidFill>
                  <a:schemeClr val="tx2"/>
                </a:solidFill>
              </a:rPr>
              <a:t>L’autobus transportant une équipe sportive persécute un viaduc</a:t>
            </a:r>
          </a:p>
        </p:txBody>
      </p:sp>
      <p:sp>
        <p:nvSpPr>
          <p:cNvPr id="4" name="Content Placeholder 2"/>
          <p:cNvSpPr>
            <a:spLocks noGrp="1"/>
          </p:cNvSpPr>
          <p:nvPr>
            <p:ph idx="1"/>
          </p:nvPr>
        </p:nvSpPr>
        <p:spPr>
          <a:xfrm>
            <a:off x="457200" y="4114800"/>
            <a:ext cx="8229600" cy="2209800"/>
          </a:xfrm>
        </p:spPr>
        <p:txBody>
          <a:bodyPr>
            <a:normAutofit lnSpcReduction="10000"/>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Avril 2008</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Parc</a:t>
            </a:r>
            <a:r>
              <a:rPr lang="fr-CA" sz="2000" dirty="0" smtClean="0">
                <a:solidFill>
                  <a:schemeClr val="tx2">
                    <a:lumMod val="60000"/>
                    <a:lumOff val="40000"/>
                  </a:schemeClr>
                </a:solidFill>
              </a:rPr>
              <a:t> </a:t>
            </a:r>
            <a:r>
              <a:rPr lang="fr-CA" sz="2000" dirty="0" smtClean="0"/>
              <a:t>Washington</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CA" sz="2000" dirty="0" smtClean="0"/>
              <a:t>Le conducteur n'a pas vu les panneaux et les lumières de signalisation. Il se fiait à son GPS qui l’a conduit sous le viaduc trop bas pour son véhicule.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 </a:t>
            </a:r>
            <a:r>
              <a:rPr lang="fr-CA" sz="2000" dirty="0" smtClean="0"/>
              <a:t>Dommages matériels à l’autobus et 22 étudiants blessés.</a:t>
            </a:r>
            <a:endParaRPr lang="fr-CA" sz="2000" dirty="0"/>
          </a:p>
        </p:txBody>
      </p:sp>
      <p:pic>
        <p:nvPicPr>
          <p:cNvPr id="25604" name="Picture 4"/>
          <p:cNvPicPr>
            <a:picLocks noChangeAspect="1" noChangeArrowheads="1"/>
          </p:cNvPicPr>
          <p:nvPr/>
        </p:nvPicPr>
        <p:blipFill>
          <a:blip r:embed="rId3" cstate="print"/>
          <a:srcRect/>
          <a:stretch>
            <a:fillRect/>
          </a:stretch>
        </p:blipFill>
        <p:spPr bwMode="auto">
          <a:xfrm>
            <a:off x="4259263" y="1828800"/>
            <a:ext cx="4543425" cy="2971800"/>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16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905000"/>
            <a:ext cx="3733800" cy="2057400"/>
          </a:xfrm>
        </p:spPr>
        <p:txBody>
          <a:bodyPr/>
          <a:lstStyle/>
          <a:p>
            <a:pPr eaLnBrk="1" hangingPunct="1"/>
            <a:r>
              <a:rPr lang="fr-FR" sz="2800" smtClean="0">
                <a:solidFill>
                  <a:schemeClr val="tx2"/>
                </a:solidFill>
              </a:rPr>
              <a:t>Un conducteur polonais termine sa route, au fond d’un lac</a:t>
            </a:r>
          </a:p>
        </p:txBody>
      </p:sp>
      <p:sp>
        <p:nvSpPr>
          <p:cNvPr id="4" name="Content Placeholder 2"/>
          <p:cNvSpPr>
            <a:spLocks noGrp="1"/>
          </p:cNvSpPr>
          <p:nvPr>
            <p:ph idx="1"/>
          </p:nvPr>
        </p:nvSpPr>
        <p:spPr>
          <a:xfrm>
            <a:off x="381000" y="4191000"/>
            <a:ext cx="8229600" cy="2133600"/>
          </a:xfrm>
        </p:spPr>
        <p:txBody>
          <a:bodyPr>
            <a:normAutofit/>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2008</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Pologne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FR" sz="2000" dirty="0" smtClean="0"/>
              <a:t>Un conducteur polonais a eu un peu trop confiance dans son GPS, et il a terminé sa course dans un lac artificiel qui venait d’être créé ! Il n’a écouté que la douce voix de son GPS …</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 </a:t>
            </a:r>
            <a:r>
              <a:rPr lang="fr-CA" sz="2000" dirty="0" smtClean="0"/>
              <a:t>Dommages matériels.</a:t>
            </a:r>
            <a:endParaRPr lang="fr-FR" sz="2000" dirty="0"/>
          </a:p>
        </p:txBody>
      </p:sp>
      <p:pic>
        <p:nvPicPr>
          <p:cNvPr id="23556" name="Picture 2"/>
          <p:cNvPicPr>
            <a:picLocks noChangeAspect="1" noChangeArrowheads="1"/>
          </p:cNvPicPr>
          <p:nvPr/>
        </p:nvPicPr>
        <p:blipFill>
          <a:blip r:embed="rId2" cstate="print"/>
          <a:srcRect/>
          <a:stretch>
            <a:fillRect/>
          </a:stretch>
        </p:blipFill>
        <p:spPr bwMode="auto">
          <a:xfrm>
            <a:off x="4495800" y="1676400"/>
            <a:ext cx="4449763" cy="3209925"/>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752600"/>
            <a:ext cx="3657600" cy="1371600"/>
          </a:xfrm>
        </p:spPr>
        <p:txBody>
          <a:bodyPr/>
          <a:lstStyle/>
          <a:p>
            <a:pPr eaLnBrk="1" hangingPunct="1"/>
            <a:r>
              <a:rPr lang="fr-CA" sz="2800" smtClean="0">
                <a:solidFill>
                  <a:schemeClr val="tx2"/>
                </a:solidFill>
              </a:rPr>
              <a:t>Une voiture heurtée par un train</a:t>
            </a:r>
          </a:p>
        </p:txBody>
      </p:sp>
      <p:sp>
        <p:nvSpPr>
          <p:cNvPr id="4" name="Content Placeholder 2"/>
          <p:cNvSpPr>
            <a:spLocks noGrp="1"/>
          </p:cNvSpPr>
          <p:nvPr>
            <p:ph idx="1"/>
          </p:nvPr>
        </p:nvSpPr>
        <p:spPr>
          <a:xfrm>
            <a:off x="381000" y="3352800"/>
            <a:ext cx="8229600" cy="3048000"/>
          </a:xfrm>
        </p:spPr>
        <p:txBody>
          <a:bodyPr>
            <a:normAutofit lnSpcReduction="10000"/>
          </a:bodyPr>
          <a:lstStyle/>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DATE: </a:t>
            </a:r>
            <a:r>
              <a:rPr lang="fr-CA" sz="2000" dirty="0" smtClean="0"/>
              <a:t>2008</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PLACE: </a:t>
            </a:r>
            <a:r>
              <a:rPr lang="fr-CA" sz="2000" dirty="0" smtClean="0"/>
              <a:t>New </a:t>
            </a:r>
            <a:r>
              <a:rPr lang="fr-CA" sz="2000" dirty="0" err="1" smtClean="0"/>
              <a:t>york</a:t>
            </a:r>
            <a:endParaRPr lang="fr-CA" sz="2000" dirty="0" smtClean="0"/>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CAUSE: </a:t>
            </a:r>
            <a:r>
              <a:rPr lang="fr-FR" sz="2000" dirty="0" smtClean="0"/>
              <a:t>Un Californien a causé un accident lorsqu’il décida de faire un virage sur une voie ferrée. Le conducteur, de 32 ans qui travaille pour une entreprise de haute technologie de </a:t>
            </a:r>
            <a:r>
              <a:rPr lang="fr-FR" sz="2000" dirty="0" err="1" smtClean="0"/>
              <a:t>Silicon</a:t>
            </a:r>
            <a:r>
              <a:rPr lang="fr-FR" sz="2000" dirty="0" smtClean="0"/>
              <a:t> </a:t>
            </a:r>
            <a:r>
              <a:rPr lang="fr-FR" sz="2000" dirty="0" err="1" smtClean="0"/>
              <a:t>Valley</a:t>
            </a:r>
            <a:r>
              <a:rPr lang="fr-FR" sz="2000" dirty="0" smtClean="0"/>
              <a:t>, affirme que l'appareil GPS de son véhicule lui a ordonné de tourner à droite sur la voie ferrée.</a:t>
            </a:r>
          </a:p>
          <a:p>
            <a:pPr marL="274320" indent="-274320" algn="just" eaLnBrk="1" fontAlgn="auto" hangingPunct="1">
              <a:spcAft>
                <a:spcPts val="0"/>
              </a:spcAft>
              <a:buClr>
                <a:schemeClr val="accent3"/>
              </a:buClr>
              <a:buFont typeface="Wingdings 2"/>
              <a:buChar char=""/>
              <a:defRPr/>
            </a:pPr>
            <a:r>
              <a:rPr lang="fr-CA" sz="2000" dirty="0" smtClean="0">
                <a:solidFill>
                  <a:schemeClr val="tx2"/>
                </a:solidFill>
              </a:rPr>
              <a:t>CONSÉQUENCES </a:t>
            </a:r>
            <a:r>
              <a:rPr lang="fr-FR" sz="2000" dirty="0" smtClean="0">
                <a:solidFill>
                  <a:schemeClr val="tx2"/>
                </a:solidFill>
              </a:rPr>
              <a:t>: </a:t>
            </a:r>
            <a:r>
              <a:rPr lang="fr-FR" sz="2000" dirty="0" smtClean="0"/>
              <a:t>Sa voiture est demeurée coincée sur la voie et a été heurtée par un train. Heureusement le chauffeur a pu quitter sa voiture à temps.</a:t>
            </a:r>
            <a:endParaRPr lang="fr-FR" sz="2000" dirty="0"/>
          </a:p>
        </p:txBody>
      </p:sp>
      <p:pic>
        <p:nvPicPr>
          <p:cNvPr id="27652" name="Picture 2"/>
          <p:cNvPicPr>
            <a:picLocks noChangeAspect="1" noChangeArrowheads="1"/>
          </p:cNvPicPr>
          <p:nvPr/>
        </p:nvPicPr>
        <p:blipFill>
          <a:blip r:embed="rId2" cstate="print"/>
          <a:srcRect/>
          <a:stretch>
            <a:fillRect/>
          </a:stretch>
        </p:blipFill>
        <p:spPr bwMode="auto">
          <a:xfrm>
            <a:off x="4876800" y="1676400"/>
            <a:ext cx="3600450" cy="2400300"/>
          </a:xfrm>
          <a:prstGeom prst="rect">
            <a:avLst/>
          </a:prstGeom>
          <a:noFill/>
          <a:ln w="9525">
            <a:noFill/>
            <a:miter lim="800000"/>
            <a:headEnd/>
            <a:tailEnd/>
          </a:ln>
        </p:spPr>
      </p:pic>
      <p:sp>
        <p:nvSpPr>
          <p:cNvPr id="7" name="Title 1"/>
          <p:cNvSpPr txBox="1">
            <a:spLocks/>
          </p:cNvSpPr>
          <p:nvPr/>
        </p:nvSpPr>
        <p:spPr bwMode="auto">
          <a:xfrm>
            <a:off x="304800" y="304800"/>
            <a:ext cx="8229600" cy="11430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fr-FR" sz="4400" kern="0" dirty="0">
                <a:solidFill>
                  <a:srgbClr val="FFCC00"/>
                </a:solidFill>
                <a:latin typeface="Tahoma"/>
                <a:ea typeface="+mj-ea"/>
                <a:cs typeface="Tahoma"/>
              </a:rPr>
              <a:t>Risques reliés à l’utilisation de l’IG</a:t>
            </a:r>
            <a:r>
              <a:rPr lang="fr-FR" sz="3600" kern="0" dirty="0">
                <a:solidFill>
                  <a:srgbClr val="FFCC00"/>
                </a:solidFill>
                <a:latin typeface="Tahoma"/>
                <a:ea typeface="+mj-ea"/>
                <a:cs typeface="Tahoma"/>
              </a:rPr>
              <a:t/>
            </a:r>
            <a:br>
              <a:rPr lang="fr-FR" sz="3600" kern="0" dirty="0">
                <a:solidFill>
                  <a:srgbClr val="FFCC00"/>
                </a:solidFill>
                <a:latin typeface="Tahoma"/>
                <a:ea typeface="+mj-ea"/>
                <a:cs typeface="Tahoma"/>
              </a:rPr>
            </a:br>
            <a:r>
              <a:rPr lang="fr-FR" sz="3600" kern="0" dirty="0">
                <a:solidFill>
                  <a:srgbClr val="FFCC00"/>
                </a:solidFill>
                <a:latin typeface="Tahoma"/>
                <a:ea typeface="+mj-ea"/>
                <a:cs typeface="Tahoma"/>
              </a:rPr>
              <a:t>(cas non </a:t>
            </a:r>
            <a:r>
              <a:rPr lang="fr-FR" sz="3600" kern="0" dirty="0" smtClean="0">
                <a:solidFill>
                  <a:srgbClr val="FFCC00"/>
                </a:solidFill>
                <a:latin typeface="Tahoma"/>
                <a:ea typeface="+mj-ea"/>
                <a:cs typeface="Tahoma"/>
              </a:rPr>
              <a:t>judiciarisé)</a:t>
            </a:r>
            <a:endParaRPr lang="fr-FR" sz="9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2959</TotalTime>
  <Words>1340</Words>
  <Application>Microsoft Office PowerPoint</Application>
  <PresentationFormat>On-screen Show (4:3)</PresentationFormat>
  <Paragraphs>245</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Orbit</vt:lpstr>
      <vt:lpstr>Visio</vt:lpstr>
      <vt:lpstr>Spatial Data Quality +  Legal Liability  +  Risk Management =  Evolving Professional Practices</vt:lpstr>
      <vt:lpstr>We Have Entered the 5th Decade of Digital Spatial Data</vt:lpstr>
      <vt:lpstr> GPS blâmé pour la démolition d’une maison</vt:lpstr>
      <vt:lpstr>Risques reliés à l’utilisation de l’IG (cas non judiciarisé)</vt:lpstr>
      <vt:lpstr>Accident d’avion</vt:lpstr>
      <vt:lpstr>Plusieurs victimes de l’ouragan Katrina n’avaient pas d’assurances</vt:lpstr>
      <vt:lpstr>L’autobus transportant une équipe sportive persécute un viaduc</vt:lpstr>
      <vt:lpstr>Un conducteur polonais termine sa route, au fond d’un lac</vt:lpstr>
      <vt:lpstr>Une voiture heurtée par un train</vt:lpstr>
      <vt:lpstr>La foi au GPS transforme une Mercedes en sous-marin</vt:lpstr>
      <vt:lpstr>Un chauffeur obéissant aux instructions de son GPS finit sa route perché sur un arbre</vt:lpstr>
      <vt:lpstr>Pluie de critiques suite à une émission télévisée</vt:lpstr>
      <vt:lpstr>Risques reliés à l’utilisation de l’IG  (Cas judiciarisés)</vt:lpstr>
      <vt:lpstr>Risques reliés à l’utilisation de l’IG  (cas judiciarisés)</vt:lpstr>
      <vt:lpstr>Risques reliés à l’utilisation de l’IG  (cas judiciarisés)</vt:lpstr>
      <vt:lpstr>Examples of Society’s Adaptation to Spatial Data Misuses</vt:lpstr>
      <vt:lpstr>Evolution of a Successful Domain</vt:lpstr>
      <vt:lpstr>Spatial Data Quality</vt:lpstr>
      <vt:lpstr>Spatial Data Quality and Liability</vt:lpstr>
      <vt:lpstr>Spatial Data Quality and Liability</vt:lpstr>
      <vt:lpstr>Spatial Data Quality and Liability</vt:lpstr>
      <vt:lpstr>Slide 22</vt:lpstr>
      <vt:lpstr>Enlarging the Body of Professional Practices to Manage the Risks of Data Misuse</vt:lpstr>
      <vt:lpstr>Conclusion</vt:lpstr>
      <vt:lpstr>Acknowledgement</vt:lpstr>
    </vt:vector>
  </TitlesOfParts>
  <Company>Université Laval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Yvan</dc:creator>
  <cp:lastModifiedBy>Yvan</cp:lastModifiedBy>
  <cp:revision>238</cp:revision>
  <dcterms:created xsi:type="dcterms:W3CDTF">2005-05-30T15:39:22Z</dcterms:created>
  <dcterms:modified xsi:type="dcterms:W3CDTF">2011-05-27T01:24:00Z</dcterms:modified>
</cp:coreProperties>
</file>